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81" r:id="rId3"/>
    <p:sldId id="260" r:id="rId4"/>
    <p:sldId id="267" r:id="rId5"/>
    <p:sldId id="275" r:id="rId6"/>
    <p:sldId id="274" r:id="rId7"/>
    <p:sldId id="268" r:id="rId8"/>
    <p:sldId id="288" r:id="rId9"/>
    <p:sldId id="287" r:id="rId10"/>
    <p:sldId id="269" r:id="rId11"/>
    <p:sldId id="277" r:id="rId12"/>
    <p:sldId id="289" r:id="rId13"/>
    <p:sldId id="264" r:id="rId14"/>
    <p:sldId id="270" r:id="rId15"/>
    <p:sldId id="280" r:id="rId16"/>
    <p:sldId id="282" r:id="rId17"/>
    <p:sldId id="292" r:id="rId18"/>
    <p:sldId id="293" r:id="rId19"/>
    <p:sldId id="294" r:id="rId20"/>
    <p:sldId id="290" r:id="rId21"/>
    <p:sldId id="291" r:id="rId22"/>
    <p:sldId id="273" r:id="rId23"/>
    <p:sldId id="283" r:id="rId24"/>
    <p:sldId id="284" r:id="rId25"/>
    <p:sldId id="265" r:id="rId26"/>
    <p:sldId id="285" r:id="rId27"/>
    <p:sldId id="261" r:id="rId28"/>
  </p:sldIdLst>
  <p:sldSz cx="12192000" cy="6858000"/>
  <p:notesSz cx="6858000" cy="9144000"/>
  <p:defaultTextStyle>
    <a:defPPr>
      <a:defRPr lang="en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EFF3"/>
    <a:srgbClr val="2D34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–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9" d="100"/>
          <a:sy n="119" d="100"/>
        </p:scale>
        <p:origin x="216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BF33D-383C-E546-95B4-2AB8F84A0E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0250" y="1532534"/>
            <a:ext cx="10708343" cy="1715365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GB"/>
              <a:t>Click to edit Master title style</a:t>
            </a:r>
            <a:endParaRPr lang="en-NO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2BF92D-248D-0340-BD39-94456065BA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0250" y="3271630"/>
            <a:ext cx="10708342" cy="605538"/>
          </a:xfrm>
        </p:spPr>
        <p:txBody>
          <a:bodyPr anchor="ctr">
            <a:normAutofit/>
          </a:bodyPr>
          <a:lstStyle>
            <a:lvl1pPr marL="0" indent="0" algn="l">
              <a:buNone/>
              <a:defRPr sz="2800" b="0" i="0">
                <a:solidFill>
                  <a:schemeClr val="accent3"/>
                </a:solidFill>
                <a:latin typeface="Montserrat Light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NO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B26DED-2EAF-2E46-B8CE-8A0803BF4A14}"/>
              </a:ext>
            </a:extLst>
          </p:cNvPr>
          <p:cNvSpPr txBox="1"/>
          <p:nvPr userDrawn="1"/>
        </p:nvSpPr>
        <p:spPr>
          <a:xfrm>
            <a:off x="726514" y="545068"/>
            <a:ext cx="599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b="0" i="0" dirty="0">
                <a:solidFill>
                  <a:schemeClr val="accent1"/>
                </a:solidFill>
                <a:latin typeface="Montserrat Light" pitchFamily="2" charset="77"/>
              </a:rPr>
              <a:t>IDATA 2302 — Algorithms &amp; Data Structures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2C5F789B-9877-4A4E-8B5B-0882CD4AB44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30621" y="5011717"/>
            <a:ext cx="10708342" cy="471487"/>
          </a:xfrm>
        </p:spPr>
        <p:txBody>
          <a:bodyPr>
            <a:noAutofit/>
          </a:bodyPr>
          <a:lstStyle>
            <a:lvl1pPr marL="0" indent="0">
              <a:buNone/>
              <a:defRPr sz="2800" b="0" i="0">
                <a:solidFill>
                  <a:schemeClr val="accent2"/>
                </a:solidFill>
                <a:latin typeface="Montserrat Light" pitchFamily="2" charset="77"/>
              </a:defRPr>
            </a:lvl1pPr>
          </a:lstStyle>
          <a:p>
            <a:pPr lvl="0"/>
            <a:r>
              <a:rPr lang="en-GB" dirty="0"/>
              <a:t>Click to edit Authors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FC64FC85-8A6F-9244-A80E-125C77D92F2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30250" y="5483225"/>
            <a:ext cx="10717213" cy="460375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>
                <a:solidFill>
                  <a:schemeClr val="accent2"/>
                </a:solidFill>
                <a:latin typeface="Montserrat Light" pitchFamily="2" charset="77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Affiliations</a:t>
            </a:r>
            <a:endParaRPr lang="en-NO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E69A85B7-D86D-484C-A4DC-34F0FEECA9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0250" y="5943600"/>
            <a:ext cx="10731500" cy="336550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accent2"/>
                </a:solidFill>
                <a:latin typeface="Share Tech Mono" panose="020B0509050000020004" pitchFamily="49" charset="77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NO" dirty="0"/>
              <a:t>Click to edit emails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A83D4897-37FE-C94B-AF92-8295FEEBF3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6514" y="3903630"/>
            <a:ext cx="10708342" cy="457200"/>
          </a:xfrm>
        </p:spPr>
        <p:txBody>
          <a:bodyPr anchor="t">
            <a:normAutofit/>
          </a:bodyPr>
          <a:lstStyle>
            <a:lvl1pPr marL="0" indent="0">
              <a:buNone/>
              <a:defRPr sz="1800" b="0" i="0">
                <a:solidFill>
                  <a:schemeClr val="accent3"/>
                </a:solidFill>
                <a:latin typeface="Montserrat Light" pitchFamily="2" charset="77"/>
              </a:defRPr>
            </a:lvl1pPr>
          </a:lstStyle>
          <a:p>
            <a:pPr lvl="0"/>
            <a:r>
              <a:rPr lang="en-NO" dirty="0"/>
              <a:t>Click to Number</a:t>
            </a:r>
          </a:p>
        </p:txBody>
      </p:sp>
    </p:spTree>
    <p:extLst>
      <p:ext uri="{BB962C8B-B14F-4D97-AF65-F5344CB8AC3E}">
        <p14:creationId xmlns:p14="http://schemas.microsoft.com/office/powerpoint/2010/main" val="1264343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D179C-94C8-9744-B08F-571A86B86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38DCAD-59A9-064B-A92A-1F0AF0EDFF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EB359-5F21-8F45-9EFA-F3E4D30FEC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0E66DD-9268-3547-A32F-FBF3F19CC3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5928B-B84D-AD46-A043-C234B7E6F0B4}" type="datetimeFigureOut">
              <a:rPr lang="en-NO" smtClean="0"/>
              <a:t>18/09/2023</a:t>
            </a:fld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2F3420-0167-3942-B9B7-39374ED8B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1A2839-7C1E-C44C-91B1-D948DC11E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942804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0FCC5-B31B-D846-9AE6-A8F55DE00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AF7EA4-BB71-3049-A09E-13447433BF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76D9BC-2599-244B-97AA-3D292F9098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5928B-B84D-AD46-A043-C234B7E6F0B4}" type="datetimeFigureOut">
              <a:rPr lang="en-NO" smtClean="0"/>
              <a:t>18/09/2023</a:t>
            </a:fld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B596D-FE4E-B54A-8E1D-70D2D6B54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4084F-EDFD-A54B-AD26-9776A02B4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508890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92F1BA-AF39-D845-8DA2-F3A1F76C6E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DB15E4-54D9-8B47-9382-EF24D2505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24510-A423-FB4A-A744-29E6DFDCBA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5928B-B84D-AD46-A043-C234B7E6F0B4}" type="datetimeFigureOut">
              <a:rPr lang="en-NO" smtClean="0"/>
              <a:t>18/09/2023</a:t>
            </a:fld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F0D90-2C83-8B46-9CE0-C1417FA32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AB2144-57E0-5D4D-B249-F62BA1F13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794669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F7B35-C0BE-B949-918A-9E149A5757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88922"/>
            <a:ext cx="10515600" cy="1240078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GB" dirty="0"/>
              <a:t>Questions, Comments, Ideas?</a:t>
            </a:r>
            <a:endParaRPr lang="en-NO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19E2E2B-D457-CE48-B784-A38D2A175F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30612" y="4531659"/>
            <a:ext cx="4733925" cy="510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 Authors</a:t>
            </a:r>
            <a:endParaRPr lang="en-NO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41030E4-8066-BF41-9B3B-AD19D81616C7}"/>
              </a:ext>
            </a:extLst>
          </p:cNvPr>
          <p:cNvSpPr txBox="1"/>
          <p:nvPr userDrawn="1"/>
        </p:nvSpPr>
        <p:spPr>
          <a:xfrm>
            <a:off x="3281456" y="1419481"/>
            <a:ext cx="54322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sz="4400" dirty="0">
                <a:solidFill>
                  <a:schemeClr val="accent2"/>
                </a:solidFill>
                <a:latin typeface="Montserrat" pitchFamily="2" charset="77"/>
              </a:rPr>
              <a:t>Thank </a:t>
            </a:r>
            <a:r>
              <a:rPr lang="en-NO" sz="4400" b="0" i="0" dirty="0">
                <a:solidFill>
                  <a:schemeClr val="accent2"/>
                </a:solidFill>
                <a:latin typeface="Montserrat" pitchFamily="2" charset="77"/>
              </a:rPr>
              <a:t>You!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1C1EA375-307E-7D4E-86FA-A069F24523A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30612" y="5042647"/>
            <a:ext cx="4733925" cy="51098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 Affiliations</a:t>
            </a:r>
            <a:endParaRPr lang="en-NO" dirty="0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7A0621E8-7953-A04A-9A56-3EB319EFA0A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30611" y="5553635"/>
            <a:ext cx="4733925" cy="51098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2"/>
                </a:solidFill>
                <a:latin typeface="Share Tech Mono" panose="020B0509050000020004" pitchFamily="49" charset="77"/>
              </a:defRPr>
            </a:lvl1pPr>
          </a:lstStyle>
          <a:p>
            <a:pPr lvl="0"/>
            <a:r>
              <a:rPr lang="en-GB" dirty="0"/>
              <a:t>Click to Edit Emails</a:t>
            </a:r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626278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85F43-190F-E741-88A4-04729D35B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B41DD-1F59-BA41-86D5-10DD0E65C9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DFFFC-8FC6-0B40-A313-EB437B683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9341223" cy="365125"/>
          </a:xfrm>
        </p:spPr>
        <p:txBody>
          <a:bodyPr/>
          <a:lstStyle/>
          <a:p>
            <a:endParaRPr lang="en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E90E2-EB36-3247-A7BF-D2BBFCFDC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149235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F9ECF-431F-B74A-A471-8A5E7EDE0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8AF027-6F6F-4D40-9A95-16EC714D97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27049-E3C3-3445-ADE5-D910057D86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5928B-B84D-AD46-A043-C234B7E6F0B4}" type="datetimeFigureOut">
              <a:rPr lang="en-NO" smtClean="0"/>
              <a:t>18/09/2023</a:t>
            </a:fld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6C45C-E7F7-DB4B-8F2B-707BE0F23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E41A-4160-2249-A271-39F5AC4C0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188127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30438-3F97-1F40-9716-7D1455E5C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F74CB-00E4-D546-A1C1-71AAC81C89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CCBCA2-5985-6348-9C76-7F65D11D11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04C516-F5BB-DE41-AAF3-57FA90A3D8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5928B-B84D-AD46-A043-C234B7E6F0B4}" type="datetimeFigureOut">
              <a:rPr lang="en-NO" smtClean="0"/>
              <a:t>18/09/2023</a:t>
            </a:fld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C53D53-5AA3-5943-81BE-A4D3B5386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522CE8-6A19-4A4E-9687-CC8443D0E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334721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998D8-F10A-AC4D-9FA5-73479AD4E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58BDD0-752E-5D46-94AE-29E08D0154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AD75FF-2ED3-F24D-B786-4346D2F03A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6C59D7-9DD4-9F47-90F5-D1D439C087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0B4872-DE2F-8940-A18A-EE5D5F910A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959F03-F814-574B-AB40-B4AA295E26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5928B-B84D-AD46-A043-C234B7E6F0B4}" type="datetimeFigureOut">
              <a:rPr lang="en-NO" smtClean="0"/>
              <a:t>18/09/2023</a:t>
            </a:fld>
            <a:endParaRPr lang="en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605F10-0B49-604B-8E48-00625C309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4D0741-3462-0B46-8618-233C816EA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348334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D80B6-C550-5944-BF1B-9DD6F4FB6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72C610-D425-4046-9EE1-35CE1C4814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5928B-B84D-AD46-A043-C234B7E6F0B4}" type="datetimeFigureOut">
              <a:rPr lang="en-NO" smtClean="0"/>
              <a:t>18/09/2023</a:t>
            </a:fld>
            <a:endParaRPr lang="en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CB8BCF-4035-354E-9D4B-B6CB92696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DF85CD-8089-7444-94B0-3E705AA6A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98574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5563CB-9296-1846-9861-0A2BEBA28D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5928B-B84D-AD46-A043-C234B7E6F0B4}" type="datetimeFigureOut">
              <a:rPr lang="en-NO" smtClean="0"/>
              <a:t>18/09/2023</a:t>
            </a:fld>
            <a:endParaRPr lang="en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EF1956-9D6F-9149-9CB5-F84E0C705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48C1FD-71B1-DF41-9999-FEC7DFEE4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301838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824AE-2E77-AF45-A2E0-C3F21C0C1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54354-9505-9C4A-82A0-7CF7F1E13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76BE4F-D4D2-C54A-84C4-8A7B820BC8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1E92A3-FCBC-CF42-9D47-8331F34004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5928B-B84D-AD46-A043-C234B7E6F0B4}" type="datetimeFigureOut">
              <a:rPr lang="en-NO" smtClean="0"/>
              <a:t>18/09/2023</a:t>
            </a:fld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9AAF95-6539-F449-ABA5-ECB94C4DC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FB52B7-7167-CE47-90B5-3B9E72980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026759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100000">
              <a:schemeClr val="bg1"/>
            </a:gs>
          </a:gsLst>
          <a:lin ang="2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0119A9-D41D-7548-9F70-E0331964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460"/>
            <a:ext cx="10515600" cy="124007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/>
              <a:t>Click to edit Master title style</a:t>
            </a:r>
            <a:endParaRPr lang="en-NO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6A4D46-B366-6B46-94D3-4A97EE713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B0A464-D664-094E-967B-5EFDA69909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93412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endParaRPr lang="en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1C833C-CD1A-CA47-B92A-9848CD4B8A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96282" y="6356350"/>
            <a:ext cx="7575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9EAE67CF-1745-2945-BC67-7BD79F205591}" type="slidenum">
              <a:rPr lang="en-NO" smtClean="0"/>
              <a:pPr/>
              <a:t>‹#›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6874766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3"/>
          </a:solidFill>
          <a:latin typeface="Share Tech Mono" panose="020B0509050000020004" pitchFamily="49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6E4B3-C5AB-B04B-A10F-B850D5F571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O" dirty="0"/>
              <a:t>Linked Lists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AB4C6E-6FBC-2144-B2CD-65F0FA0FFB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O" dirty="0"/>
              <a:t>Non-contiguous Memory Allocation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7323E5-593C-1342-BD88-046D66279C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NO" dirty="0"/>
              <a:t>Franck Chauvel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691A02-9B1E-6541-A253-E2D57CFB97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NO" dirty="0"/>
              <a:t>axbit &amp; NTNU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8FC0CD-AC17-A14B-B318-AF1FE36884B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NO" dirty="0"/>
              <a:t>franck.chauvel@ntnu.no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3F87905-BDBF-0840-ADD3-DA2DB188B92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NO" dirty="0"/>
              <a:t>Recursion / Lecture 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FD1B0D-00C8-2B13-0109-A6F45387BB9F}"/>
              </a:ext>
            </a:extLst>
          </p:cNvPr>
          <p:cNvSpPr txBox="1"/>
          <p:nvPr/>
        </p:nvSpPr>
        <p:spPr>
          <a:xfrm>
            <a:off x="8059774" y="5593892"/>
            <a:ext cx="35846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b="0" i="0" dirty="0">
                <a:solidFill>
                  <a:schemeClr val="accent6"/>
                </a:solidFill>
                <a:effectLst/>
                <a:latin typeface="Montserrat" pitchFamily="2" charset="77"/>
              </a:rPr>
              <a:t>Ask </a:t>
            </a:r>
            <a:r>
              <a:rPr lang="en-GB" dirty="0">
                <a:solidFill>
                  <a:schemeClr val="accent6"/>
                </a:solidFill>
                <a:latin typeface="Montserrat" pitchFamily="2" charset="77"/>
              </a:rPr>
              <a:t>questions on </a:t>
            </a:r>
            <a:r>
              <a:rPr lang="en-GB" b="1" i="0" dirty="0" err="1">
                <a:solidFill>
                  <a:schemeClr val="accent6"/>
                </a:solidFill>
                <a:effectLst/>
                <a:latin typeface="Montserrat" pitchFamily="2" charset="77"/>
              </a:rPr>
              <a:t>menti.com</a:t>
            </a:r>
            <a:r>
              <a:rPr lang="en-GB" b="0" i="0" dirty="0">
                <a:solidFill>
                  <a:schemeClr val="accent6"/>
                </a:solidFill>
                <a:effectLst/>
                <a:latin typeface="Montserrat" pitchFamily="2" charset="77"/>
              </a:rPr>
              <a:t> </a:t>
            </a:r>
            <a:br>
              <a:rPr lang="en-GB" b="0" i="0" dirty="0">
                <a:solidFill>
                  <a:schemeClr val="accent6"/>
                </a:solidFill>
                <a:effectLst/>
                <a:latin typeface="Montserrat" pitchFamily="2" charset="77"/>
              </a:rPr>
            </a:br>
            <a:r>
              <a:rPr lang="en-GB" dirty="0">
                <a:solidFill>
                  <a:schemeClr val="accent6"/>
                </a:solidFill>
                <a:latin typeface="Montserrat" pitchFamily="2" charset="77"/>
              </a:rPr>
              <a:t>with</a:t>
            </a:r>
            <a:r>
              <a:rPr lang="en-GB" b="0" i="0" dirty="0">
                <a:solidFill>
                  <a:schemeClr val="accent6"/>
                </a:solidFill>
                <a:effectLst/>
                <a:latin typeface="Montserrat" pitchFamily="2" charset="77"/>
              </a:rPr>
              <a:t> the code </a:t>
            </a:r>
            <a:r>
              <a:rPr lang="en-GB" b="1" i="0" dirty="0">
                <a:solidFill>
                  <a:schemeClr val="accent6"/>
                </a:solidFill>
                <a:effectLst/>
                <a:latin typeface="Montserrat" pitchFamily="2" charset="77"/>
              </a:rPr>
              <a:t> 1727 7990</a:t>
            </a:r>
            <a:endParaRPr lang="en-NO" dirty="0">
              <a:solidFill>
                <a:schemeClr val="accent6"/>
              </a:solidFill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516554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51EB7-61CB-A042-AC51-E5F806AA6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53FF3-F80B-1944-89D0-C779F3D10A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576638" cy="4351338"/>
          </a:xfrm>
        </p:spPr>
        <p:txBody>
          <a:bodyPr anchor="ctr">
            <a:normAutofit fontScale="85000" lnSpcReduction="20000"/>
          </a:bodyPr>
          <a:lstStyle/>
          <a:p>
            <a:r>
              <a:rPr lang="en-NO" dirty="0"/>
              <a:t>Plain old </a:t>
            </a:r>
            <a:r>
              <a:rPr lang="en-NO" dirty="0">
                <a:solidFill>
                  <a:schemeClr val="accent3"/>
                </a:solidFill>
              </a:rPr>
              <a:t>linear search</a:t>
            </a:r>
            <a:r>
              <a:rPr lang="en-NO" dirty="0"/>
              <a:t> </a:t>
            </a:r>
          </a:p>
          <a:p>
            <a:pPr>
              <a:lnSpc>
                <a:spcPct val="170000"/>
              </a:lnSpc>
            </a:pPr>
            <a:r>
              <a:rPr lang="en-NO" dirty="0"/>
              <a:t>Just like for arrays</a:t>
            </a:r>
          </a:p>
          <a:p>
            <a:endParaRPr lang="en-NO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E5E519-6189-F142-944C-B92784DAEB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43425" y="1825625"/>
            <a:ext cx="6810375" cy="4351338"/>
          </a:xfrm>
          <a:solidFill>
            <a:schemeClr val="bg2"/>
          </a:solidFill>
        </p:spPr>
        <p:txBody>
          <a:bodyPr lIns="180000" tIns="180000" rIns="180000" bIns="180000"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>
                <a:solidFill>
                  <a:srgbClr val="8FBCBB"/>
                </a:solidFill>
                <a:latin typeface="Share Tech Mono" panose="020B0509050000020004" pitchFamily="49" charset="77"/>
              </a:rPr>
              <a:t>int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search</a:t>
            </a:r>
            <a:r>
              <a:rPr lang="en-GB" dirty="0">
                <a:solidFill>
                  <a:srgbClr val="8FBCBB"/>
                </a:solidFill>
                <a:latin typeface="Share Tech Mono" panose="020B0509050000020004" pitchFamily="49" charset="77"/>
              </a:rPr>
              <a:t>(List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*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list,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FBCBB"/>
                </a:solidFill>
                <a:latin typeface="Share Tech Mono" panose="020B0509050000020004" pitchFamily="49" charset="77"/>
              </a:rPr>
              <a:t>int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value</a:t>
            </a:r>
            <a:r>
              <a:rPr lang="en-GB" dirty="0">
                <a:solidFill>
                  <a:srgbClr val="8FBCBB"/>
                </a:solidFill>
                <a:latin typeface="Share Tech Mono" panose="020B0509050000020004" pitchFamily="49" charset="77"/>
              </a:rPr>
              <a:t>)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FBCBB"/>
                </a:solidFill>
                <a:latin typeface="Share Tech Mono" panose="020B0509050000020004" pitchFamily="49" charset="77"/>
              </a:rPr>
              <a:t>{</a:t>
            </a:r>
          </a:p>
          <a:p>
            <a:pPr marL="0" indent="0">
              <a:buNone/>
            </a:pP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  </a:t>
            </a:r>
            <a:r>
              <a:rPr lang="en-GB" dirty="0">
                <a:solidFill>
                  <a:srgbClr val="8FBCBB"/>
                </a:solidFill>
                <a:latin typeface="Share Tech Mono" panose="020B0509050000020004" pitchFamily="49" charset="77"/>
              </a:rPr>
              <a:t>int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index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-1;</a:t>
            </a:r>
          </a:p>
          <a:p>
            <a:pPr marL="0" indent="0">
              <a:buNone/>
            </a:pP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  </a:t>
            </a:r>
            <a:r>
              <a:rPr lang="en-GB" dirty="0">
                <a:solidFill>
                  <a:srgbClr val="8FBCBB"/>
                </a:solidFill>
                <a:latin typeface="Share Tech Mono" panose="020B0509050000020004" pitchFamily="49" charset="77"/>
              </a:rPr>
              <a:t>Node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*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current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list-&gt;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first;</a:t>
            </a:r>
          </a:p>
          <a:p>
            <a:pPr marL="0" indent="0">
              <a:buNone/>
            </a:pP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 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while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(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current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!=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NULL</a:t>
            </a: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)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{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index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+=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1;</a:t>
            </a:r>
            <a:endParaRPr lang="en-GB" dirty="0">
              <a:solidFill>
                <a:srgbClr val="4C566A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if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(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current-&gt;value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==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value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)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{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   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return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index;</a:t>
            </a:r>
            <a:endParaRPr lang="en-GB" dirty="0">
              <a:solidFill>
                <a:srgbClr val="4C566A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}</a:t>
            </a:r>
            <a:endParaRPr lang="en-GB" dirty="0">
              <a:solidFill>
                <a:srgbClr val="4C566A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current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current-&gt;next;</a:t>
            </a:r>
          </a:p>
          <a:p>
            <a:pPr marL="0" indent="0">
              <a:buNone/>
            </a:pP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  </a:t>
            </a: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}</a:t>
            </a:r>
            <a:endParaRPr lang="en-GB" dirty="0">
              <a:solidFill>
                <a:srgbClr val="4C566A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 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return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-1;</a:t>
            </a:r>
            <a:endParaRPr lang="en-GB" dirty="0">
              <a:solidFill>
                <a:srgbClr val="4C566A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8FBCBB"/>
                </a:solidFill>
                <a:latin typeface="Share Tech Mono" panose="020B0509050000020004" pitchFamily="49" charset="77"/>
              </a:rPr>
              <a:t>}</a:t>
            </a:r>
          </a:p>
          <a:p>
            <a:pPr marL="0" indent="0">
              <a:buNone/>
            </a:pPr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2889324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E4E30-E802-2C4E-8608-E3FA0748B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Deletion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9DD782-7B5F-4A45-ADA5-6A61018A1152}"/>
              </a:ext>
            </a:extLst>
          </p:cNvPr>
          <p:cNvSpPr/>
          <p:nvPr/>
        </p:nvSpPr>
        <p:spPr>
          <a:xfrm>
            <a:off x="1276021" y="2331819"/>
            <a:ext cx="1534510" cy="6542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Node N-1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498DD85-E794-184F-88E9-2148FEC26A37}"/>
              </a:ext>
            </a:extLst>
          </p:cNvPr>
          <p:cNvSpPr/>
          <p:nvPr/>
        </p:nvSpPr>
        <p:spPr>
          <a:xfrm>
            <a:off x="2857826" y="2334447"/>
            <a:ext cx="430925" cy="6516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53D6216-91A3-7E42-873B-88D91F0792D2}"/>
              </a:ext>
            </a:extLst>
          </p:cNvPr>
          <p:cNvSpPr/>
          <p:nvPr/>
        </p:nvSpPr>
        <p:spPr>
          <a:xfrm>
            <a:off x="1285546" y="3637727"/>
            <a:ext cx="1534510" cy="65426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Node 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4A9F7A-1AB5-8347-8B7C-D692A3F5DBBD}"/>
              </a:ext>
            </a:extLst>
          </p:cNvPr>
          <p:cNvSpPr/>
          <p:nvPr/>
        </p:nvSpPr>
        <p:spPr>
          <a:xfrm>
            <a:off x="2867351" y="3640355"/>
            <a:ext cx="430925" cy="6516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AA81FA2-BF2B-FA43-80B6-EA748560A44C}"/>
              </a:ext>
            </a:extLst>
          </p:cNvPr>
          <p:cNvSpPr/>
          <p:nvPr/>
        </p:nvSpPr>
        <p:spPr>
          <a:xfrm>
            <a:off x="1285546" y="5014549"/>
            <a:ext cx="1534510" cy="6542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Node N+1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414250B-D916-5A45-823C-33D36008DD6B}"/>
              </a:ext>
            </a:extLst>
          </p:cNvPr>
          <p:cNvSpPr/>
          <p:nvPr/>
        </p:nvSpPr>
        <p:spPr>
          <a:xfrm>
            <a:off x="2867351" y="5017177"/>
            <a:ext cx="430925" cy="6516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pic>
        <p:nvPicPr>
          <p:cNvPr id="27" name="Graphic 26" descr="Close with solid fill">
            <a:extLst>
              <a:ext uri="{FF2B5EF4-FFF2-40B4-BE49-F238E27FC236}">
                <a16:creationId xmlns:a16="http://schemas.microsoft.com/office/drawing/2014/main" id="{52DDFEA2-08B2-8649-A4E5-E256737105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35758" y="3084621"/>
            <a:ext cx="454571" cy="454571"/>
          </a:xfrm>
          <a:prstGeom prst="rect">
            <a:avLst/>
          </a:prstGeom>
        </p:spPr>
      </p:pic>
      <p:cxnSp>
        <p:nvCxnSpPr>
          <p:cNvPr id="30" name="Elbow Connector 29">
            <a:extLst>
              <a:ext uri="{FF2B5EF4-FFF2-40B4-BE49-F238E27FC236}">
                <a16:creationId xmlns:a16="http://schemas.microsoft.com/office/drawing/2014/main" id="{0E62BAD5-7CDA-6A43-9EAE-947AB2F5BE7A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 rot="5400000">
            <a:off x="2237225" y="2801663"/>
            <a:ext cx="651640" cy="1020488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2" name="Elbow Connector 31">
            <a:extLst>
              <a:ext uri="{FF2B5EF4-FFF2-40B4-BE49-F238E27FC236}">
                <a16:creationId xmlns:a16="http://schemas.microsoft.com/office/drawing/2014/main" id="{0D28D361-4AF0-0941-85B9-97A077075008}"/>
              </a:ext>
            </a:extLst>
          </p:cNvPr>
          <p:cNvCxnSpPr>
            <a:cxnSpLocks/>
            <a:stCxn id="9" idx="2"/>
            <a:endCxn id="12" idx="0"/>
          </p:cNvCxnSpPr>
          <p:nvPr/>
        </p:nvCxnSpPr>
        <p:spPr>
          <a:xfrm rot="5400000">
            <a:off x="2206531" y="4138266"/>
            <a:ext cx="722554" cy="103001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" name="Elbow Connector 35">
            <a:extLst>
              <a:ext uri="{FF2B5EF4-FFF2-40B4-BE49-F238E27FC236}">
                <a16:creationId xmlns:a16="http://schemas.microsoft.com/office/drawing/2014/main" id="{55740C03-B0BD-D449-A13D-1EFF1C33A17A}"/>
              </a:ext>
            </a:extLst>
          </p:cNvPr>
          <p:cNvCxnSpPr>
            <a:stCxn id="7" idx="3"/>
            <a:endCxn id="13" idx="3"/>
          </p:cNvCxnSpPr>
          <p:nvPr/>
        </p:nvCxnSpPr>
        <p:spPr>
          <a:xfrm>
            <a:off x="3288751" y="2660267"/>
            <a:ext cx="9525" cy="2682730"/>
          </a:xfrm>
          <a:prstGeom prst="bentConnector3">
            <a:avLst>
              <a:gd name="adj1" fmla="val 5050005"/>
            </a:avLst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8A7EA9C1-1134-1958-B581-586C8FEAB97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ctr"/>
          <a:lstStyle/>
          <a:p>
            <a:pPr marL="457200" indent="-457200">
              <a:buFont typeface="+mj-lt"/>
              <a:buAutoNum type="arabicPeriod"/>
            </a:pPr>
            <a:r>
              <a:rPr lang="en-NO" dirty="0"/>
              <a:t>Find the “previous” node</a:t>
            </a:r>
          </a:p>
          <a:p>
            <a:pPr marL="457200" indent="-457200">
              <a:buFont typeface="+mj-lt"/>
              <a:buAutoNum type="arabicPeriod"/>
            </a:pPr>
            <a:r>
              <a:rPr lang="en-NO" dirty="0"/>
              <a:t>Save a reference to the target</a:t>
            </a:r>
          </a:p>
          <a:p>
            <a:pPr marL="457200" indent="-457200">
              <a:buFont typeface="+mj-lt"/>
              <a:buAutoNum type="arabicPeriod"/>
            </a:pPr>
            <a:r>
              <a:rPr lang="en-NO" dirty="0"/>
              <a:t>Set </a:t>
            </a:r>
            <a:r>
              <a:rPr lang="en-NO" dirty="0">
                <a:solidFill>
                  <a:schemeClr val="accent3"/>
                </a:solidFill>
              </a:rPr>
              <a:t>next of previous</a:t>
            </a:r>
            <a:r>
              <a:rPr lang="en-NO" dirty="0"/>
              <a:t> to be the </a:t>
            </a:r>
            <a:r>
              <a:rPr lang="en-NO" dirty="0">
                <a:solidFill>
                  <a:schemeClr val="accent3"/>
                </a:solidFill>
              </a:rPr>
              <a:t>next of the next of previous</a:t>
            </a:r>
          </a:p>
          <a:p>
            <a:pPr marL="457200" indent="-457200">
              <a:buFont typeface="+mj-lt"/>
              <a:buAutoNum type="arabicPeriod"/>
            </a:pPr>
            <a:r>
              <a:rPr lang="en-NO" dirty="0">
                <a:solidFill>
                  <a:schemeClr val="accent3"/>
                </a:solidFill>
              </a:rPr>
              <a:t>Free </a:t>
            </a:r>
            <a:r>
              <a:rPr lang="en-NO" dirty="0"/>
              <a:t>target node</a:t>
            </a:r>
          </a:p>
        </p:txBody>
      </p:sp>
    </p:spTree>
    <p:extLst>
      <p:ext uri="{BB962C8B-B14F-4D97-AF65-F5344CB8AC3E}">
        <p14:creationId xmlns:p14="http://schemas.microsoft.com/office/powerpoint/2010/main" val="656270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96BC7-AA4C-7F44-31F2-7ED45CE9A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Deletion (in Front)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D90F36-DA2B-88A4-FFFB-A9D39669210D}"/>
              </a:ext>
            </a:extLst>
          </p:cNvPr>
          <p:cNvSpPr/>
          <p:nvPr/>
        </p:nvSpPr>
        <p:spPr>
          <a:xfrm>
            <a:off x="2014537" y="3616345"/>
            <a:ext cx="1534510" cy="65426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Node 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BB8FC2-38F9-A2BF-84BC-26AEE1B9F64B}"/>
              </a:ext>
            </a:extLst>
          </p:cNvPr>
          <p:cNvSpPr/>
          <p:nvPr/>
        </p:nvSpPr>
        <p:spPr>
          <a:xfrm>
            <a:off x="3596342" y="3618973"/>
            <a:ext cx="430925" cy="6516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>
              <a:latin typeface="Share Tech Mono" panose="020B0509050000020004" pitchFamily="49" charset="77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02FE979-6B63-962C-F09A-7070B92A25EA}"/>
              </a:ext>
            </a:extLst>
          </p:cNvPr>
          <p:cNvGrpSpPr/>
          <p:nvPr/>
        </p:nvGrpSpPr>
        <p:grpSpPr>
          <a:xfrm>
            <a:off x="2024062" y="4922253"/>
            <a:ext cx="2012730" cy="654268"/>
            <a:chOff x="1298027" y="2927132"/>
            <a:chExt cx="2012730" cy="654268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E9BD8FC-8D43-9454-552B-473C257CA8CC}"/>
                </a:ext>
              </a:extLst>
            </p:cNvPr>
            <p:cNvSpPr/>
            <p:nvPr/>
          </p:nvSpPr>
          <p:spPr>
            <a:xfrm>
              <a:off x="1298027" y="2927132"/>
              <a:ext cx="1534510" cy="65426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Node 2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BFA3BA1-08A1-6210-B67C-12C35D468278}"/>
                </a:ext>
              </a:extLst>
            </p:cNvPr>
            <p:cNvSpPr/>
            <p:nvPr/>
          </p:nvSpPr>
          <p:spPr>
            <a:xfrm>
              <a:off x="2879832" y="2929760"/>
              <a:ext cx="430925" cy="65164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/</a:t>
              </a:r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A708D8CC-3BDA-1DA3-B9E1-A3A6B0E611E4}"/>
              </a:ext>
            </a:extLst>
          </p:cNvPr>
          <p:cNvSpPr/>
          <p:nvPr/>
        </p:nvSpPr>
        <p:spPr>
          <a:xfrm>
            <a:off x="838200" y="2061250"/>
            <a:ext cx="1534510" cy="4545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List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70A801-0219-F598-AC24-9258C96FEA9F}"/>
              </a:ext>
            </a:extLst>
          </p:cNvPr>
          <p:cNvSpPr/>
          <p:nvPr/>
        </p:nvSpPr>
        <p:spPr>
          <a:xfrm>
            <a:off x="838200" y="2589390"/>
            <a:ext cx="1534510" cy="3251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first</a:t>
            </a:r>
          </a:p>
        </p:txBody>
      </p:sp>
      <p:pic>
        <p:nvPicPr>
          <p:cNvPr id="13" name="Graphic 12" descr="Close with solid fill">
            <a:extLst>
              <a:ext uri="{FF2B5EF4-FFF2-40B4-BE49-F238E27FC236}">
                <a16:creationId xmlns:a16="http://schemas.microsoft.com/office/drawing/2014/main" id="{A3BA6E9E-6D0C-96A1-B624-387FB0B5E9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75642" y="3038147"/>
            <a:ext cx="454571" cy="454571"/>
          </a:xfrm>
          <a:prstGeom prst="rect">
            <a:avLst/>
          </a:prstGeom>
        </p:spPr>
      </p:pic>
      <p:cxnSp>
        <p:nvCxnSpPr>
          <p:cNvPr id="14" name="Elbow Connector 13">
            <a:extLst>
              <a:ext uri="{FF2B5EF4-FFF2-40B4-BE49-F238E27FC236}">
                <a16:creationId xmlns:a16="http://schemas.microsoft.com/office/drawing/2014/main" id="{BC461A18-649B-79EB-1350-E33C59B10F15}"/>
              </a:ext>
            </a:extLst>
          </p:cNvPr>
          <p:cNvCxnSpPr>
            <a:cxnSpLocks/>
            <a:stCxn id="12" idx="2"/>
            <a:endCxn id="6" idx="0"/>
          </p:cNvCxnSpPr>
          <p:nvPr/>
        </p:nvCxnSpPr>
        <p:spPr>
          <a:xfrm rot="16200000" flipH="1">
            <a:off x="1842711" y="2677263"/>
            <a:ext cx="701825" cy="117633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Elbow Connector 14">
            <a:extLst>
              <a:ext uri="{FF2B5EF4-FFF2-40B4-BE49-F238E27FC236}">
                <a16:creationId xmlns:a16="http://schemas.microsoft.com/office/drawing/2014/main" id="{099F5457-6927-53E5-3F4F-26C105DF6329}"/>
              </a:ext>
            </a:extLst>
          </p:cNvPr>
          <p:cNvCxnSpPr>
            <a:stCxn id="7" idx="2"/>
            <a:endCxn id="9" idx="0"/>
          </p:cNvCxnSpPr>
          <p:nvPr/>
        </p:nvCxnSpPr>
        <p:spPr>
          <a:xfrm rot="5400000">
            <a:off x="2975741" y="4086189"/>
            <a:ext cx="651640" cy="1020488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" name="Elbow Connector 16">
            <a:extLst>
              <a:ext uri="{FF2B5EF4-FFF2-40B4-BE49-F238E27FC236}">
                <a16:creationId xmlns:a16="http://schemas.microsoft.com/office/drawing/2014/main" id="{4891A010-FB90-9E34-F1E8-F338F37F114C}"/>
              </a:ext>
            </a:extLst>
          </p:cNvPr>
          <p:cNvCxnSpPr>
            <a:cxnSpLocks/>
            <a:stCxn id="12" idx="3"/>
            <a:endCxn id="10" idx="3"/>
          </p:cNvCxnSpPr>
          <p:nvPr/>
        </p:nvCxnSpPr>
        <p:spPr>
          <a:xfrm>
            <a:off x="2372710" y="2751955"/>
            <a:ext cx="1664082" cy="2498746"/>
          </a:xfrm>
          <a:prstGeom prst="bentConnector3">
            <a:avLst>
              <a:gd name="adj1" fmla="val 113737"/>
            </a:avLst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FC9706-24F2-DD15-D0F3-B85F047F23C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ctr"/>
          <a:lstStyle/>
          <a:p>
            <a:pPr marL="457200" indent="-457200">
              <a:buFont typeface="+mj-lt"/>
              <a:buAutoNum type="arabicPeriod"/>
            </a:pPr>
            <a:r>
              <a:rPr lang="en-NO" dirty="0"/>
              <a:t>Save a reference to the target</a:t>
            </a:r>
          </a:p>
          <a:p>
            <a:pPr marL="457200" indent="-457200">
              <a:buFont typeface="+mj-lt"/>
              <a:buAutoNum type="arabicPeriod"/>
            </a:pPr>
            <a:r>
              <a:rPr lang="en-NO" dirty="0"/>
              <a:t>Set </a:t>
            </a:r>
            <a:r>
              <a:rPr lang="en-NO" dirty="0">
                <a:solidFill>
                  <a:schemeClr val="accent3"/>
                </a:solidFill>
              </a:rPr>
              <a:t>head</a:t>
            </a:r>
            <a:r>
              <a:rPr lang="en-NO" dirty="0"/>
              <a:t> to be the </a:t>
            </a:r>
            <a:r>
              <a:rPr lang="en-NO" dirty="0">
                <a:solidFill>
                  <a:schemeClr val="accent3"/>
                </a:solidFill>
              </a:rPr>
              <a:t>next of the next of head</a:t>
            </a:r>
          </a:p>
          <a:p>
            <a:pPr marL="457200" indent="-457200">
              <a:buFont typeface="+mj-lt"/>
              <a:buAutoNum type="arabicPeriod"/>
            </a:pPr>
            <a:r>
              <a:rPr lang="en-NO" dirty="0">
                <a:solidFill>
                  <a:schemeClr val="accent3"/>
                </a:solidFill>
              </a:rPr>
              <a:t>Free </a:t>
            </a:r>
            <a:r>
              <a:rPr lang="en-NO" dirty="0"/>
              <a:t>target node</a:t>
            </a:r>
          </a:p>
          <a:p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6291101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02240-555F-7843-9481-E119A8CDF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“Doubly” Linked Lists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AC0FCA-356A-E845-8565-656800B182C0}"/>
              </a:ext>
            </a:extLst>
          </p:cNvPr>
          <p:cNvSpPr/>
          <p:nvPr/>
        </p:nvSpPr>
        <p:spPr>
          <a:xfrm>
            <a:off x="2849685" y="3318490"/>
            <a:ext cx="1020489" cy="6542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Node 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A511321-5E6F-AC4B-A5C2-EA8DFAAFEBFD}"/>
              </a:ext>
            </a:extLst>
          </p:cNvPr>
          <p:cNvSpPr/>
          <p:nvPr/>
        </p:nvSpPr>
        <p:spPr>
          <a:xfrm>
            <a:off x="3917471" y="3321118"/>
            <a:ext cx="261284" cy="6516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7CDFB2D-C784-7D4C-98C0-FBED66FA8899}"/>
              </a:ext>
            </a:extLst>
          </p:cNvPr>
          <p:cNvSpPr/>
          <p:nvPr/>
        </p:nvSpPr>
        <p:spPr>
          <a:xfrm>
            <a:off x="1159328" y="1763395"/>
            <a:ext cx="1534510" cy="4545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List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053400C-FBFA-5942-8D23-1170EFED06D1}"/>
              </a:ext>
            </a:extLst>
          </p:cNvPr>
          <p:cNvSpPr/>
          <p:nvPr/>
        </p:nvSpPr>
        <p:spPr>
          <a:xfrm>
            <a:off x="1159328" y="2281557"/>
            <a:ext cx="700416" cy="33510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last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9AE28C7-382A-BE4B-9490-626B61E1D2D1}"/>
              </a:ext>
            </a:extLst>
          </p:cNvPr>
          <p:cNvSpPr/>
          <p:nvPr/>
        </p:nvSpPr>
        <p:spPr>
          <a:xfrm>
            <a:off x="1985457" y="2291535"/>
            <a:ext cx="700416" cy="3251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first</a:t>
            </a:r>
          </a:p>
        </p:txBody>
      </p:sp>
      <p:cxnSp>
        <p:nvCxnSpPr>
          <p:cNvPr id="16" name="Elbow Connector 15">
            <a:extLst>
              <a:ext uri="{FF2B5EF4-FFF2-40B4-BE49-F238E27FC236}">
                <a16:creationId xmlns:a16="http://schemas.microsoft.com/office/drawing/2014/main" id="{027C94BD-5A37-5343-8299-A8792FC43A93}"/>
              </a:ext>
            </a:extLst>
          </p:cNvPr>
          <p:cNvCxnSpPr>
            <a:cxnSpLocks/>
            <a:stCxn id="12" idx="2"/>
            <a:endCxn id="30" idx="1"/>
          </p:cNvCxnSpPr>
          <p:nvPr/>
        </p:nvCxnSpPr>
        <p:spPr>
          <a:xfrm rot="16200000" flipH="1">
            <a:off x="431954" y="3694248"/>
            <a:ext cx="3205292" cy="1050128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Elbow Connector 19">
            <a:extLst>
              <a:ext uri="{FF2B5EF4-FFF2-40B4-BE49-F238E27FC236}">
                <a16:creationId xmlns:a16="http://schemas.microsoft.com/office/drawing/2014/main" id="{9DD4EE18-7A8C-6E43-94F5-35E255DE4E41}"/>
              </a:ext>
            </a:extLst>
          </p:cNvPr>
          <p:cNvCxnSpPr>
            <a:cxnSpLocks/>
            <a:stCxn id="13" idx="3"/>
            <a:endCxn id="6" idx="0"/>
          </p:cNvCxnSpPr>
          <p:nvPr/>
        </p:nvCxnSpPr>
        <p:spPr>
          <a:xfrm>
            <a:off x="2685873" y="2454101"/>
            <a:ext cx="674057" cy="864389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00788709-D32E-2543-824E-1F6C970F1D30}"/>
              </a:ext>
            </a:extLst>
          </p:cNvPr>
          <p:cNvSpPr/>
          <p:nvPr/>
        </p:nvSpPr>
        <p:spPr>
          <a:xfrm>
            <a:off x="2555231" y="3319804"/>
            <a:ext cx="261284" cy="6516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/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357F2B5-F697-0147-B39D-F218926E6AC5}"/>
              </a:ext>
            </a:extLst>
          </p:cNvPr>
          <p:cNvSpPr/>
          <p:nvPr/>
        </p:nvSpPr>
        <p:spPr>
          <a:xfrm>
            <a:off x="2849684" y="4405343"/>
            <a:ext cx="1020489" cy="6542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Node 2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464C857-17A0-D142-A33B-659C417A33C4}"/>
              </a:ext>
            </a:extLst>
          </p:cNvPr>
          <p:cNvSpPr/>
          <p:nvPr/>
        </p:nvSpPr>
        <p:spPr>
          <a:xfrm>
            <a:off x="3917470" y="4407971"/>
            <a:ext cx="261284" cy="6516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31A9623-7703-B047-99F3-B87CA8210F27}"/>
              </a:ext>
            </a:extLst>
          </p:cNvPr>
          <p:cNvSpPr/>
          <p:nvPr/>
        </p:nvSpPr>
        <p:spPr>
          <a:xfrm>
            <a:off x="2555230" y="4406657"/>
            <a:ext cx="261284" cy="6516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p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B7F6167-2C67-6A45-B5D4-AA362B03F5BF}"/>
              </a:ext>
            </a:extLst>
          </p:cNvPr>
          <p:cNvSpPr/>
          <p:nvPr/>
        </p:nvSpPr>
        <p:spPr>
          <a:xfrm>
            <a:off x="2854118" y="5494824"/>
            <a:ext cx="1020489" cy="6542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Node 3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DC9B281-FC8B-624E-8140-5461C9641503}"/>
              </a:ext>
            </a:extLst>
          </p:cNvPr>
          <p:cNvSpPr/>
          <p:nvPr/>
        </p:nvSpPr>
        <p:spPr>
          <a:xfrm>
            <a:off x="3921904" y="5497452"/>
            <a:ext cx="261284" cy="6516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/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E5FF18B-2AFE-E545-A1A6-5332FEAAFC77}"/>
              </a:ext>
            </a:extLst>
          </p:cNvPr>
          <p:cNvSpPr/>
          <p:nvPr/>
        </p:nvSpPr>
        <p:spPr>
          <a:xfrm>
            <a:off x="2559664" y="5496138"/>
            <a:ext cx="261284" cy="6516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p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7DDDEECB-9120-674F-B491-42602DF06B2F}"/>
              </a:ext>
            </a:extLst>
          </p:cNvPr>
          <p:cNvCxnSpPr>
            <a:stCxn id="7" idx="2"/>
            <a:endCxn id="26" idx="0"/>
          </p:cNvCxnSpPr>
          <p:nvPr/>
        </p:nvCxnSpPr>
        <p:spPr>
          <a:xfrm flipH="1">
            <a:off x="4048112" y="3972758"/>
            <a:ext cx="1" cy="4352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60CFCE1C-799A-C647-B9EC-CE4ED658139E}"/>
              </a:ext>
            </a:extLst>
          </p:cNvPr>
          <p:cNvCxnSpPr>
            <a:stCxn id="27" idx="0"/>
            <a:endCxn id="24" idx="2"/>
          </p:cNvCxnSpPr>
          <p:nvPr/>
        </p:nvCxnSpPr>
        <p:spPr>
          <a:xfrm flipV="1">
            <a:off x="2685872" y="3971444"/>
            <a:ext cx="1" cy="4352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0D1D6FA5-8AB8-0A44-824E-CA5221FE5435}"/>
              </a:ext>
            </a:extLst>
          </p:cNvPr>
          <p:cNvCxnSpPr>
            <a:stCxn id="30" idx="0"/>
            <a:endCxn id="27" idx="2"/>
          </p:cNvCxnSpPr>
          <p:nvPr/>
        </p:nvCxnSpPr>
        <p:spPr>
          <a:xfrm flipH="1" flipV="1">
            <a:off x="2685872" y="5058297"/>
            <a:ext cx="4434" cy="43784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9E7A36AE-7A25-8346-967D-6DA618197923}"/>
              </a:ext>
            </a:extLst>
          </p:cNvPr>
          <p:cNvCxnSpPr>
            <a:stCxn id="26" idx="2"/>
            <a:endCxn id="29" idx="0"/>
          </p:cNvCxnSpPr>
          <p:nvPr/>
        </p:nvCxnSpPr>
        <p:spPr>
          <a:xfrm>
            <a:off x="4048112" y="5059611"/>
            <a:ext cx="4434" cy="43784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6F827A8-3F59-C91E-6EB3-D282643B9D8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ctr"/>
          <a:lstStyle/>
          <a:p>
            <a:r>
              <a:rPr lang="en-NO" dirty="0"/>
              <a:t>Each node points </a:t>
            </a:r>
            <a:r>
              <a:rPr lang="en-NO" dirty="0">
                <a:solidFill>
                  <a:schemeClr val="accent3"/>
                </a:solidFill>
              </a:rPr>
              <a:t>forward</a:t>
            </a:r>
            <a:r>
              <a:rPr lang="en-NO" dirty="0"/>
              <a:t> and </a:t>
            </a:r>
            <a:r>
              <a:rPr lang="en-NO" dirty="0">
                <a:solidFill>
                  <a:schemeClr val="accent3"/>
                </a:solidFill>
              </a:rPr>
              <a:t>backward</a:t>
            </a:r>
          </a:p>
        </p:txBody>
      </p:sp>
    </p:spTree>
    <p:extLst>
      <p:ext uri="{BB962C8B-B14F-4D97-AF65-F5344CB8AC3E}">
        <p14:creationId xmlns:p14="http://schemas.microsoft.com/office/powerpoint/2010/main" val="12978245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3426F-D037-F24A-A20C-EFF9BAD0D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Insertion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35D037-6B66-4A4B-B181-207647983F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00739" y="2102227"/>
            <a:ext cx="5768700" cy="3492268"/>
          </a:xfrm>
          <a:solidFill>
            <a:schemeClr val="bg2"/>
          </a:solidFill>
        </p:spPr>
        <p:txBody>
          <a:bodyPr lIns="180000" tIns="180000" rIns="180000" bIns="180000">
            <a:normAutofit fontScale="77500" lnSpcReduction="20000"/>
          </a:bodyPr>
          <a:lstStyle/>
          <a:p>
            <a:pPr marL="0" indent="0">
              <a:buNone/>
            </a:pPr>
            <a:r>
              <a:rPr lang="en-GB" sz="2000" dirty="0">
                <a:solidFill>
                  <a:srgbClr val="8FBCBB"/>
                </a:solidFill>
                <a:latin typeface="Share Tech Mono" panose="020B0509050000020004" pitchFamily="49" charset="77"/>
              </a:rPr>
              <a:t>void</a:t>
            </a: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88C0D0"/>
                </a:solidFill>
                <a:latin typeface="Share Tech Mono" panose="020B0509050000020004" pitchFamily="49" charset="77"/>
              </a:rPr>
              <a:t>insert</a:t>
            </a:r>
            <a:r>
              <a:rPr lang="en-GB" sz="2000" dirty="0">
                <a:solidFill>
                  <a:srgbClr val="8FBCBB"/>
                </a:solidFill>
                <a:latin typeface="Share Tech Mono" panose="020B0509050000020004" pitchFamily="49" charset="77"/>
              </a:rPr>
              <a:t>(List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*</a:t>
            </a: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list,</a:t>
            </a: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 dirty="0">
                <a:solidFill>
                  <a:srgbClr val="8FBCBB"/>
                </a:solidFill>
                <a:latin typeface="Share Tech Mono" panose="020B0509050000020004" pitchFamily="49" charset="77"/>
              </a:rPr>
              <a:t>int</a:t>
            </a: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value,</a:t>
            </a: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 dirty="0">
                <a:solidFill>
                  <a:srgbClr val="8FBCBB"/>
                </a:solidFill>
                <a:latin typeface="Share Tech Mono" panose="020B0509050000020004" pitchFamily="49" charset="77"/>
              </a:rPr>
              <a:t>int</a:t>
            </a: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index</a:t>
            </a:r>
            <a:r>
              <a:rPr lang="en-GB" sz="2000" dirty="0">
                <a:solidFill>
                  <a:srgbClr val="8FBCBB"/>
                </a:solidFill>
                <a:latin typeface="Share Tech Mono" panose="020B0509050000020004" pitchFamily="49" charset="77"/>
              </a:rPr>
              <a:t>)</a:t>
            </a: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 dirty="0">
                <a:solidFill>
                  <a:srgbClr val="8FBCBB"/>
                </a:solidFill>
                <a:latin typeface="Share Tech Mono" panose="020B0509050000020004" pitchFamily="49" charset="77"/>
              </a:rPr>
              <a:t>{</a:t>
            </a:r>
            <a:endParaRPr lang="en-GB" sz="2000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  </a:t>
            </a:r>
            <a:r>
              <a:rPr lang="en-GB" sz="2000" dirty="0">
                <a:solidFill>
                  <a:srgbClr val="8FBCBB"/>
                </a:solidFill>
                <a:latin typeface="Share Tech Mono" panose="020B0509050000020004" pitchFamily="49" charset="77"/>
              </a:rPr>
              <a:t>Node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*</a:t>
            </a: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 dirty="0" err="1">
                <a:solidFill>
                  <a:srgbClr val="D8DEE9"/>
                </a:solidFill>
                <a:latin typeface="Share Tech Mono" panose="020B0509050000020004" pitchFamily="49" charset="77"/>
              </a:rPr>
              <a:t>new_node</a:t>
            </a: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malloc</a:t>
            </a:r>
            <a:r>
              <a:rPr lang="en-GB" sz="2000" dirty="0">
                <a:solidFill>
                  <a:srgbClr val="88C0D0"/>
                </a:solidFill>
                <a:latin typeface="Share Tech Mono" panose="020B0509050000020004" pitchFamily="49" charset="77"/>
              </a:rPr>
              <a:t>(</a:t>
            </a:r>
            <a:r>
              <a:rPr lang="en-GB" sz="2000" dirty="0" err="1">
                <a:solidFill>
                  <a:srgbClr val="81A1C1"/>
                </a:solidFill>
                <a:latin typeface="Share Tech Mono" panose="020B0509050000020004" pitchFamily="49" charset="77"/>
              </a:rPr>
              <a:t>sizeof</a:t>
            </a:r>
            <a:r>
              <a:rPr lang="en-GB" sz="2000" dirty="0">
                <a:solidFill>
                  <a:srgbClr val="81A1C1"/>
                </a:solidFill>
                <a:latin typeface="Share Tech Mono" panose="020B0509050000020004" pitchFamily="49" charset="77"/>
              </a:rPr>
              <a:t>(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Node</a:t>
            </a:r>
            <a:r>
              <a:rPr lang="en-GB" sz="2000" dirty="0">
                <a:solidFill>
                  <a:srgbClr val="81A1C1"/>
                </a:solidFill>
                <a:latin typeface="Share Tech Mono" panose="020B0509050000020004" pitchFamily="49" charset="77"/>
              </a:rPr>
              <a:t>)</a:t>
            </a:r>
            <a:r>
              <a:rPr lang="en-GB" sz="2000" dirty="0">
                <a:solidFill>
                  <a:srgbClr val="88C0D0"/>
                </a:solidFill>
                <a:latin typeface="Share Tech Mono" panose="020B0509050000020004" pitchFamily="49" charset="77"/>
              </a:rPr>
              <a:t>)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;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  </a:t>
            </a:r>
            <a:r>
              <a:rPr lang="en-GB" sz="2000" dirty="0" err="1">
                <a:solidFill>
                  <a:srgbClr val="D8DEE9"/>
                </a:solidFill>
                <a:latin typeface="Share Tech Mono" panose="020B0509050000020004" pitchFamily="49" charset="77"/>
              </a:rPr>
              <a:t>new_node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-&gt;value</a:t>
            </a: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value;</a:t>
            </a:r>
          </a:p>
          <a:p>
            <a:pPr marL="0" indent="0">
              <a:buNone/>
            </a:pPr>
            <a:r>
              <a:rPr lang="en-GB" sz="2200" dirty="0">
                <a:solidFill>
                  <a:srgbClr val="8FBCBB"/>
                </a:solidFill>
                <a:latin typeface="Share Tech Mono" panose="020B0509050000020004" pitchFamily="49" charset="77"/>
              </a:rPr>
              <a:t>  Node</a:t>
            </a:r>
            <a:r>
              <a:rPr lang="en-GB" sz="2200" dirty="0">
                <a:solidFill>
                  <a:srgbClr val="D8DEE9"/>
                </a:solidFill>
                <a:latin typeface="Share Tech Mono" panose="020B0509050000020004" pitchFamily="49" charset="77"/>
              </a:rPr>
              <a:t>*</a:t>
            </a:r>
            <a:r>
              <a:rPr lang="en-GB" sz="22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200" dirty="0">
                <a:solidFill>
                  <a:srgbClr val="D8DEE9"/>
                </a:solidFill>
                <a:latin typeface="Share Tech Mono" panose="020B0509050000020004" pitchFamily="49" charset="77"/>
              </a:rPr>
              <a:t>previous</a:t>
            </a:r>
            <a:r>
              <a:rPr lang="en-GB" sz="22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200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sz="22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200" dirty="0" err="1">
                <a:solidFill>
                  <a:srgbClr val="D8DEE9"/>
                </a:solidFill>
                <a:latin typeface="Share Tech Mono" panose="020B0509050000020004" pitchFamily="49" charset="77"/>
              </a:rPr>
              <a:t>getNode</a:t>
            </a:r>
            <a:r>
              <a:rPr lang="en-GB" sz="2200" dirty="0">
                <a:solidFill>
                  <a:srgbClr val="81A1C1"/>
                </a:solidFill>
                <a:latin typeface="Share Tech Mono" panose="020B0509050000020004" pitchFamily="49" charset="77"/>
              </a:rPr>
              <a:t>(</a:t>
            </a:r>
            <a:r>
              <a:rPr lang="en-GB" sz="2200" dirty="0">
                <a:solidFill>
                  <a:srgbClr val="D8DEE9"/>
                </a:solidFill>
                <a:latin typeface="Share Tech Mono" panose="020B0509050000020004" pitchFamily="49" charset="77"/>
              </a:rPr>
              <a:t>list,</a:t>
            </a:r>
            <a:r>
              <a:rPr lang="en-GB" sz="22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200" dirty="0">
                <a:solidFill>
                  <a:srgbClr val="D8DEE9"/>
                </a:solidFill>
                <a:latin typeface="Share Tech Mono" panose="020B0509050000020004" pitchFamily="49" charset="77"/>
              </a:rPr>
              <a:t>index-1</a:t>
            </a:r>
            <a:r>
              <a:rPr lang="en-GB" sz="2200" dirty="0">
                <a:solidFill>
                  <a:srgbClr val="81A1C1"/>
                </a:solidFill>
                <a:latin typeface="Share Tech Mono" panose="020B0509050000020004" pitchFamily="49" charset="77"/>
              </a:rPr>
              <a:t>)</a:t>
            </a:r>
            <a:r>
              <a:rPr lang="en-GB" sz="2200" dirty="0">
                <a:solidFill>
                  <a:srgbClr val="D8DEE9"/>
                </a:solidFill>
                <a:latin typeface="Share Tech Mono" panose="020B0509050000020004" pitchFamily="49" charset="77"/>
              </a:rPr>
              <a:t>;</a:t>
            </a:r>
          </a:p>
          <a:p>
            <a:pPr marL="0" indent="0">
              <a:buNone/>
            </a:pPr>
            <a:r>
              <a:rPr lang="en-GB" sz="2200" dirty="0">
                <a:solidFill>
                  <a:srgbClr val="D8DEE9"/>
                </a:solidFill>
                <a:latin typeface="Share Tech Mono" panose="020B0509050000020004" pitchFamily="49" charset="77"/>
              </a:rPr>
              <a:t>  </a:t>
            </a:r>
            <a:r>
              <a:rPr lang="en-GB" sz="2200" dirty="0" err="1">
                <a:solidFill>
                  <a:srgbClr val="D8DEE9"/>
                </a:solidFill>
                <a:latin typeface="Share Tech Mono" panose="020B0509050000020004" pitchFamily="49" charset="77"/>
              </a:rPr>
              <a:t>new_node</a:t>
            </a:r>
            <a:r>
              <a:rPr lang="en-GB" sz="2200" dirty="0">
                <a:solidFill>
                  <a:srgbClr val="D8DEE9"/>
                </a:solidFill>
                <a:latin typeface="Share Tech Mono" panose="020B0509050000020004" pitchFamily="49" charset="77"/>
              </a:rPr>
              <a:t>-&gt;previous</a:t>
            </a:r>
            <a:r>
              <a:rPr lang="en-GB" sz="22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200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sz="22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200" dirty="0">
                <a:solidFill>
                  <a:srgbClr val="D8DEE9"/>
                </a:solidFill>
                <a:latin typeface="Share Tech Mono" panose="020B0509050000020004" pitchFamily="49" charset="77"/>
              </a:rPr>
              <a:t>previous;</a:t>
            </a:r>
          </a:p>
          <a:p>
            <a:pPr marL="0" indent="0">
              <a:buNone/>
            </a:pPr>
            <a:r>
              <a:rPr lang="en-GB" sz="2200" dirty="0">
                <a:solidFill>
                  <a:srgbClr val="D8DEE9"/>
                </a:solidFill>
                <a:latin typeface="Share Tech Mono" panose="020B0509050000020004" pitchFamily="49" charset="77"/>
              </a:rPr>
              <a:t>  </a:t>
            </a:r>
            <a:r>
              <a:rPr lang="en-GB" sz="2200" dirty="0" err="1">
                <a:solidFill>
                  <a:srgbClr val="D8DEE9"/>
                </a:solidFill>
                <a:latin typeface="Share Tech Mono" panose="020B0509050000020004" pitchFamily="49" charset="77"/>
              </a:rPr>
              <a:t>new_node</a:t>
            </a:r>
            <a:r>
              <a:rPr lang="en-GB" sz="2200" dirty="0">
                <a:solidFill>
                  <a:srgbClr val="D8DEE9"/>
                </a:solidFill>
                <a:latin typeface="Share Tech Mono" panose="020B0509050000020004" pitchFamily="49" charset="77"/>
              </a:rPr>
              <a:t>-&gt;next</a:t>
            </a:r>
            <a:r>
              <a:rPr lang="en-GB" sz="22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200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sz="22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200" dirty="0">
                <a:solidFill>
                  <a:srgbClr val="D8DEE9"/>
                </a:solidFill>
                <a:latin typeface="Share Tech Mono" panose="020B0509050000020004" pitchFamily="49" charset="77"/>
              </a:rPr>
              <a:t>previous-&gt;next; </a:t>
            </a:r>
          </a:p>
          <a:p>
            <a:pPr marL="0" indent="0">
              <a:buNone/>
            </a:pPr>
            <a:r>
              <a:rPr lang="en-GB" sz="2200" dirty="0">
                <a:solidFill>
                  <a:srgbClr val="D8DEE9"/>
                </a:solidFill>
                <a:latin typeface="Share Tech Mono" panose="020B0509050000020004" pitchFamily="49" charset="77"/>
              </a:rPr>
              <a:t>  previous-&gt;next-&gt;previous</a:t>
            </a:r>
            <a:r>
              <a:rPr lang="en-GB" sz="22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200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sz="22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200" dirty="0" err="1">
                <a:solidFill>
                  <a:srgbClr val="D8DEE9"/>
                </a:solidFill>
                <a:latin typeface="Share Tech Mono" panose="020B0509050000020004" pitchFamily="49" charset="77"/>
              </a:rPr>
              <a:t>new_node</a:t>
            </a:r>
            <a:r>
              <a:rPr lang="en-GB" sz="2200" dirty="0">
                <a:solidFill>
                  <a:srgbClr val="D8DEE9"/>
                </a:solidFill>
                <a:latin typeface="Share Tech Mono" panose="020B0509050000020004" pitchFamily="49" charset="77"/>
              </a:rPr>
              <a:t>;</a:t>
            </a:r>
          </a:p>
          <a:p>
            <a:pPr marL="0" indent="0">
              <a:buNone/>
            </a:pPr>
            <a:r>
              <a:rPr lang="en-GB" sz="2200" dirty="0">
                <a:solidFill>
                  <a:srgbClr val="D8DEE9"/>
                </a:solidFill>
                <a:latin typeface="Share Tech Mono" panose="020B0509050000020004" pitchFamily="49" charset="77"/>
              </a:rPr>
              <a:t>  previous-&gt;next</a:t>
            </a:r>
            <a:r>
              <a:rPr lang="en-GB" sz="22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200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sz="22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200" dirty="0" err="1">
                <a:solidFill>
                  <a:srgbClr val="D8DEE9"/>
                </a:solidFill>
                <a:latin typeface="Share Tech Mono" panose="020B0509050000020004" pitchFamily="49" charset="77"/>
              </a:rPr>
              <a:t>new_node</a:t>
            </a:r>
            <a:r>
              <a:rPr lang="en-GB" sz="2200" dirty="0">
                <a:solidFill>
                  <a:srgbClr val="D8DEE9"/>
                </a:solidFill>
                <a:latin typeface="Share Tech Mono" panose="020B0509050000020004" pitchFamily="49" charset="77"/>
              </a:rPr>
              <a:t>;</a:t>
            </a:r>
          </a:p>
          <a:p>
            <a:pPr marL="0" indent="0">
              <a:buNone/>
            </a:pPr>
            <a:r>
              <a:rPr lang="en-GB" sz="2200" dirty="0">
                <a:solidFill>
                  <a:srgbClr val="D8DEE9"/>
                </a:solidFill>
                <a:latin typeface="Share Tech Mono" panose="020B0509050000020004" pitchFamily="49" charset="77"/>
              </a:rPr>
              <a:t>}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30B566-ABC9-C74D-A71A-C3418D5135D3}"/>
              </a:ext>
            </a:extLst>
          </p:cNvPr>
          <p:cNvSpPr/>
          <p:nvPr/>
        </p:nvSpPr>
        <p:spPr>
          <a:xfrm>
            <a:off x="2242798" y="3275281"/>
            <a:ext cx="1020489" cy="6542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Node 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E2E6F2D-6CD4-2C46-8101-66FB507384B5}"/>
              </a:ext>
            </a:extLst>
          </p:cNvPr>
          <p:cNvSpPr/>
          <p:nvPr/>
        </p:nvSpPr>
        <p:spPr>
          <a:xfrm>
            <a:off x="3310584" y="3277909"/>
            <a:ext cx="261284" cy="6516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6F24B2D-FA43-504C-AFC2-1667AA15A5DC}"/>
              </a:ext>
            </a:extLst>
          </p:cNvPr>
          <p:cNvSpPr/>
          <p:nvPr/>
        </p:nvSpPr>
        <p:spPr>
          <a:xfrm>
            <a:off x="838200" y="1863066"/>
            <a:ext cx="1534510" cy="4545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List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B28ED3B-40CA-8F4A-8461-59AE5AD9401D}"/>
              </a:ext>
            </a:extLst>
          </p:cNvPr>
          <p:cNvSpPr/>
          <p:nvPr/>
        </p:nvSpPr>
        <p:spPr>
          <a:xfrm>
            <a:off x="838200" y="2381228"/>
            <a:ext cx="700416" cy="33510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last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13CE3BE-EAA5-0D40-801F-EA54124DF183}"/>
              </a:ext>
            </a:extLst>
          </p:cNvPr>
          <p:cNvSpPr/>
          <p:nvPr/>
        </p:nvSpPr>
        <p:spPr>
          <a:xfrm>
            <a:off x="1664329" y="2391206"/>
            <a:ext cx="700416" cy="3251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first</a:t>
            </a:r>
          </a:p>
        </p:txBody>
      </p:sp>
      <p:cxnSp>
        <p:nvCxnSpPr>
          <p:cNvPr id="10" name="Elbow Connector 9">
            <a:extLst>
              <a:ext uri="{FF2B5EF4-FFF2-40B4-BE49-F238E27FC236}">
                <a16:creationId xmlns:a16="http://schemas.microsoft.com/office/drawing/2014/main" id="{AE501998-E5F2-CB41-894F-7B9FCEF650F9}"/>
              </a:ext>
            </a:extLst>
          </p:cNvPr>
          <p:cNvCxnSpPr>
            <a:cxnSpLocks/>
            <a:stCxn id="8" idx="2"/>
            <a:endCxn id="18" idx="1"/>
          </p:cNvCxnSpPr>
          <p:nvPr/>
        </p:nvCxnSpPr>
        <p:spPr>
          <a:xfrm rot="16200000" flipH="1">
            <a:off x="-32054" y="3936798"/>
            <a:ext cx="3205292" cy="764369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" name="Elbow Connector 10">
            <a:extLst>
              <a:ext uri="{FF2B5EF4-FFF2-40B4-BE49-F238E27FC236}">
                <a16:creationId xmlns:a16="http://schemas.microsoft.com/office/drawing/2014/main" id="{5E048CC9-5349-5040-9F89-FDA8BEE0C6AB}"/>
              </a:ext>
            </a:extLst>
          </p:cNvPr>
          <p:cNvCxnSpPr>
            <a:cxnSpLocks/>
            <a:stCxn id="9" idx="3"/>
            <a:endCxn id="5" idx="0"/>
          </p:cNvCxnSpPr>
          <p:nvPr/>
        </p:nvCxnSpPr>
        <p:spPr>
          <a:xfrm>
            <a:off x="2364745" y="2553772"/>
            <a:ext cx="388298" cy="721509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EB6E7C7D-DA64-3A43-B14A-EB8E6BB37851}"/>
              </a:ext>
            </a:extLst>
          </p:cNvPr>
          <p:cNvSpPr/>
          <p:nvPr/>
        </p:nvSpPr>
        <p:spPr>
          <a:xfrm>
            <a:off x="1948344" y="3276595"/>
            <a:ext cx="261284" cy="6516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/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4781202-7F72-8546-A893-9B1F3A13E1E0}"/>
              </a:ext>
            </a:extLst>
          </p:cNvPr>
          <p:cNvSpPr/>
          <p:nvPr/>
        </p:nvSpPr>
        <p:spPr>
          <a:xfrm>
            <a:off x="4162579" y="4403684"/>
            <a:ext cx="1020489" cy="65426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Node 3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86D1A28-0773-E743-BC9D-ED086EEA42B1}"/>
              </a:ext>
            </a:extLst>
          </p:cNvPr>
          <p:cNvSpPr/>
          <p:nvPr/>
        </p:nvSpPr>
        <p:spPr>
          <a:xfrm>
            <a:off x="5230365" y="4406312"/>
            <a:ext cx="261284" cy="6516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700463B-6529-9B49-88E2-2129EE68F32F}"/>
              </a:ext>
            </a:extLst>
          </p:cNvPr>
          <p:cNvSpPr/>
          <p:nvPr/>
        </p:nvSpPr>
        <p:spPr>
          <a:xfrm>
            <a:off x="3868125" y="4404998"/>
            <a:ext cx="261284" cy="6516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p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E2DE7B2-51ED-ED49-B969-78872144B578}"/>
              </a:ext>
            </a:extLst>
          </p:cNvPr>
          <p:cNvSpPr/>
          <p:nvPr/>
        </p:nvSpPr>
        <p:spPr>
          <a:xfrm>
            <a:off x="2247231" y="5594495"/>
            <a:ext cx="1020489" cy="6542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Node 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A3ACA61-0C06-6446-9643-32CBB5FD7EBC}"/>
              </a:ext>
            </a:extLst>
          </p:cNvPr>
          <p:cNvSpPr/>
          <p:nvPr/>
        </p:nvSpPr>
        <p:spPr>
          <a:xfrm>
            <a:off x="3315017" y="5597123"/>
            <a:ext cx="261284" cy="6516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/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2062B65-4BE8-CE48-A220-3963CB46D5C3}"/>
              </a:ext>
            </a:extLst>
          </p:cNvPr>
          <p:cNvSpPr/>
          <p:nvPr/>
        </p:nvSpPr>
        <p:spPr>
          <a:xfrm>
            <a:off x="1952777" y="5595809"/>
            <a:ext cx="261284" cy="6516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p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00F3719-048B-A044-8C8D-1063EEF82C6D}"/>
              </a:ext>
            </a:extLst>
          </p:cNvPr>
          <p:cNvCxnSpPr>
            <a:cxnSpLocks/>
            <a:stCxn id="18" idx="0"/>
            <a:endCxn id="12" idx="2"/>
          </p:cNvCxnSpPr>
          <p:nvPr/>
        </p:nvCxnSpPr>
        <p:spPr>
          <a:xfrm flipH="1" flipV="1">
            <a:off x="2078986" y="3928235"/>
            <a:ext cx="4433" cy="166757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B0271B3-1E7B-A249-A159-8E71E6A58539}"/>
              </a:ext>
            </a:extLst>
          </p:cNvPr>
          <p:cNvCxnSpPr>
            <a:cxnSpLocks/>
            <a:stCxn id="6" idx="2"/>
            <a:endCxn id="17" idx="0"/>
          </p:cNvCxnSpPr>
          <p:nvPr/>
        </p:nvCxnSpPr>
        <p:spPr>
          <a:xfrm>
            <a:off x="3441226" y="3929549"/>
            <a:ext cx="4433" cy="166757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1" name="Elbow Connector 30">
            <a:extLst>
              <a:ext uri="{FF2B5EF4-FFF2-40B4-BE49-F238E27FC236}">
                <a16:creationId xmlns:a16="http://schemas.microsoft.com/office/drawing/2014/main" id="{4900E046-3159-344A-882F-1F995B09D770}"/>
              </a:ext>
            </a:extLst>
          </p:cNvPr>
          <p:cNvCxnSpPr>
            <a:stCxn id="6" idx="2"/>
            <a:endCxn id="14" idx="0"/>
          </p:cNvCxnSpPr>
          <p:nvPr/>
        </p:nvCxnSpPr>
        <p:spPr>
          <a:xfrm rot="16200000" flipH="1">
            <a:off x="4162735" y="3208039"/>
            <a:ext cx="476763" cy="1919781"/>
          </a:xfrm>
          <a:prstGeom prst="bentConnector3">
            <a:avLst>
              <a:gd name="adj1" fmla="val 29023"/>
            </a:avLst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3" name="Elbow Connector 32">
            <a:extLst>
              <a:ext uri="{FF2B5EF4-FFF2-40B4-BE49-F238E27FC236}">
                <a16:creationId xmlns:a16="http://schemas.microsoft.com/office/drawing/2014/main" id="{B8F3C753-F35F-E649-8480-6A36D415950B}"/>
              </a:ext>
            </a:extLst>
          </p:cNvPr>
          <p:cNvCxnSpPr>
            <a:stCxn id="14" idx="2"/>
            <a:endCxn id="17" idx="0"/>
          </p:cNvCxnSpPr>
          <p:nvPr/>
        </p:nvCxnSpPr>
        <p:spPr>
          <a:xfrm rot="5400000">
            <a:off x="4133748" y="4369863"/>
            <a:ext cx="539171" cy="1915348"/>
          </a:xfrm>
          <a:prstGeom prst="bentConnector3">
            <a:avLst>
              <a:gd name="adj1" fmla="val 65900"/>
            </a:avLst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5" name="Elbow Connector 34">
            <a:extLst>
              <a:ext uri="{FF2B5EF4-FFF2-40B4-BE49-F238E27FC236}">
                <a16:creationId xmlns:a16="http://schemas.microsoft.com/office/drawing/2014/main" id="{926CF10A-27D0-5940-B3F6-1725E6019411}"/>
              </a:ext>
            </a:extLst>
          </p:cNvPr>
          <p:cNvCxnSpPr>
            <a:cxnSpLocks/>
            <a:stCxn id="15" idx="0"/>
            <a:endCxn id="12" idx="2"/>
          </p:cNvCxnSpPr>
          <p:nvPr/>
        </p:nvCxnSpPr>
        <p:spPr>
          <a:xfrm rot="16200000" flipV="1">
            <a:off x="2800496" y="3206726"/>
            <a:ext cx="476763" cy="1919781"/>
          </a:xfrm>
          <a:prstGeom prst="bentConnector3">
            <a:avLst>
              <a:gd name="adj1" fmla="val 35016"/>
            </a:avLst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Elbow Connector 38">
            <a:extLst>
              <a:ext uri="{FF2B5EF4-FFF2-40B4-BE49-F238E27FC236}">
                <a16:creationId xmlns:a16="http://schemas.microsoft.com/office/drawing/2014/main" id="{4ADB48C5-6CAE-8B40-8830-421673292019}"/>
              </a:ext>
            </a:extLst>
          </p:cNvPr>
          <p:cNvCxnSpPr>
            <a:stCxn id="18" idx="0"/>
            <a:endCxn id="15" idx="2"/>
          </p:cNvCxnSpPr>
          <p:nvPr/>
        </p:nvCxnSpPr>
        <p:spPr>
          <a:xfrm rot="5400000" flipH="1" flipV="1">
            <a:off x="2771508" y="4368550"/>
            <a:ext cx="539171" cy="1915348"/>
          </a:xfrm>
          <a:prstGeom prst="bentConnector3">
            <a:avLst>
              <a:gd name="adj1" fmla="val 71199"/>
            </a:avLst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48" name="Graphic 47" descr="Close with solid fill">
            <a:extLst>
              <a:ext uri="{FF2B5EF4-FFF2-40B4-BE49-F238E27FC236}">
                <a16:creationId xmlns:a16="http://schemas.microsoft.com/office/drawing/2014/main" id="{4B04496C-9333-0148-A03F-9779C87E41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69999" y="4502842"/>
            <a:ext cx="454571" cy="454571"/>
          </a:xfrm>
          <a:prstGeom prst="rect">
            <a:avLst/>
          </a:prstGeom>
        </p:spPr>
      </p:pic>
      <p:pic>
        <p:nvPicPr>
          <p:cNvPr id="49" name="Graphic 48" descr="Close with solid fill">
            <a:extLst>
              <a:ext uri="{FF2B5EF4-FFF2-40B4-BE49-F238E27FC236}">
                <a16:creationId xmlns:a16="http://schemas.microsoft.com/office/drawing/2014/main" id="{3F6A7011-D369-EE41-B8BF-524AF2D422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87574" y="4423772"/>
            <a:ext cx="454571" cy="454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5734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301EC-39F8-CD47-8B92-57D3C8FF2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Insertion (at the end)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7ACF98-2B85-5441-9988-FE666233C8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58632" y="1400539"/>
            <a:ext cx="6473220" cy="4949552"/>
          </a:xfrm>
          <a:solidFill>
            <a:schemeClr val="bg2"/>
          </a:solidFill>
        </p:spPr>
        <p:txBody>
          <a:bodyPr lIns="180000" tIns="180000" rIns="180000" bIns="180000"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>
                <a:solidFill>
                  <a:srgbClr val="8FBCBB"/>
                </a:solidFill>
                <a:latin typeface="Share Tech Mono" panose="020B0509050000020004" pitchFamily="49" charset="77"/>
              </a:rPr>
              <a:t>void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</a:p>
          <a:p>
            <a:pPr marL="0" indent="0">
              <a:buNone/>
            </a:pP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insert</a:t>
            </a:r>
            <a:r>
              <a:rPr lang="en-GB" dirty="0">
                <a:solidFill>
                  <a:srgbClr val="8FBCBB"/>
                </a:solidFill>
                <a:latin typeface="Share Tech Mono" panose="020B0509050000020004" pitchFamily="49" charset="77"/>
              </a:rPr>
              <a:t>(List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*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list,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FBCBB"/>
                </a:solidFill>
                <a:latin typeface="Share Tech Mono" panose="020B0509050000020004" pitchFamily="49" charset="77"/>
              </a:rPr>
              <a:t>int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value,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FBCBB"/>
                </a:solidFill>
                <a:latin typeface="Share Tech Mono" panose="020B0509050000020004" pitchFamily="49" charset="77"/>
              </a:rPr>
              <a:t>int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index</a:t>
            </a:r>
            <a:r>
              <a:rPr lang="en-GB" dirty="0">
                <a:solidFill>
                  <a:srgbClr val="8FBCBB"/>
                </a:solidFill>
                <a:latin typeface="Share Tech Mono" panose="020B0509050000020004" pitchFamily="49" charset="77"/>
              </a:rPr>
              <a:t>)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FBCBB"/>
                </a:solidFill>
                <a:latin typeface="Share Tech Mono" panose="020B0509050000020004" pitchFamily="49" charset="77"/>
              </a:rPr>
              <a:t>{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  </a:t>
            </a:r>
            <a:r>
              <a:rPr lang="en-GB" dirty="0">
                <a:solidFill>
                  <a:srgbClr val="8FBCBB"/>
                </a:solidFill>
                <a:latin typeface="Share Tech Mono" panose="020B0509050000020004" pitchFamily="49" charset="77"/>
              </a:rPr>
              <a:t>Node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*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 err="1">
                <a:solidFill>
                  <a:srgbClr val="D8DEE9"/>
                </a:solidFill>
                <a:latin typeface="Share Tech Mono" panose="020B0509050000020004" pitchFamily="49" charset="77"/>
              </a:rPr>
              <a:t>new_node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malloc</a:t>
            </a: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(</a:t>
            </a:r>
            <a:r>
              <a:rPr lang="en-GB" dirty="0" err="1">
                <a:solidFill>
                  <a:srgbClr val="81A1C1"/>
                </a:solidFill>
                <a:latin typeface="Share Tech Mono" panose="020B0509050000020004" pitchFamily="49" charset="77"/>
              </a:rPr>
              <a:t>sizeof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(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Node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)</a:t>
            </a:r>
            <a:r>
              <a:rPr lang="en-GB" dirty="0">
                <a:solidFill>
                  <a:srgbClr val="88C0D0"/>
                </a:solidFill>
                <a:latin typeface="Share Tech Mono" panose="020B0509050000020004" pitchFamily="49" charset="77"/>
              </a:rPr>
              <a:t>)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;</a:t>
            </a:r>
          </a:p>
          <a:p>
            <a:pPr marL="0" indent="0">
              <a:buNone/>
            </a:pP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  </a:t>
            </a:r>
            <a:r>
              <a:rPr lang="en-GB" dirty="0" err="1">
                <a:solidFill>
                  <a:srgbClr val="D8DEE9"/>
                </a:solidFill>
                <a:latin typeface="Share Tech Mono" panose="020B0509050000020004" pitchFamily="49" charset="77"/>
              </a:rPr>
              <a:t>new_node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-&gt;value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value;</a:t>
            </a:r>
            <a:endParaRPr lang="en-GB" sz="2200" dirty="0">
              <a:solidFill>
                <a:srgbClr val="8FBCBB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sz="2200" dirty="0">
                <a:solidFill>
                  <a:srgbClr val="8FBCBB"/>
                </a:solidFill>
                <a:latin typeface="Share Tech Mono" panose="020B0509050000020004" pitchFamily="49" charset="77"/>
              </a:rPr>
              <a:t>  Node</a:t>
            </a:r>
            <a:r>
              <a:rPr lang="en-GB" sz="2200" dirty="0">
                <a:solidFill>
                  <a:srgbClr val="D8DEE9"/>
                </a:solidFill>
                <a:latin typeface="Share Tech Mono" panose="020B0509050000020004" pitchFamily="49" charset="77"/>
              </a:rPr>
              <a:t>*</a:t>
            </a:r>
            <a:r>
              <a:rPr lang="en-GB" sz="22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200" dirty="0">
                <a:solidFill>
                  <a:srgbClr val="D8DEE9"/>
                </a:solidFill>
                <a:latin typeface="Share Tech Mono" panose="020B0509050000020004" pitchFamily="49" charset="77"/>
              </a:rPr>
              <a:t>previous</a:t>
            </a:r>
            <a:r>
              <a:rPr lang="en-GB" sz="22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200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sz="22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200" dirty="0">
                <a:solidFill>
                  <a:srgbClr val="D8DEE9"/>
                </a:solidFill>
                <a:latin typeface="Share Tech Mono" panose="020B0509050000020004" pitchFamily="49" charset="77"/>
              </a:rPr>
              <a:t>get</a:t>
            </a:r>
            <a:r>
              <a:rPr lang="en-GB" sz="2200" dirty="0">
                <a:solidFill>
                  <a:srgbClr val="81A1C1"/>
                </a:solidFill>
                <a:latin typeface="Share Tech Mono" panose="020B0509050000020004" pitchFamily="49" charset="77"/>
              </a:rPr>
              <a:t>(</a:t>
            </a:r>
            <a:r>
              <a:rPr lang="en-GB" sz="2200" dirty="0">
                <a:solidFill>
                  <a:srgbClr val="D8DEE9"/>
                </a:solidFill>
                <a:latin typeface="Share Tech Mono" panose="020B0509050000020004" pitchFamily="49" charset="77"/>
              </a:rPr>
              <a:t>list,</a:t>
            </a:r>
            <a:r>
              <a:rPr lang="en-GB" sz="22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200" dirty="0">
                <a:solidFill>
                  <a:srgbClr val="D8DEE9"/>
                </a:solidFill>
                <a:latin typeface="Share Tech Mono" panose="020B0509050000020004" pitchFamily="49" charset="77"/>
              </a:rPr>
              <a:t>index-1</a:t>
            </a:r>
            <a:r>
              <a:rPr lang="en-GB" sz="2200" dirty="0">
                <a:solidFill>
                  <a:srgbClr val="81A1C1"/>
                </a:solidFill>
                <a:latin typeface="Share Tech Mono" panose="020B0509050000020004" pitchFamily="49" charset="77"/>
              </a:rPr>
              <a:t>)</a:t>
            </a:r>
            <a:r>
              <a:rPr lang="en-GB" sz="2200" dirty="0">
                <a:solidFill>
                  <a:srgbClr val="D8DEE9"/>
                </a:solidFill>
                <a:latin typeface="Share Tech Mono" panose="020B0509050000020004" pitchFamily="49" charset="77"/>
              </a:rPr>
              <a:t>;</a:t>
            </a:r>
          </a:p>
          <a:p>
            <a:pPr marL="0" indent="0">
              <a:buNone/>
            </a:pPr>
            <a:r>
              <a:rPr lang="en-GB" sz="2200" dirty="0">
                <a:solidFill>
                  <a:srgbClr val="D8DEE9"/>
                </a:solidFill>
                <a:latin typeface="Share Tech Mono" panose="020B0509050000020004" pitchFamily="49" charset="77"/>
              </a:rPr>
              <a:t>  </a:t>
            </a:r>
            <a:r>
              <a:rPr lang="en-GB" sz="2200" dirty="0" err="1">
                <a:solidFill>
                  <a:srgbClr val="D8DEE9"/>
                </a:solidFill>
                <a:latin typeface="Share Tech Mono" panose="020B0509050000020004" pitchFamily="49" charset="77"/>
              </a:rPr>
              <a:t>new_node</a:t>
            </a:r>
            <a:r>
              <a:rPr lang="en-GB" sz="2200" dirty="0">
                <a:solidFill>
                  <a:srgbClr val="D8DEE9"/>
                </a:solidFill>
                <a:latin typeface="Share Tech Mono" panose="020B0509050000020004" pitchFamily="49" charset="77"/>
              </a:rPr>
              <a:t>-&gt;previous</a:t>
            </a:r>
            <a:r>
              <a:rPr lang="en-GB" sz="22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200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sz="22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200" dirty="0">
                <a:solidFill>
                  <a:srgbClr val="D8DEE9"/>
                </a:solidFill>
                <a:latin typeface="Share Tech Mono" panose="020B0509050000020004" pitchFamily="49" charset="77"/>
              </a:rPr>
              <a:t>previous;</a:t>
            </a:r>
          </a:p>
          <a:p>
            <a:pPr marL="0" indent="0">
              <a:buNone/>
            </a:pPr>
            <a:r>
              <a:rPr lang="en-GB" sz="2200" dirty="0">
                <a:solidFill>
                  <a:srgbClr val="D8DEE9"/>
                </a:solidFill>
                <a:latin typeface="Share Tech Mono" panose="020B0509050000020004" pitchFamily="49" charset="77"/>
              </a:rPr>
              <a:t>  </a:t>
            </a:r>
            <a:r>
              <a:rPr lang="en-GB" sz="2200" dirty="0" err="1">
                <a:solidFill>
                  <a:srgbClr val="D8DEE9"/>
                </a:solidFill>
                <a:latin typeface="Share Tech Mono" panose="020B0509050000020004" pitchFamily="49" charset="77"/>
              </a:rPr>
              <a:t>new_node</a:t>
            </a:r>
            <a:r>
              <a:rPr lang="en-GB" sz="2200" dirty="0">
                <a:solidFill>
                  <a:srgbClr val="D8DEE9"/>
                </a:solidFill>
                <a:latin typeface="Share Tech Mono" panose="020B0509050000020004" pitchFamily="49" charset="77"/>
              </a:rPr>
              <a:t>-&gt;next</a:t>
            </a:r>
            <a:r>
              <a:rPr lang="en-GB" sz="22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200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sz="22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200" dirty="0">
                <a:solidFill>
                  <a:srgbClr val="D8DEE9"/>
                </a:solidFill>
                <a:latin typeface="Share Tech Mono" panose="020B0509050000020004" pitchFamily="49" charset="77"/>
              </a:rPr>
              <a:t>previous-&gt;next;</a:t>
            </a:r>
          </a:p>
          <a:p>
            <a:pPr marL="0" indent="0">
              <a:buNone/>
            </a:pPr>
            <a:r>
              <a:rPr lang="en-GB" sz="2200" dirty="0">
                <a:solidFill>
                  <a:srgbClr val="81A1C1"/>
                </a:solidFill>
                <a:latin typeface="Share Tech Mono" panose="020B0509050000020004" pitchFamily="49" charset="77"/>
              </a:rPr>
              <a:t>  if</a:t>
            </a:r>
            <a:r>
              <a:rPr lang="en-GB" sz="22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200" dirty="0">
                <a:solidFill>
                  <a:srgbClr val="81A1C1"/>
                </a:solidFill>
                <a:latin typeface="Share Tech Mono" panose="020B0509050000020004" pitchFamily="49" charset="77"/>
              </a:rPr>
              <a:t>(</a:t>
            </a:r>
            <a:r>
              <a:rPr lang="en-GB" sz="2200" dirty="0">
                <a:solidFill>
                  <a:srgbClr val="D8DEE9"/>
                </a:solidFill>
                <a:latin typeface="Share Tech Mono" panose="020B0509050000020004" pitchFamily="49" charset="77"/>
              </a:rPr>
              <a:t>previous-&gt;next</a:t>
            </a:r>
            <a:r>
              <a:rPr lang="en-GB" sz="22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200" dirty="0">
                <a:solidFill>
                  <a:srgbClr val="D8DEE9"/>
                </a:solidFill>
                <a:latin typeface="Share Tech Mono" panose="020B0509050000020004" pitchFamily="49" charset="77"/>
              </a:rPr>
              <a:t>==</a:t>
            </a:r>
            <a:r>
              <a:rPr lang="en-GB" sz="22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200" dirty="0">
                <a:solidFill>
                  <a:srgbClr val="81A1C1"/>
                </a:solidFill>
                <a:latin typeface="Share Tech Mono" panose="020B0509050000020004" pitchFamily="49" charset="77"/>
              </a:rPr>
              <a:t>NULL)</a:t>
            </a:r>
            <a:r>
              <a:rPr lang="en-GB" sz="22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200" dirty="0">
                <a:solidFill>
                  <a:srgbClr val="81A1C1"/>
                </a:solidFill>
                <a:latin typeface="Share Tech Mono" panose="020B0509050000020004" pitchFamily="49" charset="77"/>
              </a:rPr>
              <a:t>{</a:t>
            </a:r>
            <a:endParaRPr lang="en-GB" sz="2200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sz="2200" dirty="0">
                <a:solidFill>
                  <a:srgbClr val="4C566A"/>
                </a:solidFill>
                <a:latin typeface="Share Tech Mono" panose="020B0509050000020004" pitchFamily="49" charset="77"/>
              </a:rPr>
              <a:t>    </a:t>
            </a:r>
            <a:r>
              <a:rPr lang="en-GB" sz="2200" dirty="0">
                <a:solidFill>
                  <a:srgbClr val="D8DEE9"/>
                </a:solidFill>
                <a:latin typeface="Share Tech Mono" panose="020B0509050000020004" pitchFamily="49" charset="77"/>
              </a:rPr>
              <a:t>list-&gt;last</a:t>
            </a:r>
            <a:r>
              <a:rPr lang="en-GB" sz="22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200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sz="22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200" dirty="0" err="1">
                <a:solidFill>
                  <a:srgbClr val="D8DEE9"/>
                </a:solidFill>
                <a:latin typeface="Share Tech Mono" panose="020B0509050000020004" pitchFamily="49" charset="77"/>
              </a:rPr>
              <a:t>new_node</a:t>
            </a:r>
            <a:r>
              <a:rPr lang="en-GB" sz="2200" dirty="0">
                <a:solidFill>
                  <a:srgbClr val="D8DEE9"/>
                </a:solidFill>
                <a:latin typeface="Share Tech Mono" panose="020B0509050000020004" pitchFamily="49" charset="77"/>
              </a:rPr>
              <a:t>;</a:t>
            </a:r>
          </a:p>
          <a:p>
            <a:pPr marL="0" indent="0">
              <a:buNone/>
            </a:pPr>
            <a:r>
              <a:rPr lang="en-GB" sz="2200" dirty="0">
                <a:solidFill>
                  <a:srgbClr val="4C566A"/>
                </a:solidFill>
                <a:latin typeface="Share Tech Mono" panose="020B0509050000020004" pitchFamily="49" charset="77"/>
              </a:rPr>
              <a:t>    </a:t>
            </a:r>
            <a:r>
              <a:rPr lang="en-GB" sz="2200" dirty="0">
                <a:solidFill>
                  <a:srgbClr val="D8DEE9"/>
                </a:solidFill>
                <a:latin typeface="Share Tech Mono" panose="020B0509050000020004" pitchFamily="49" charset="77"/>
              </a:rPr>
              <a:t>previous-&gt;next</a:t>
            </a:r>
            <a:r>
              <a:rPr lang="en-GB" sz="22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200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sz="22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200" dirty="0" err="1">
                <a:solidFill>
                  <a:srgbClr val="D8DEE9"/>
                </a:solidFill>
                <a:latin typeface="Share Tech Mono" panose="020B0509050000020004" pitchFamily="49" charset="77"/>
              </a:rPr>
              <a:t>new_node</a:t>
            </a:r>
            <a:r>
              <a:rPr lang="en-GB" sz="2200" dirty="0">
                <a:solidFill>
                  <a:srgbClr val="D8DEE9"/>
                </a:solidFill>
                <a:latin typeface="Share Tech Mono" panose="020B0509050000020004" pitchFamily="49" charset="77"/>
              </a:rPr>
              <a:t>;</a:t>
            </a:r>
          </a:p>
          <a:p>
            <a:pPr marL="0" indent="0">
              <a:buNone/>
            </a:pPr>
            <a:r>
              <a:rPr lang="en-GB" sz="2200" dirty="0">
                <a:solidFill>
                  <a:srgbClr val="81A1C1"/>
                </a:solidFill>
                <a:latin typeface="Share Tech Mono" panose="020B0509050000020004" pitchFamily="49" charset="77"/>
              </a:rPr>
              <a:t>  }</a:t>
            </a:r>
            <a:r>
              <a:rPr lang="en-GB" sz="22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200" dirty="0">
                <a:solidFill>
                  <a:srgbClr val="81A1C1"/>
                </a:solidFill>
                <a:latin typeface="Share Tech Mono" panose="020B0509050000020004" pitchFamily="49" charset="77"/>
              </a:rPr>
              <a:t>else</a:t>
            </a:r>
            <a:r>
              <a:rPr lang="en-GB" sz="22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200" dirty="0">
                <a:solidFill>
                  <a:srgbClr val="81A1C1"/>
                </a:solidFill>
                <a:latin typeface="Share Tech Mono" panose="020B0509050000020004" pitchFamily="49" charset="77"/>
              </a:rPr>
              <a:t>{</a:t>
            </a:r>
            <a:endParaRPr lang="en-GB" sz="2200" dirty="0">
              <a:solidFill>
                <a:srgbClr val="4C566A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sz="2200" dirty="0">
                <a:solidFill>
                  <a:srgbClr val="4C566A"/>
                </a:solidFill>
                <a:latin typeface="Share Tech Mono" panose="020B0509050000020004" pitchFamily="49" charset="77"/>
              </a:rPr>
              <a:t>    </a:t>
            </a:r>
            <a:r>
              <a:rPr lang="en-GB" sz="2200" dirty="0">
                <a:solidFill>
                  <a:srgbClr val="D8DEE9"/>
                </a:solidFill>
                <a:latin typeface="Share Tech Mono" panose="020B0509050000020004" pitchFamily="49" charset="77"/>
              </a:rPr>
              <a:t>previous-&gt;next-&gt;previous</a:t>
            </a:r>
            <a:r>
              <a:rPr lang="en-GB" sz="22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200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sz="22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200" dirty="0" err="1">
                <a:solidFill>
                  <a:srgbClr val="D8DEE9"/>
                </a:solidFill>
                <a:latin typeface="Share Tech Mono" panose="020B0509050000020004" pitchFamily="49" charset="77"/>
              </a:rPr>
              <a:t>new_node</a:t>
            </a:r>
            <a:r>
              <a:rPr lang="en-GB" sz="2200" dirty="0">
                <a:solidFill>
                  <a:srgbClr val="D8DEE9"/>
                </a:solidFill>
                <a:latin typeface="Share Tech Mono" panose="020B0509050000020004" pitchFamily="49" charset="77"/>
              </a:rPr>
              <a:t>;</a:t>
            </a:r>
          </a:p>
          <a:p>
            <a:pPr marL="0" indent="0">
              <a:buNone/>
            </a:pPr>
            <a:r>
              <a:rPr lang="en-GB" sz="2200" dirty="0">
                <a:solidFill>
                  <a:srgbClr val="4C566A"/>
                </a:solidFill>
                <a:latin typeface="Share Tech Mono" panose="020B0509050000020004" pitchFamily="49" charset="77"/>
              </a:rPr>
              <a:t>    </a:t>
            </a:r>
            <a:r>
              <a:rPr lang="en-GB" sz="2200" dirty="0">
                <a:solidFill>
                  <a:srgbClr val="D8DEE9"/>
                </a:solidFill>
                <a:latin typeface="Share Tech Mono" panose="020B0509050000020004" pitchFamily="49" charset="77"/>
              </a:rPr>
              <a:t>previous-&gt;next</a:t>
            </a:r>
            <a:r>
              <a:rPr lang="en-GB" sz="22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200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sz="22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200" dirty="0" err="1">
                <a:solidFill>
                  <a:srgbClr val="D8DEE9"/>
                </a:solidFill>
                <a:latin typeface="Share Tech Mono" panose="020B0509050000020004" pitchFamily="49" charset="77"/>
              </a:rPr>
              <a:t>new_node</a:t>
            </a:r>
            <a:r>
              <a:rPr lang="en-GB" sz="2200" dirty="0">
                <a:solidFill>
                  <a:srgbClr val="D8DEE9"/>
                </a:solidFill>
                <a:latin typeface="Share Tech Mono" panose="020B0509050000020004" pitchFamily="49" charset="77"/>
              </a:rPr>
              <a:t>;</a:t>
            </a:r>
          </a:p>
          <a:p>
            <a:pPr marL="0" indent="0">
              <a:buNone/>
            </a:pPr>
            <a:r>
              <a:rPr lang="en-GB" sz="2200" dirty="0">
                <a:solidFill>
                  <a:srgbClr val="81A1C1"/>
                </a:solidFill>
                <a:latin typeface="Share Tech Mono" panose="020B0509050000020004" pitchFamily="49" charset="77"/>
              </a:rPr>
              <a:t>  }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8FBCBB"/>
                </a:solidFill>
                <a:latin typeface="Share Tech Mono" panose="020B0509050000020004" pitchFamily="49" charset="77"/>
              </a:rPr>
              <a:t>}</a:t>
            </a:r>
            <a:endParaRPr lang="en-NO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B97DA9-0FA3-3944-A8AE-8570DB5831DA}"/>
              </a:ext>
            </a:extLst>
          </p:cNvPr>
          <p:cNvSpPr/>
          <p:nvPr/>
        </p:nvSpPr>
        <p:spPr>
          <a:xfrm>
            <a:off x="2971471" y="3303861"/>
            <a:ext cx="1020489" cy="6542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Node 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A770CB0-F144-114C-A4F1-FFEFC323D44D}"/>
              </a:ext>
            </a:extLst>
          </p:cNvPr>
          <p:cNvSpPr/>
          <p:nvPr/>
        </p:nvSpPr>
        <p:spPr>
          <a:xfrm>
            <a:off x="4039257" y="3306489"/>
            <a:ext cx="261284" cy="6516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55315B-24AB-9440-8A06-6A06CA1FDDE2}"/>
              </a:ext>
            </a:extLst>
          </p:cNvPr>
          <p:cNvSpPr/>
          <p:nvPr/>
        </p:nvSpPr>
        <p:spPr>
          <a:xfrm>
            <a:off x="1281114" y="1748766"/>
            <a:ext cx="1534510" cy="4545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List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7371EA5-3492-C84B-8088-E3993310B250}"/>
              </a:ext>
            </a:extLst>
          </p:cNvPr>
          <p:cNvSpPr/>
          <p:nvPr/>
        </p:nvSpPr>
        <p:spPr>
          <a:xfrm>
            <a:off x="1281114" y="2266928"/>
            <a:ext cx="700416" cy="33510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last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D582EF-73D9-434D-BF53-C8F41A7D5595}"/>
              </a:ext>
            </a:extLst>
          </p:cNvPr>
          <p:cNvSpPr/>
          <p:nvPr/>
        </p:nvSpPr>
        <p:spPr>
          <a:xfrm>
            <a:off x="2107243" y="2276906"/>
            <a:ext cx="700416" cy="3251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first</a:t>
            </a:r>
          </a:p>
        </p:txBody>
      </p:sp>
      <p:cxnSp>
        <p:nvCxnSpPr>
          <p:cNvPr id="10" name="Elbow Connector 9">
            <a:extLst>
              <a:ext uri="{FF2B5EF4-FFF2-40B4-BE49-F238E27FC236}">
                <a16:creationId xmlns:a16="http://schemas.microsoft.com/office/drawing/2014/main" id="{79227EE6-FB62-E04D-B7AB-6A3C2F8403F7}"/>
              </a:ext>
            </a:extLst>
          </p:cNvPr>
          <p:cNvCxnSpPr>
            <a:cxnSpLocks/>
            <a:stCxn id="8" idx="2"/>
            <a:endCxn id="15" idx="1"/>
          </p:cNvCxnSpPr>
          <p:nvPr/>
        </p:nvCxnSpPr>
        <p:spPr>
          <a:xfrm rot="16200000" flipH="1">
            <a:off x="1096264" y="3137095"/>
            <a:ext cx="2115811" cy="1045694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" name="Elbow Connector 10">
            <a:extLst>
              <a:ext uri="{FF2B5EF4-FFF2-40B4-BE49-F238E27FC236}">
                <a16:creationId xmlns:a16="http://schemas.microsoft.com/office/drawing/2014/main" id="{350EEA81-BF25-B745-8649-A21DEB8773FF}"/>
              </a:ext>
            </a:extLst>
          </p:cNvPr>
          <p:cNvCxnSpPr>
            <a:cxnSpLocks/>
            <a:stCxn id="9" idx="3"/>
            <a:endCxn id="5" idx="0"/>
          </p:cNvCxnSpPr>
          <p:nvPr/>
        </p:nvCxnSpPr>
        <p:spPr>
          <a:xfrm>
            <a:off x="2807659" y="2439472"/>
            <a:ext cx="674057" cy="864389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B4B8AFD0-E547-5C4A-B422-2127AF54B2D7}"/>
              </a:ext>
            </a:extLst>
          </p:cNvPr>
          <p:cNvSpPr/>
          <p:nvPr/>
        </p:nvSpPr>
        <p:spPr>
          <a:xfrm>
            <a:off x="2677017" y="3305175"/>
            <a:ext cx="261284" cy="6516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/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04AB3D0-4606-9A47-B0F9-13C2E93AD300}"/>
              </a:ext>
            </a:extLst>
          </p:cNvPr>
          <p:cNvSpPr/>
          <p:nvPr/>
        </p:nvSpPr>
        <p:spPr>
          <a:xfrm>
            <a:off x="2971470" y="4390714"/>
            <a:ext cx="1020489" cy="6542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Node 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58F5133-47AD-4241-B8D1-4870CCD76EFE}"/>
              </a:ext>
            </a:extLst>
          </p:cNvPr>
          <p:cNvSpPr/>
          <p:nvPr/>
        </p:nvSpPr>
        <p:spPr>
          <a:xfrm>
            <a:off x="4039256" y="4393342"/>
            <a:ext cx="261284" cy="6516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C640168-F35E-924E-A8EF-9F2C3AE909B0}"/>
              </a:ext>
            </a:extLst>
          </p:cNvPr>
          <p:cNvSpPr/>
          <p:nvPr/>
        </p:nvSpPr>
        <p:spPr>
          <a:xfrm>
            <a:off x="2677016" y="4392028"/>
            <a:ext cx="261284" cy="6516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p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CE40AFD-9BE3-FE4D-9DBB-C4DA1E415726}"/>
              </a:ext>
            </a:extLst>
          </p:cNvPr>
          <p:cNvSpPr/>
          <p:nvPr/>
        </p:nvSpPr>
        <p:spPr>
          <a:xfrm>
            <a:off x="2975904" y="5480195"/>
            <a:ext cx="1020489" cy="65426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Node 3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0CC02C4-4C3D-6D43-851F-EC175BFD7A4B}"/>
              </a:ext>
            </a:extLst>
          </p:cNvPr>
          <p:cNvSpPr/>
          <p:nvPr/>
        </p:nvSpPr>
        <p:spPr>
          <a:xfrm>
            <a:off x="4043690" y="5482823"/>
            <a:ext cx="261284" cy="6516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/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D9FB207-61DF-9A46-856B-D0173A35B172}"/>
              </a:ext>
            </a:extLst>
          </p:cNvPr>
          <p:cNvSpPr/>
          <p:nvPr/>
        </p:nvSpPr>
        <p:spPr>
          <a:xfrm>
            <a:off x="2681450" y="5481509"/>
            <a:ext cx="261284" cy="6516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p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51E1DE2-CAE5-1A43-B1DA-959B43AECFB9}"/>
              </a:ext>
            </a:extLst>
          </p:cNvPr>
          <p:cNvCxnSpPr>
            <a:stCxn id="6" idx="2"/>
            <a:endCxn id="14" idx="0"/>
          </p:cNvCxnSpPr>
          <p:nvPr/>
        </p:nvCxnSpPr>
        <p:spPr>
          <a:xfrm flipH="1">
            <a:off x="4169898" y="3958129"/>
            <a:ext cx="1" cy="4352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A0D5027-665B-2A44-A2F9-F402A3FC7288}"/>
              </a:ext>
            </a:extLst>
          </p:cNvPr>
          <p:cNvCxnSpPr>
            <a:stCxn id="15" idx="0"/>
            <a:endCxn id="12" idx="2"/>
          </p:cNvCxnSpPr>
          <p:nvPr/>
        </p:nvCxnSpPr>
        <p:spPr>
          <a:xfrm flipV="1">
            <a:off x="2807658" y="3956815"/>
            <a:ext cx="1" cy="4352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3AFC53B-EEBB-3C42-8223-162019705DAD}"/>
              </a:ext>
            </a:extLst>
          </p:cNvPr>
          <p:cNvCxnSpPr>
            <a:stCxn id="18" idx="0"/>
            <a:endCxn id="15" idx="2"/>
          </p:cNvCxnSpPr>
          <p:nvPr/>
        </p:nvCxnSpPr>
        <p:spPr>
          <a:xfrm flipH="1" flipV="1">
            <a:off x="2807658" y="5043668"/>
            <a:ext cx="4434" cy="43784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9A45921-C4E5-AC47-9941-E0FF1C8D97CD}"/>
              </a:ext>
            </a:extLst>
          </p:cNvPr>
          <p:cNvCxnSpPr>
            <a:stCxn id="14" idx="2"/>
            <a:endCxn id="17" idx="0"/>
          </p:cNvCxnSpPr>
          <p:nvPr/>
        </p:nvCxnSpPr>
        <p:spPr>
          <a:xfrm>
            <a:off x="4169898" y="5044982"/>
            <a:ext cx="4434" cy="43784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5" name="Elbow Connector 24">
            <a:extLst>
              <a:ext uri="{FF2B5EF4-FFF2-40B4-BE49-F238E27FC236}">
                <a16:creationId xmlns:a16="http://schemas.microsoft.com/office/drawing/2014/main" id="{7DFC150A-DAAA-794C-A112-22AEB4E94A17}"/>
              </a:ext>
            </a:extLst>
          </p:cNvPr>
          <p:cNvCxnSpPr>
            <a:stCxn id="8" idx="1"/>
            <a:endCxn id="18" idx="1"/>
          </p:cNvCxnSpPr>
          <p:nvPr/>
        </p:nvCxnSpPr>
        <p:spPr>
          <a:xfrm rot="10800000" flipH="1" flipV="1">
            <a:off x="1281114" y="2434483"/>
            <a:ext cx="1400336" cy="3372846"/>
          </a:xfrm>
          <a:prstGeom prst="bentConnector3">
            <a:avLst>
              <a:gd name="adj1" fmla="val -16325"/>
            </a:avLst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26" name="Graphic 25" descr="Close with solid fill">
            <a:extLst>
              <a:ext uri="{FF2B5EF4-FFF2-40B4-BE49-F238E27FC236}">
                <a16:creationId xmlns:a16="http://schemas.microsoft.com/office/drawing/2014/main" id="{FBCA65A3-AA3C-5249-A30C-C552EC9D03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98535" y="3893620"/>
            <a:ext cx="454571" cy="454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6949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DB381-375F-644B-861E-99D0BE79D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Insertion (in front)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82F11B-AEDF-4945-920F-7E2627026572}"/>
              </a:ext>
            </a:extLst>
          </p:cNvPr>
          <p:cNvSpPr/>
          <p:nvPr/>
        </p:nvSpPr>
        <p:spPr>
          <a:xfrm>
            <a:off x="2657144" y="3338220"/>
            <a:ext cx="1020489" cy="65426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Node 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092AC2-89A8-4F4C-B431-82BE7FCD53E2}"/>
              </a:ext>
            </a:extLst>
          </p:cNvPr>
          <p:cNvSpPr/>
          <p:nvPr/>
        </p:nvSpPr>
        <p:spPr>
          <a:xfrm>
            <a:off x="3724930" y="3340848"/>
            <a:ext cx="261284" cy="6516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76AB55-4A59-6643-BA86-67FC61206071}"/>
              </a:ext>
            </a:extLst>
          </p:cNvPr>
          <p:cNvSpPr/>
          <p:nvPr/>
        </p:nvSpPr>
        <p:spPr>
          <a:xfrm>
            <a:off x="966787" y="1783125"/>
            <a:ext cx="1534510" cy="4545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List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A130877-C7F4-7046-ABEE-439B16BD0E5B}"/>
              </a:ext>
            </a:extLst>
          </p:cNvPr>
          <p:cNvSpPr/>
          <p:nvPr/>
        </p:nvSpPr>
        <p:spPr>
          <a:xfrm>
            <a:off x="966787" y="2301287"/>
            <a:ext cx="700416" cy="33510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last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1DAB81F-D315-6A4B-A617-619E7B392D75}"/>
              </a:ext>
            </a:extLst>
          </p:cNvPr>
          <p:cNvSpPr/>
          <p:nvPr/>
        </p:nvSpPr>
        <p:spPr>
          <a:xfrm>
            <a:off x="1792916" y="2311265"/>
            <a:ext cx="700416" cy="3251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first</a:t>
            </a:r>
          </a:p>
        </p:txBody>
      </p:sp>
      <p:cxnSp>
        <p:nvCxnSpPr>
          <p:cNvPr id="10" name="Elbow Connector 9">
            <a:extLst>
              <a:ext uri="{FF2B5EF4-FFF2-40B4-BE49-F238E27FC236}">
                <a16:creationId xmlns:a16="http://schemas.microsoft.com/office/drawing/2014/main" id="{73FB3360-1957-A647-9B8A-086FD0AE6DC3}"/>
              </a:ext>
            </a:extLst>
          </p:cNvPr>
          <p:cNvCxnSpPr>
            <a:cxnSpLocks/>
            <a:stCxn id="8" idx="2"/>
            <a:endCxn id="18" idx="1"/>
          </p:cNvCxnSpPr>
          <p:nvPr/>
        </p:nvCxnSpPr>
        <p:spPr>
          <a:xfrm rot="16200000" flipH="1">
            <a:off x="239413" y="3713978"/>
            <a:ext cx="3205292" cy="1050128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" name="Elbow Connector 10">
            <a:extLst>
              <a:ext uri="{FF2B5EF4-FFF2-40B4-BE49-F238E27FC236}">
                <a16:creationId xmlns:a16="http://schemas.microsoft.com/office/drawing/2014/main" id="{08ABD596-1DCA-1449-9978-7F937E9C8846}"/>
              </a:ext>
            </a:extLst>
          </p:cNvPr>
          <p:cNvCxnSpPr>
            <a:cxnSpLocks/>
            <a:stCxn id="9" idx="3"/>
            <a:endCxn id="5" idx="0"/>
          </p:cNvCxnSpPr>
          <p:nvPr/>
        </p:nvCxnSpPr>
        <p:spPr>
          <a:xfrm>
            <a:off x="2493332" y="2473831"/>
            <a:ext cx="674057" cy="864389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6D8252C9-5F19-5E4A-972F-CFCB6983DD69}"/>
              </a:ext>
            </a:extLst>
          </p:cNvPr>
          <p:cNvSpPr/>
          <p:nvPr/>
        </p:nvSpPr>
        <p:spPr>
          <a:xfrm>
            <a:off x="2362690" y="3339534"/>
            <a:ext cx="261284" cy="6516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/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79ED1C1-A82A-8243-B3E4-12E2B3AB7F5F}"/>
              </a:ext>
            </a:extLst>
          </p:cNvPr>
          <p:cNvSpPr/>
          <p:nvPr/>
        </p:nvSpPr>
        <p:spPr>
          <a:xfrm>
            <a:off x="2657143" y="4425073"/>
            <a:ext cx="1020489" cy="6542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Node 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AF49F9-90CA-A240-8FFA-28F956EF1BD8}"/>
              </a:ext>
            </a:extLst>
          </p:cNvPr>
          <p:cNvSpPr/>
          <p:nvPr/>
        </p:nvSpPr>
        <p:spPr>
          <a:xfrm>
            <a:off x="3724929" y="4427701"/>
            <a:ext cx="261284" cy="6516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6C58E2F-1070-904C-9496-E1D33781A178}"/>
              </a:ext>
            </a:extLst>
          </p:cNvPr>
          <p:cNvSpPr/>
          <p:nvPr/>
        </p:nvSpPr>
        <p:spPr>
          <a:xfrm>
            <a:off x="2362689" y="4426387"/>
            <a:ext cx="261284" cy="6516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p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783E505-844D-3148-84DF-B37288A8572C}"/>
              </a:ext>
            </a:extLst>
          </p:cNvPr>
          <p:cNvSpPr/>
          <p:nvPr/>
        </p:nvSpPr>
        <p:spPr>
          <a:xfrm>
            <a:off x="2661577" y="5514554"/>
            <a:ext cx="1020489" cy="6542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Node 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739FECE-A6F5-7D49-BACC-189A5E1080FA}"/>
              </a:ext>
            </a:extLst>
          </p:cNvPr>
          <p:cNvSpPr/>
          <p:nvPr/>
        </p:nvSpPr>
        <p:spPr>
          <a:xfrm>
            <a:off x="3729363" y="5517182"/>
            <a:ext cx="261284" cy="6516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/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5E53EC9-787F-7840-9F44-E4D6976D5FE5}"/>
              </a:ext>
            </a:extLst>
          </p:cNvPr>
          <p:cNvSpPr/>
          <p:nvPr/>
        </p:nvSpPr>
        <p:spPr>
          <a:xfrm>
            <a:off x="2367123" y="5515868"/>
            <a:ext cx="261284" cy="6516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p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295CFF6-93D6-6D46-B8D3-C7F449CB3F9C}"/>
              </a:ext>
            </a:extLst>
          </p:cNvPr>
          <p:cNvCxnSpPr>
            <a:stCxn id="6" idx="2"/>
            <a:endCxn id="14" idx="0"/>
          </p:cNvCxnSpPr>
          <p:nvPr/>
        </p:nvCxnSpPr>
        <p:spPr>
          <a:xfrm flipH="1">
            <a:off x="3855571" y="3992488"/>
            <a:ext cx="1" cy="4352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58E10D6-74F1-B542-9F64-934347EA1365}"/>
              </a:ext>
            </a:extLst>
          </p:cNvPr>
          <p:cNvCxnSpPr>
            <a:stCxn id="15" idx="0"/>
            <a:endCxn id="12" idx="2"/>
          </p:cNvCxnSpPr>
          <p:nvPr/>
        </p:nvCxnSpPr>
        <p:spPr>
          <a:xfrm flipV="1">
            <a:off x="2493331" y="3991174"/>
            <a:ext cx="1" cy="4352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6CCEB28-94F8-AB49-B527-7E012628CA6C}"/>
              </a:ext>
            </a:extLst>
          </p:cNvPr>
          <p:cNvCxnSpPr>
            <a:stCxn id="18" idx="0"/>
            <a:endCxn id="15" idx="2"/>
          </p:cNvCxnSpPr>
          <p:nvPr/>
        </p:nvCxnSpPr>
        <p:spPr>
          <a:xfrm flipH="1" flipV="1">
            <a:off x="2493331" y="5078027"/>
            <a:ext cx="4434" cy="43784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7DDDA862-5D4A-EB47-807E-8CBAE0C55433}"/>
              </a:ext>
            </a:extLst>
          </p:cNvPr>
          <p:cNvCxnSpPr>
            <a:stCxn id="14" idx="2"/>
            <a:endCxn id="17" idx="0"/>
          </p:cNvCxnSpPr>
          <p:nvPr/>
        </p:nvCxnSpPr>
        <p:spPr>
          <a:xfrm>
            <a:off x="3855571" y="5079341"/>
            <a:ext cx="4434" cy="43784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5" name="Elbow Connector 24">
            <a:extLst>
              <a:ext uri="{FF2B5EF4-FFF2-40B4-BE49-F238E27FC236}">
                <a16:creationId xmlns:a16="http://schemas.microsoft.com/office/drawing/2014/main" id="{71CA8DC2-75AE-514E-A812-47F88680446E}"/>
              </a:ext>
            </a:extLst>
          </p:cNvPr>
          <p:cNvCxnSpPr>
            <a:stCxn id="9" idx="2"/>
            <a:endCxn id="15" idx="1"/>
          </p:cNvCxnSpPr>
          <p:nvPr/>
        </p:nvCxnSpPr>
        <p:spPr>
          <a:xfrm rot="16200000" flipH="1">
            <a:off x="1195001" y="3584519"/>
            <a:ext cx="2115810" cy="219565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26" name="Graphic 25" descr="Close with solid fill">
            <a:extLst>
              <a:ext uri="{FF2B5EF4-FFF2-40B4-BE49-F238E27FC236}">
                <a16:creationId xmlns:a16="http://schemas.microsoft.com/office/drawing/2014/main" id="{2B682005-C880-8D43-872D-1D1FE54331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26431" y="4010428"/>
            <a:ext cx="454571" cy="454571"/>
          </a:xfrm>
          <a:prstGeom prst="rect">
            <a:avLst/>
          </a:prstGeom>
        </p:spPr>
      </p:pic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D26D84CC-2298-2C46-860A-B412400D4D10}"/>
              </a:ext>
            </a:extLst>
          </p:cNvPr>
          <p:cNvSpPr txBox="1">
            <a:spLocks/>
          </p:cNvSpPr>
          <p:nvPr/>
        </p:nvSpPr>
        <p:spPr>
          <a:xfrm>
            <a:off x="5986475" y="1528660"/>
            <a:ext cx="5700122" cy="4986440"/>
          </a:xfrm>
          <a:prstGeom prst="rect">
            <a:avLst/>
          </a:prstGeom>
          <a:solidFill>
            <a:schemeClr val="bg2"/>
          </a:solidFill>
        </p:spPr>
        <p:txBody>
          <a:bodyPr vert="horz" lIns="180000" tIns="180000" rIns="180000" bIns="18000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600" dirty="0">
                <a:solidFill>
                  <a:srgbClr val="8FBCBB"/>
                </a:solidFill>
                <a:latin typeface="Share Tech Mono" panose="020B0509050000020004" pitchFamily="49" charset="77"/>
              </a:rPr>
              <a:t>void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88C0D0"/>
                </a:solidFill>
                <a:latin typeface="Share Tech Mono" panose="020B0509050000020004" pitchFamily="49" charset="77"/>
              </a:rPr>
              <a:t>insert</a:t>
            </a:r>
            <a:r>
              <a:rPr lang="en-GB" sz="1600" dirty="0">
                <a:solidFill>
                  <a:srgbClr val="8FBCBB"/>
                </a:solidFill>
                <a:latin typeface="Share Tech Mono" panose="020B0509050000020004" pitchFamily="49" charset="77"/>
              </a:rPr>
              <a:t>(List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*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list,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8FBCBB"/>
                </a:solidFill>
                <a:latin typeface="Share Tech Mono" panose="020B0509050000020004" pitchFamily="49" charset="77"/>
              </a:rPr>
              <a:t>int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value,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8FBCBB"/>
                </a:solidFill>
                <a:latin typeface="Share Tech Mono" panose="020B0509050000020004" pitchFamily="49" charset="77"/>
              </a:rPr>
              <a:t>int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index</a:t>
            </a:r>
            <a:r>
              <a:rPr lang="en-GB" sz="1600" dirty="0">
                <a:solidFill>
                  <a:srgbClr val="8FBCBB"/>
                </a:solidFill>
                <a:latin typeface="Share Tech Mono" panose="020B0509050000020004" pitchFamily="49" charset="77"/>
              </a:rPr>
              <a:t>)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8FBCBB"/>
                </a:solidFill>
                <a:latin typeface="Share Tech Mono" panose="020B0509050000020004" pitchFamily="49" charset="77"/>
              </a:rPr>
              <a:t>{</a:t>
            </a:r>
            <a:endParaRPr lang="en-GB" sz="1600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  </a:t>
            </a:r>
            <a:r>
              <a:rPr lang="en-GB" sz="1600" dirty="0">
                <a:solidFill>
                  <a:srgbClr val="8FBCBB"/>
                </a:solidFill>
                <a:latin typeface="Share Tech Mono" panose="020B0509050000020004" pitchFamily="49" charset="77"/>
              </a:rPr>
              <a:t>Node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*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 err="1">
                <a:solidFill>
                  <a:srgbClr val="D8DEE9"/>
                </a:solidFill>
                <a:latin typeface="Share Tech Mono" panose="020B0509050000020004" pitchFamily="49" charset="77"/>
              </a:rPr>
              <a:t>new_node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malloc</a:t>
            </a:r>
            <a:r>
              <a:rPr lang="en-GB" sz="1600" dirty="0">
                <a:solidFill>
                  <a:srgbClr val="88C0D0"/>
                </a:solidFill>
                <a:latin typeface="Share Tech Mono" panose="020B0509050000020004" pitchFamily="49" charset="77"/>
              </a:rPr>
              <a:t>(</a:t>
            </a:r>
            <a:r>
              <a:rPr lang="en-GB" sz="1600" dirty="0" err="1">
                <a:solidFill>
                  <a:srgbClr val="81A1C1"/>
                </a:solidFill>
                <a:latin typeface="Share Tech Mono" panose="020B0509050000020004" pitchFamily="49" charset="77"/>
              </a:rPr>
              <a:t>sizeof</a:t>
            </a:r>
            <a:r>
              <a:rPr lang="en-GB" sz="1600" dirty="0">
                <a:solidFill>
                  <a:srgbClr val="81A1C1"/>
                </a:solidFill>
                <a:latin typeface="Share Tech Mono" panose="020B0509050000020004" pitchFamily="49" charset="77"/>
              </a:rPr>
              <a:t>(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Node</a:t>
            </a:r>
            <a:r>
              <a:rPr lang="en-GB" sz="1600" dirty="0">
                <a:solidFill>
                  <a:srgbClr val="81A1C1"/>
                </a:solidFill>
                <a:latin typeface="Share Tech Mono" panose="020B0509050000020004" pitchFamily="49" charset="77"/>
              </a:rPr>
              <a:t>)</a:t>
            </a:r>
            <a:r>
              <a:rPr lang="en-GB" sz="1600" dirty="0">
                <a:solidFill>
                  <a:srgbClr val="88C0D0"/>
                </a:solidFill>
                <a:latin typeface="Share Tech Mono" panose="020B0509050000020004" pitchFamily="49" charset="77"/>
              </a:rPr>
              <a:t>)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  </a:t>
            </a:r>
            <a:r>
              <a:rPr lang="en-GB" sz="1600" dirty="0" err="1">
                <a:solidFill>
                  <a:srgbClr val="D8DEE9"/>
                </a:solidFill>
                <a:latin typeface="Share Tech Mono" panose="020B0509050000020004" pitchFamily="49" charset="77"/>
              </a:rPr>
              <a:t>new_node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-&gt;value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value;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81A1C1"/>
                </a:solidFill>
                <a:latin typeface="Share Tech Mono" panose="020B0509050000020004" pitchFamily="49" charset="77"/>
              </a:rPr>
              <a:t>  if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88C0D0"/>
                </a:solidFill>
                <a:latin typeface="Share Tech Mono" panose="020B0509050000020004" pitchFamily="49" charset="77"/>
              </a:rPr>
              <a:t>(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list-&gt;first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==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81A1C1"/>
                </a:solidFill>
                <a:latin typeface="Share Tech Mono" panose="020B0509050000020004" pitchFamily="49" charset="77"/>
              </a:rPr>
              <a:t>NULL</a:t>
            </a:r>
            <a:r>
              <a:rPr lang="en-GB" sz="1600" dirty="0">
                <a:solidFill>
                  <a:srgbClr val="88C0D0"/>
                </a:solidFill>
                <a:latin typeface="Share Tech Mono" panose="020B0509050000020004" pitchFamily="49" charset="77"/>
              </a:rPr>
              <a:t>)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88C0D0"/>
                </a:solidFill>
                <a:latin typeface="Share Tech Mono" panose="020B0509050000020004" pitchFamily="49" charset="77"/>
              </a:rPr>
              <a:t>{</a:t>
            </a:r>
            <a:endParaRPr lang="en-GB" sz="1600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 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list-&gt;first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 err="1">
                <a:solidFill>
                  <a:srgbClr val="D8DEE9"/>
                </a:solidFill>
                <a:latin typeface="Share Tech Mono" panose="020B0509050000020004" pitchFamily="49" charset="77"/>
              </a:rPr>
              <a:t>new_node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;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 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list-&gt;last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 err="1">
                <a:solidFill>
                  <a:srgbClr val="D8DEE9"/>
                </a:solidFill>
                <a:latin typeface="Share Tech Mono" panose="020B0509050000020004" pitchFamily="49" charset="77"/>
              </a:rPr>
              <a:t>new_node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;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  </a:t>
            </a:r>
            <a:r>
              <a:rPr lang="en-GB" sz="1600" dirty="0">
                <a:solidFill>
                  <a:srgbClr val="88C0D0"/>
                </a:solidFill>
                <a:latin typeface="Share Tech Mono" panose="020B0509050000020004" pitchFamily="49" charset="77"/>
              </a:rPr>
              <a:t>}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81A1C1"/>
                </a:solidFill>
                <a:latin typeface="Share Tech Mono" panose="020B0509050000020004" pitchFamily="49" charset="77"/>
              </a:rPr>
              <a:t>else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81A1C1"/>
                </a:solidFill>
                <a:latin typeface="Share Tech Mono" panose="020B0509050000020004" pitchFamily="49" charset="77"/>
              </a:rPr>
              <a:t>if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88C0D0"/>
                </a:solidFill>
                <a:latin typeface="Share Tech Mono" panose="020B0509050000020004" pitchFamily="49" charset="77"/>
              </a:rPr>
              <a:t>(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index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==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0</a:t>
            </a:r>
            <a:r>
              <a:rPr lang="en-GB" sz="1600" dirty="0">
                <a:solidFill>
                  <a:srgbClr val="88C0D0"/>
                </a:solidFill>
                <a:latin typeface="Share Tech Mono" panose="020B0509050000020004" pitchFamily="49" charset="77"/>
              </a:rPr>
              <a:t>)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88C0D0"/>
                </a:solidFill>
                <a:latin typeface="Share Tech Mono" panose="020B0509050000020004" pitchFamily="49" charset="77"/>
              </a:rPr>
              <a:t>{</a:t>
            </a:r>
            <a:endParaRPr lang="en-GB" sz="1600" dirty="0">
              <a:solidFill>
                <a:srgbClr val="4C566A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 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list-&gt;first-&gt;previous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 err="1">
                <a:solidFill>
                  <a:srgbClr val="D8DEE9"/>
                </a:solidFill>
                <a:latin typeface="Share Tech Mono" panose="020B0509050000020004" pitchFamily="49" charset="77"/>
              </a:rPr>
              <a:t>new_node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;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  </a:t>
            </a:r>
            <a:r>
              <a:rPr lang="en-GB" sz="1600" dirty="0" err="1">
                <a:solidFill>
                  <a:srgbClr val="D8DEE9"/>
                </a:solidFill>
                <a:latin typeface="Share Tech Mono" panose="020B0509050000020004" pitchFamily="49" charset="77"/>
              </a:rPr>
              <a:t>new_node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-&gt;next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list-&gt;first;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 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list-&gt;first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 err="1">
                <a:solidFill>
                  <a:srgbClr val="D8DEE9"/>
                </a:solidFill>
                <a:latin typeface="Share Tech Mono" panose="020B0509050000020004" pitchFamily="49" charset="77"/>
              </a:rPr>
              <a:t>new_node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;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  </a:t>
            </a:r>
            <a:r>
              <a:rPr lang="en-GB" sz="1600" dirty="0">
                <a:solidFill>
                  <a:srgbClr val="88C0D0"/>
                </a:solidFill>
                <a:latin typeface="Share Tech Mono" panose="020B0509050000020004" pitchFamily="49" charset="77"/>
              </a:rPr>
              <a:t>}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81A1C1"/>
                </a:solidFill>
                <a:latin typeface="Share Tech Mono" panose="020B0509050000020004" pitchFamily="49" charset="77"/>
              </a:rPr>
              <a:t>else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88C0D0"/>
                </a:solidFill>
                <a:latin typeface="Share Tech Mono" panose="020B0509050000020004" pitchFamily="49" charset="77"/>
              </a:rPr>
              <a:t>{</a:t>
            </a:r>
            <a:endParaRPr lang="en-GB" sz="1600" dirty="0">
              <a:solidFill>
                <a:srgbClr val="4C566A"/>
              </a:solidFill>
              <a:latin typeface="Share Tech Mono" panose="020B0509050000020004" pitchFamily="49" charset="77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600" dirty="0">
                <a:solidFill>
                  <a:schemeClr val="bg1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    // Previous code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8FBCBB"/>
                </a:solidFill>
                <a:latin typeface="Share Tech Mono" panose="020B0509050000020004" pitchFamily="49" charset="77"/>
              </a:rPr>
              <a:t>  </a:t>
            </a:r>
            <a:r>
              <a:rPr lang="en-GB" sz="1600" dirty="0">
                <a:solidFill>
                  <a:srgbClr val="88C0D0"/>
                </a:solidFill>
                <a:latin typeface="Share Tech Mono" panose="020B0509050000020004" pitchFamily="49" charset="77"/>
              </a:rPr>
              <a:t>}</a:t>
            </a:r>
            <a:endParaRPr lang="en-GB" sz="1600" dirty="0">
              <a:solidFill>
                <a:srgbClr val="8FBCBB"/>
              </a:solidFill>
              <a:latin typeface="Share Tech Mono" panose="020B0509050000020004" pitchFamily="49" charset="77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600" dirty="0">
                <a:solidFill>
                  <a:srgbClr val="8FBCBB"/>
                </a:solidFill>
                <a:latin typeface="Share Tech Mono" panose="020B0509050000020004" pitchFamily="49" charset="77"/>
              </a:rPr>
              <a:t>}</a:t>
            </a:r>
            <a:endParaRPr lang="en-NO" sz="1600" dirty="0"/>
          </a:p>
        </p:txBody>
      </p:sp>
    </p:spTree>
    <p:extLst>
      <p:ext uri="{BB962C8B-B14F-4D97-AF65-F5344CB8AC3E}">
        <p14:creationId xmlns:p14="http://schemas.microsoft.com/office/powerpoint/2010/main" val="15460856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74EEB-7FDE-5A3C-B0A6-33DB3FEB7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Iteration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381E18-DFF5-E173-C105-5E9242AF2A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467429"/>
            <a:ext cx="9908689" cy="3309427"/>
          </a:xfrm>
          <a:solidFill>
            <a:schemeClr val="bg2"/>
          </a:solidFill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b="0" dirty="0">
                <a:solidFill>
                  <a:srgbClr val="81A1C1"/>
                </a:solidFill>
                <a:effectLst/>
                <a:latin typeface="Share Tech Mono" panose="020B0509050000020004" pitchFamily="49" charset="77"/>
              </a:rPr>
              <a:t>void</a:t>
            </a:r>
            <a:r>
              <a:rPr lang="en-GB" b="0" dirty="0">
                <a:solidFill>
                  <a:srgbClr val="D8DEE9"/>
                </a:solidFill>
                <a:effectLst/>
                <a:latin typeface="Share Tech Mono" panose="020B0509050000020004" pitchFamily="49" charset="77"/>
              </a:rPr>
              <a:t> </a:t>
            </a:r>
            <a:r>
              <a:rPr lang="en-GB" b="0" dirty="0" err="1">
                <a:solidFill>
                  <a:srgbClr val="88C0D0"/>
                </a:solidFill>
                <a:effectLst/>
                <a:latin typeface="Share Tech Mono" panose="020B0509050000020004" pitchFamily="49" charset="77"/>
              </a:rPr>
              <a:t>print</a:t>
            </a:r>
            <a:r>
              <a:rPr lang="en-GB" dirty="0" err="1">
                <a:solidFill>
                  <a:srgbClr val="88C0D0"/>
                </a:solidFill>
                <a:latin typeface="Share Tech Mono" panose="020B0509050000020004" pitchFamily="49" charset="77"/>
              </a:rPr>
              <a:t>A</a:t>
            </a:r>
            <a:r>
              <a:rPr lang="en-GB" b="0" dirty="0" err="1">
                <a:solidFill>
                  <a:srgbClr val="88C0D0"/>
                </a:solidFill>
                <a:effectLst/>
                <a:latin typeface="Share Tech Mono" panose="020B0509050000020004" pitchFamily="49" charset="77"/>
              </a:rPr>
              <a:t>ll</a:t>
            </a:r>
            <a:r>
              <a:rPr lang="en-GB" b="0" dirty="0">
                <a:solidFill>
                  <a:srgbClr val="ECEFF4"/>
                </a:solidFill>
                <a:effectLst/>
                <a:latin typeface="Share Tech Mono" panose="020B0509050000020004" pitchFamily="49" charset="77"/>
              </a:rPr>
              <a:t>(</a:t>
            </a:r>
            <a:r>
              <a:rPr lang="en-GB" b="0" dirty="0">
                <a:solidFill>
                  <a:srgbClr val="D8DEE9"/>
                </a:solidFill>
                <a:effectLst/>
                <a:latin typeface="Share Tech Mono" panose="020B0509050000020004" pitchFamily="49" charset="77"/>
              </a:rPr>
              <a:t>List list</a:t>
            </a:r>
            <a:r>
              <a:rPr lang="en-GB" b="0" dirty="0">
                <a:solidFill>
                  <a:srgbClr val="ECEFF4"/>
                </a:solidFill>
                <a:effectLst/>
                <a:latin typeface="Share Tech Mono" panose="020B0509050000020004" pitchFamily="49" charset="77"/>
              </a:rPr>
              <a:t>)</a:t>
            </a:r>
            <a:r>
              <a:rPr lang="en-GB" b="0" dirty="0">
                <a:solidFill>
                  <a:srgbClr val="D8DEE9"/>
                </a:solidFill>
                <a:effectLst/>
                <a:latin typeface="Share Tech Mono" panose="020B0509050000020004" pitchFamily="49" charset="77"/>
              </a:rPr>
              <a:t> </a:t>
            </a:r>
            <a:r>
              <a:rPr lang="en-GB" b="0" dirty="0">
                <a:solidFill>
                  <a:srgbClr val="ECEFF4"/>
                </a:solidFill>
                <a:effectLst/>
                <a:latin typeface="Share Tech Mono" panose="020B0509050000020004" pitchFamily="49" charset="77"/>
              </a:rPr>
              <a:t>{</a:t>
            </a:r>
            <a:endParaRPr lang="en-GB" b="0" dirty="0">
              <a:solidFill>
                <a:srgbClr val="D8DEE9"/>
              </a:solidFill>
              <a:effectLst/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b="0" dirty="0">
                <a:solidFill>
                  <a:srgbClr val="81A1C1"/>
                </a:solidFill>
                <a:effectLst/>
                <a:latin typeface="Share Tech Mono" panose="020B0509050000020004" pitchFamily="49" charset="77"/>
              </a:rPr>
              <a:t>   for</a:t>
            </a:r>
            <a:r>
              <a:rPr lang="en-GB" b="0" dirty="0">
                <a:solidFill>
                  <a:srgbClr val="ECEFF4"/>
                </a:solidFill>
                <a:effectLst/>
                <a:latin typeface="Share Tech Mono" panose="020B0509050000020004" pitchFamily="49" charset="77"/>
              </a:rPr>
              <a:t>(</a:t>
            </a:r>
            <a:r>
              <a:rPr lang="en-GB" b="0" dirty="0">
                <a:solidFill>
                  <a:srgbClr val="81A1C1"/>
                </a:solidFill>
                <a:effectLst/>
                <a:latin typeface="Share Tech Mono" panose="020B0509050000020004" pitchFamily="49" charset="77"/>
              </a:rPr>
              <a:t>int</a:t>
            </a:r>
            <a:r>
              <a:rPr lang="en-GB" b="0" dirty="0">
                <a:solidFill>
                  <a:srgbClr val="D8DEE9"/>
                </a:solidFill>
                <a:effectLst/>
                <a:latin typeface="Share Tech Mono" panose="020B0509050000020004" pitchFamily="49" charset="77"/>
              </a:rPr>
              <a:t> </a:t>
            </a:r>
            <a:r>
              <a:rPr lang="en-GB" b="0" dirty="0" err="1">
                <a:solidFill>
                  <a:srgbClr val="D8DEE9"/>
                </a:solidFill>
                <a:effectLst/>
                <a:latin typeface="Share Tech Mono" panose="020B0509050000020004" pitchFamily="49" charset="77"/>
              </a:rPr>
              <a:t>i</a:t>
            </a:r>
            <a:r>
              <a:rPr lang="en-GB" b="0" dirty="0">
                <a:solidFill>
                  <a:srgbClr val="81A1C1"/>
                </a:solidFill>
                <a:effectLst/>
                <a:latin typeface="Share Tech Mono" panose="020B0509050000020004" pitchFamily="49" charset="77"/>
              </a:rPr>
              <a:t>=</a:t>
            </a:r>
            <a:r>
              <a:rPr lang="en-GB" b="0" dirty="0">
                <a:solidFill>
                  <a:srgbClr val="B48EAD"/>
                </a:solidFill>
                <a:effectLst/>
                <a:latin typeface="Share Tech Mono" panose="020B0509050000020004" pitchFamily="49" charset="77"/>
              </a:rPr>
              <a:t>1</a:t>
            </a:r>
            <a:r>
              <a:rPr lang="en-GB" b="0" dirty="0">
                <a:solidFill>
                  <a:srgbClr val="D8DEE9"/>
                </a:solidFill>
                <a:effectLst/>
                <a:latin typeface="Share Tech Mono" panose="020B0509050000020004" pitchFamily="49" charset="77"/>
              </a:rPr>
              <a:t> </a:t>
            </a:r>
            <a:r>
              <a:rPr lang="en-GB" b="0" dirty="0">
                <a:solidFill>
                  <a:srgbClr val="81A1C1"/>
                </a:solidFill>
                <a:effectLst/>
                <a:latin typeface="Share Tech Mono" panose="020B0509050000020004" pitchFamily="49" charset="77"/>
              </a:rPr>
              <a:t>;</a:t>
            </a:r>
            <a:r>
              <a:rPr lang="en-GB" b="0" dirty="0">
                <a:solidFill>
                  <a:srgbClr val="D8DEE9"/>
                </a:solidFill>
                <a:effectLst/>
                <a:latin typeface="Share Tech Mono" panose="020B0509050000020004" pitchFamily="49" charset="77"/>
              </a:rPr>
              <a:t> </a:t>
            </a:r>
            <a:r>
              <a:rPr lang="en-GB" b="0" dirty="0" err="1">
                <a:solidFill>
                  <a:srgbClr val="D8DEE9"/>
                </a:solidFill>
                <a:effectLst/>
                <a:latin typeface="Share Tech Mono" panose="020B0509050000020004" pitchFamily="49" charset="77"/>
              </a:rPr>
              <a:t>i</a:t>
            </a:r>
            <a:r>
              <a:rPr lang="en-GB" b="0" dirty="0">
                <a:solidFill>
                  <a:srgbClr val="81A1C1"/>
                </a:solidFill>
                <a:effectLst/>
                <a:latin typeface="Share Tech Mono" panose="020B0509050000020004" pitchFamily="49" charset="77"/>
              </a:rPr>
              <a:t>&lt;=</a:t>
            </a:r>
            <a:r>
              <a:rPr lang="en-GB" b="0" dirty="0" err="1">
                <a:solidFill>
                  <a:srgbClr val="D8DEE9"/>
                </a:solidFill>
                <a:effectLst/>
                <a:latin typeface="Share Tech Mono" panose="020B0509050000020004" pitchFamily="49" charset="77"/>
              </a:rPr>
              <a:t>list</a:t>
            </a:r>
            <a:r>
              <a:rPr lang="en-GB" b="0" dirty="0" err="1">
                <a:solidFill>
                  <a:srgbClr val="81A1C1"/>
                </a:solidFill>
                <a:effectLst/>
                <a:latin typeface="Share Tech Mono" panose="020B0509050000020004" pitchFamily="49" charset="77"/>
              </a:rPr>
              <a:t>.</a:t>
            </a:r>
            <a:r>
              <a:rPr lang="en-GB" b="0" dirty="0" err="1">
                <a:solidFill>
                  <a:srgbClr val="88C0D0"/>
                </a:solidFill>
                <a:effectLst/>
                <a:latin typeface="Share Tech Mono" panose="020B0509050000020004" pitchFamily="49" charset="77"/>
              </a:rPr>
              <a:t>length</a:t>
            </a:r>
            <a:r>
              <a:rPr lang="en-GB" b="0" dirty="0">
                <a:solidFill>
                  <a:srgbClr val="ECEFF4"/>
                </a:solidFill>
                <a:effectLst/>
                <a:latin typeface="Share Tech Mono" panose="020B0509050000020004" pitchFamily="49" charset="77"/>
              </a:rPr>
              <a:t>()</a:t>
            </a:r>
            <a:r>
              <a:rPr lang="en-GB" b="0" dirty="0">
                <a:solidFill>
                  <a:srgbClr val="D8DEE9"/>
                </a:solidFill>
                <a:effectLst/>
                <a:latin typeface="Share Tech Mono" panose="020B0509050000020004" pitchFamily="49" charset="77"/>
              </a:rPr>
              <a:t> </a:t>
            </a:r>
            <a:r>
              <a:rPr lang="en-GB" b="0" dirty="0">
                <a:solidFill>
                  <a:srgbClr val="81A1C1"/>
                </a:solidFill>
                <a:effectLst/>
                <a:latin typeface="Share Tech Mono" panose="020B0509050000020004" pitchFamily="49" charset="77"/>
              </a:rPr>
              <a:t>;</a:t>
            </a:r>
            <a:r>
              <a:rPr lang="en-GB" b="0" dirty="0">
                <a:solidFill>
                  <a:srgbClr val="D8DEE9"/>
                </a:solidFill>
                <a:effectLst/>
                <a:latin typeface="Share Tech Mono" panose="020B0509050000020004" pitchFamily="49" charset="77"/>
              </a:rPr>
              <a:t> </a:t>
            </a:r>
            <a:r>
              <a:rPr lang="en-GB" b="0" dirty="0" err="1">
                <a:solidFill>
                  <a:srgbClr val="D8DEE9"/>
                </a:solidFill>
                <a:effectLst/>
                <a:latin typeface="Share Tech Mono" panose="020B0509050000020004" pitchFamily="49" charset="77"/>
              </a:rPr>
              <a:t>i</a:t>
            </a:r>
            <a:r>
              <a:rPr lang="en-GB" b="0" dirty="0">
                <a:solidFill>
                  <a:srgbClr val="81A1C1"/>
                </a:solidFill>
                <a:effectLst/>
                <a:latin typeface="Share Tech Mono" panose="020B0509050000020004" pitchFamily="49" charset="77"/>
              </a:rPr>
              <a:t>++</a:t>
            </a:r>
            <a:r>
              <a:rPr lang="en-GB" b="0" dirty="0">
                <a:solidFill>
                  <a:srgbClr val="ECEFF4"/>
                </a:solidFill>
                <a:effectLst/>
                <a:latin typeface="Share Tech Mono" panose="020B0509050000020004" pitchFamily="49" charset="77"/>
              </a:rPr>
              <a:t>)</a:t>
            </a:r>
            <a:r>
              <a:rPr lang="en-GB" b="0" dirty="0">
                <a:solidFill>
                  <a:srgbClr val="D8DEE9"/>
                </a:solidFill>
                <a:effectLst/>
                <a:latin typeface="Share Tech Mono" panose="020B0509050000020004" pitchFamily="49" charset="77"/>
              </a:rPr>
              <a:t> </a:t>
            </a:r>
            <a:r>
              <a:rPr lang="en-GB" b="0" dirty="0">
                <a:solidFill>
                  <a:srgbClr val="ECEFF4"/>
                </a:solidFill>
                <a:effectLst/>
                <a:latin typeface="Share Tech Mono" panose="020B0509050000020004" pitchFamily="49" charset="77"/>
              </a:rPr>
              <a:t>{</a:t>
            </a:r>
            <a:endParaRPr lang="en-GB" b="0" dirty="0">
              <a:solidFill>
                <a:srgbClr val="D8DEE9"/>
              </a:solidFill>
              <a:effectLst/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b="0" dirty="0">
                <a:solidFill>
                  <a:srgbClr val="88C0D0"/>
                </a:solidFill>
                <a:effectLst/>
                <a:latin typeface="Share Tech Mono" panose="020B0509050000020004" pitchFamily="49" charset="77"/>
              </a:rPr>
              <a:t>      </a:t>
            </a:r>
            <a:r>
              <a:rPr lang="en-GB" b="0" dirty="0" err="1">
                <a:solidFill>
                  <a:srgbClr val="88C0D0"/>
                </a:solidFill>
                <a:effectLst/>
                <a:latin typeface="Share Tech Mono" panose="020B0509050000020004" pitchFamily="49" charset="77"/>
              </a:rPr>
              <a:t>System.out.println</a:t>
            </a:r>
            <a:r>
              <a:rPr lang="en-GB" b="0" dirty="0">
                <a:solidFill>
                  <a:srgbClr val="ECEFF4"/>
                </a:solidFill>
                <a:effectLst/>
                <a:latin typeface="Share Tech Mono" panose="020B0509050000020004" pitchFamily="49" charset="77"/>
              </a:rPr>
              <a:t>(</a:t>
            </a:r>
            <a:r>
              <a:rPr lang="en-GB" b="0" dirty="0" err="1">
                <a:solidFill>
                  <a:srgbClr val="D8DEE9"/>
                </a:solidFill>
                <a:effectLst/>
                <a:latin typeface="Share Tech Mono" panose="020B0509050000020004" pitchFamily="49" charset="77"/>
              </a:rPr>
              <a:t>list.</a:t>
            </a:r>
            <a:r>
              <a:rPr lang="en-GB" b="0" dirty="0" err="1">
                <a:solidFill>
                  <a:srgbClr val="88C0D0"/>
                </a:solidFill>
                <a:effectLst/>
                <a:latin typeface="Share Tech Mono" panose="020B0509050000020004" pitchFamily="49" charset="77"/>
              </a:rPr>
              <a:t>get</a:t>
            </a:r>
            <a:r>
              <a:rPr lang="en-GB" b="0" dirty="0">
                <a:solidFill>
                  <a:srgbClr val="ECEFF4"/>
                </a:solidFill>
                <a:effectLst/>
                <a:latin typeface="Share Tech Mono" panose="020B0509050000020004" pitchFamily="49" charset="77"/>
              </a:rPr>
              <a:t>(</a:t>
            </a:r>
            <a:r>
              <a:rPr lang="en-GB" b="0" dirty="0" err="1">
                <a:solidFill>
                  <a:srgbClr val="D8DEE9"/>
                </a:solidFill>
                <a:effectLst/>
                <a:latin typeface="Share Tech Mono" panose="020B0509050000020004" pitchFamily="49" charset="77"/>
              </a:rPr>
              <a:t>i</a:t>
            </a:r>
            <a:r>
              <a:rPr lang="en-GB" b="0" dirty="0">
                <a:solidFill>
                  <a:srgbClr val="ECEFF4"/>
                </a:solidFill>
                <a:effectLst/>
                <a:latin typeface="Share Tech Mono" panose="020B0509050000020004" pitchFamily="49" charset="77"/>
              </a:rPr>
              <a:t>))</a:t>
            </a:r>
            <a:r>
              <a:rPr lang="en-GB" b="0" dirty="0">
                <a:solidFill>
                  <a:srgbClr val="81A1C1"/>
                </a:solidFill>
                <a:effectLst/>
                <a:latin typeface="Share Tech Mono" panose="020B0509050000020004" pitchFamily="49" charset="77"/>
              </a:rPr>
              <a:t>;</a:t>
            </a:r>
            <a:endParaRPr lang="en-GB" b="0" dirty="0">
              <a:solidFill>
                <a:srgbClr val="D8DEE9"/>
              </a:solidFill>
              <a:effectLst/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b="0" dirty="0">
                <a:solidFill>
                  <a:srgbClr val="ECEFF4"/>
                </a:solidFill>
                <a:effectLst/>
                <a:latin typeface="Share Tech Mono" panose="020B0509050000020004" pitchFamily="49" charset="77"/>
              </a:rPr>
              <a:t>   }</a:t>
            </a:r>
            <a:endParaRPr lang="en-GB" b="0" dirty="0">
              <a:solidFill>
                <a:srgbClr val="D8DEE9"/>
              </a:solidFill>
              <a:effectLst/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b="0" dirty="0">
                <a:solidFill>
                  <a:srgbClr val="ECEFF4"/>
                </a:solidFill>
                <a:effectLst/>
                <a:latin typeface="Share Tech Mono" panose="020B0509050000020004" pitchFamily="49" charset="77"/>
              </a:rPr>
              <a:t>}</a:t>
            </a:r>
            <a:endParaRPr lang="en-GB" b="0" dirty="0">
              <a:solidFill>
                <a:srgbClr val="D8DEE9"/>
              </a:solidFill>
              <a:effectLst/>
              <a:latin typeface="Share Tech Mono" panose="020B0509050000020004" pitchFamily="49" charset="77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E00779D-28AA-B7A9-9896-70FAF052CA68}"/>
                  </a:ext>
                </a:extLst>
              </p:cNvPr>
              <p:cNvSpPr txBox="1"/>
              <p:nvPr/>
            </p:nvSpPr>
            <p:spPr>
              <a:xfrm>
                <a:off x="9151730" y="4918208"/>
                <a:ext cx="1483996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b-NO" sz="4000" b="0" i="0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Θ</m:t>
                      </m:r>
                      <m:r>
                        <a:rPr lang="nb-NO" sz="4000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nb-NO" sz="40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b-NO" sz="40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nb-NO" sz="40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b-NO" sz="4000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NO" dirty="0">
                  <a:solidFill>
                    <a:schemeClr val="accent5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E00779D-28AA-B7A9-9896-70FAF052CA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1730" y="4918208"/>
                <a:ext cx="1483996" cy="615553"/>
              </a:xfrm>
              <a:prstGeom prst="rect">
                <a:avLst/>
              </a:prstGeom>
              <a:blipFill>
                <a:blip r:embed="rId2"/>
                <a:stretch>
                  <a:fillRect l="-5085" r="-9322" b="-38776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18874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4EEBD-6294-D305-4090-1BB4D6C8C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Iterator ADT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8E93F8-53EB-5945-2FAF-2DA7011546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anchor="ctr"/>
          <a:lstStyle/>
          <a:p>
            <a:pPr>
              <a:lnSpc>
                <a:spcPct val="150000"/>
              </a:lnSpc>
            </a:pPr>
            <a:r>
              <a:rPr lang="en-NO" dirty="0"/>
              <a:t>create(List, index): Iterator</a:t>
            </a:r>
          </a:p>
          <a:p>
            <a:pPr>
              <a:lnSpc>
                <a:spcPct val="150000"/>
              </a:lnSpc>
            </a:pPr>
            <a:r>
              <a:rPr lang="en-NO" dirty="0"/>
              <a:t>next(): Iterator</a:t>
            </a:r>
          </a:p>
          <a:p>
            <a:pPr>
              <a:lnSpc>
                <a:spcPct val="150000"/>
              </a:lnSpc>
            </a:pPr>
            <a:r>
              <a:rPr lang="en-NO" dirty="0"/>
              <a:t>hasNext(): boolean</a:t>
            </a:r>
          </a:p>
          <a:p>
            <a:pPr>
              <a:lnSpc>
                <a:spcPct val="150000"/>
              </a:lnSpc>
            </a:pPr>
            <a:r>
              <a:rPr lang="en-NO" dirty="0"/>
              <a:t>insert(T item)</a:t>
            </a:r>
          </a:p>
          <a:p>
            <a:pPr>
              <a:lnSpc>
                <a:spcPct val="150000"/>
              </a:lnSpc>
            </a:pPr>
            <a:r>
              <a:rPr lang="en-NO" dirty="0"/>
              <a:t>remove ()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A65BBBB-C351-2693-7F3E-CBB7EB3062D7}"/>
                  </a:ext>
                </a:extLst>
              </p:cNvPr>
              <p:cNvSpPr txBox="1"/>
              <p:nvPr/>
            </p:nvSpPr>
            <p:spPr>
              <a:xfrm>
                <a:off x="8055824" y="4774539"/>
                <a:ext cx="2205732" cy="11079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b-NO" sz="7200" b="0" i="0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Θ</m:t>
                      </m:r>
                      <m:r>
                        <a:rPr lang="nb-NO" sz="72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(1)</m:t>
                      </m:r>
                    </m:oMath>
                  </m:oMathPara>
                </a14:m>
                <a:endParaRPr lang="en-NO" sz="4000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A65BBBB-C351-2693-7F3E-CBB7EB3062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5824" y="4774539"/>
                <a:ext cx="2205732" cy="1107996"/>
              </a:xfrm>
              <a:prstGeom prst="rect">
                <a:avLst/>
              </a:prstGeom>
              <a:blipFill>
                <a:blip r:embed="rId2"/>
                <a:stretch>
                  <a:fillRect l="-6897" r="-12069" b="-37079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AFE67C09-9552-86EE-4356-846CB00BB9EA}"/>
              </a:ext>
            </a:extLst>
          </p:cNvPr>
          <p:cNvSpPr txBox="1"/>
          <p:nvPr/>
        </p:nvSpPr>
        <p:spPr>
          <a:xfrm>
            <a:off x="7097870" y="2856706"/>
            <a:ext cx="41216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2400" dirty="0">
                <a:latin typeface="Montserrat" pitchFamily="2" charset="77"/>
              </a:rPr>
              <a:t>Just a “pointer” to a node.</a:t>
            </a:r>
          </a:p>
        </p:txBody>
      </p:sp>
    </p:spTree>
    <p:extLst>
      <p:ext uri="{BB962C8B-B14F-4D97-AF65-F5344CB8AC3E}">
        <p14:creationId xmlns:p14="http://schemas.microsoft.com/office/powerpoint/2010/main" val="39175267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5537D-A375-E6CB-EB21-ECB9B3834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Structure of Iterator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11D534-C132-3402-F18D-7B3CCC349936}"/>
              </a:ext>
            </a:extLst>
          </p:cNvPr>
          <p:cNvSpPr/>
          <p:nvPr/>
        </p:nvSpPr>
        <p:spPr>
          <a:xfrm>
            <a:off x="6518898" y="2062777"/>
            <a:ext cx="1172583" cy="108383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7BAEC0-179A-B623-6582-140D994A6D29}"/>
              </a:ext>
            </a:extLst>
          </p:cNvPr>
          <p:cNvSpPr/>
          <p:nvPr/>
        </p:nvSpPr>
        <p:spPr>
          <a:xfrm>
            <a:off x="6637231" y="2225347"/>
            <a:ext cx="935915" cy="3762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john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5869A78-9F22-0BFD-678F-5B60688027DC}"/>
              </a:ext>
            </a:extLst>
          </p:cNvPr>
          <p:cNvSpPr/>
          <p:nvPr/>
        </p:nvSpPr>
        <p:spPr>
          <a:xfrm>
            <a:off x="6637231" y="2685978"/>
            <a:ext cx="935915" cy="3762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3">
                    <a:lumMod val="75000"/>
                  </a:schemeClr>
                </a:solidFill>
                <a:latin typeface="Share Tech Mono" panose="020B0509050000020004" pitchFamily="49" charset="77"/>
              </a:rPr>
              <a:t>1234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EDC8B42-19A0-8E6E-CF23-9C1DB94C83F7}"/>
              </a:ext>
            </a:extLst>
          </p:cNvPr>
          <p:cNvSpPr/>
          <p:nvPr/>
        </p:nvSpPr>
        <p:spPr>
          <a:xfrm>
            <a:off x="6518898" y="3662415"/>
            <a:ext cx="1172583" cy="108383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54BB86-52A9-C65C-CEB7-0CB64416E805}"/>
              </a:ext>
            </a:extLst>
          </p:cNvPr>
          <p:cNvSpPr/>
          <p:nvPr/>
        </p:nvSpPr>
        <p:spPr>
          <a:xfrm>
            <a:off x="6637231" y="3824985"/>
            <a:ext cx="935915" cy="3762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Laura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CB6B9E0-78B5-3E32-ABE0-80A9F108C262}"/>
              </a:ext>
            </a:extLst>
          </p:cNvPr>
          <p:cNvSpPr/>
          <p:nvPr/>
        </p:nvSpPr>
        <p:spPr>
          <a:xfrm>
            <a:off x="6637231" y="4285616"/>
            <a:ext cx="935915" cy="3762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3">
                    <a:lumMod val="75000"/>
                  </a:schemeClr>
                </a:solidFill>
                <a:latin typeface="Share Tech Mono" panose="020B0509050000020004" pitchFamily="49" charset="77"/>
              </a:rPr>
              <a:t>4567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0F0AE7B-9741-4881-8AAF-877B004F56E5}"/>
              </a:ext>
            </a:extLst>
          </p:cNvPr>
          <p:cNvSpPr/>
          <p:nvPr/>
        </p:nvSpPr>
        <p:spPr>
          <a:xfrm>
            <a:off x="6518898" y="5323690"/>
            <a:ext cx="1172583" cy="108383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5832099-CC9F-8EE7-B170-DCB9413BCEB0}"/>
              </a:ext>
            </a:extLst>
          </p:cNvPr>
          <p:cNvSpPr/>
          <p:nvPr/>
        </p:nvSpPr>
        <p:spPr>
          <a:xfrm>
            <a:off x="6637231" y="5486260"/>
            <a:ext cx="935915" cy="3762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Hilde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3EB69FC-9A86-1790-B9BF-75A18B074251}"/>
              </a:ext>
            </a:extLst>
          </p:cNvPr>
          <p:cNvSpPr/>
          <p:nvPr/>
        </p:nvSpPr>
        <p:spPr>
          <a:xfrm>
            <a:off x="6637231" y="5946891"/>
            <a:ext cx="935915" cy="3762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3">
                    <a:lumMod val="75000"/>
                  </a:schemeClr>
                </a:solidFill>
                <a:latin typeface="Share Tech Mono" panose="020B0509050000020004" pitchFamily="49" charset="77"/>
              </a:rPr>
              <a:t>NULL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FA0B6FA-A561-C6E9-D18E-7D842A057907}"/>
              </a:ext>
            </a:extLst>
          </p:cNvPr>
          <p:cNvCxnSpPr>
            <a:stCxn id="10" idx="2"/>
            <a:endCxn id="11" idx="0"/>
          </p:cNvCxnSpPr>
          <p:nvPr/>
        </p:nvCxnSpPr>
        <p:spPr>
          <a:xfrm>
            <a:off x="7105189" y="4661911"/>
            <a:ext cx="1" cy="66177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F7CC53D-BE6C-2136-FA69-DD1561D6F8C4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>
            <a:off x="7105189" y="3062273"/>
            <a:ext cx="1" cy="60014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D2274B3A-5342-9A59-1E89-FF2384DB5BCD}"/>
              </a:ext>
            </a:extLst>
          </p:cNvPr>
          <p:cNvSpPr txBox="1"/>
          <p:nvPr/>
        </p:nvSpPr>
        <p:spPr>
          <a:xfrm>
            <a:off x="7681244" y="3619948"/>
            <a:ext cx="809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1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@1234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54F7F1F-4698-F868-202D-171036048339}"/>
              </a:ext>
            </a:extLst>
          </p:cNvPr>
          <p:cNvSpPr txBox="1"/>
          <p:nvPr/>
        </p:nvSpPr>
        <p:spPr>
          <a:xfrm>
            <a:off x="7691479" y="1997573"/>
            <a:ext cx="809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1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@0033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7A57102-F294-E137-50E1-8F0F904DC2E8}"/>
              </a:ext>
            </a:extLst>
          </p:cNvPr>
          <p:cNvSpPr txBox="1"/>
          <p:nvPr/>
        </p:nvSpPr>
        <p:spPr>
          <a:xfrm>
            <a:off x="7714175" y="5242323"/>
            <a:ext cx="809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1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@4567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2EC626E-5ADC-5DEB-01C7-0188834CDD01}"/>
              </a:ext>
            </a:extLst>
          </p:cNvPr>
          <p:cNvSpPr/>
          <p:nvPr/>
        </p:nvSpPr>
        <p:spPr>
          <a:xfrm>
            <a:off x="4084390" y="2148841"/>
            <a:ext cx="1172583" cy="77665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F45FE37-E234-1BE3-06B7-52CA41431F5E}"/>
              </a:ext>
            </a:extLst>
          </p:cNvPr>
          <p:cNvSpPr/>
          <p:nvPr/>
        </p:nvSpPr>
        <p:spPr>
          <a:xfrm>
            <a:off x="4202724" y="2417797"/>
            <a:ext cx="935915" cy="3762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3">
                    <a:lumMod val="75000"/>
                  </a:schemeClr>
                </a:solidFill>
                <a:latin typeface="Share Tech Mono" panose="020B0509050000020004" pitchFamily="49" charset="77"/>
              </a:rPr>
              <a:t>0033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9E8469B-2F37-18AB-41E1-D36B897EFDC8}"/>
              </a:ext>
            </a:extLst>
          </p:cNvPr>
          <p:cNvCxnSpPr>
            <a:cxnSpLocks/>
            <a:stCxn id="20" idx="3"/>
            <a:endCxn id="5" idx="1"/>
          </p:cNvCxnSpPr>
          <p:nvPr/>
        </p:nvCxnSpPr>
        <p:spPr>
          <a:xfrm flipV="1">
            <a:off x="5138639" y="2604694"/>
            <a:ext cx="1380259" cy="12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0CDD240D-5A7D-F94D-641F-EE48ED492539}"/>
              </a:ext>
            </a:extLst>
          </p:cNvPr>
          <p:cNvSpPr txBox="1"/>
          <p:nvPr/>
        </p:nvSpPr>
        <p:spPr>
          <a:xfrm>
            <a:off x="4084390" y="1779509"/>
            <a:ext cx="809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1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@6754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D684F6D-9C68-4B77-B87B-F9A214057423}"/>
              </a:ext>
            </a:extLst>
          </p:cNvPr>
          <p:cNvSpPr txBox="1"/>
          <p:nvPr/>
        </p:nvSpPr>
        <p:spPr>
          <a:xfrm>
            <a:off x="5789860" y="2285451"/>
            <a:ext cx="5693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1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head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9BF86B0-3240-81D8-1010-54073D1FEA40}"/>
              </a:ext>
            </a:extLst>
          </p:cNvPr>
          <p:cNvSpPr txBox="1"/>
          <p:nvPr/>
        </p:nvSpPr>
        <p:spPr>
          <a:xfrm>
            <a:off x="7157859" y="3318679"/>
            <a:ext cx="5693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1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next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A3EE9D2-3AA1-413D-EB2F-6C02F9BCEE82}"/>
              </a:ext>
            </a:extLst>
          </p:cNvPr>
          <p:cNvSpPr txBox="1"/>
          <p:nvPr/>
        </p:nvSpPr>
        <p:spPr>
          <a:xfrm>
            <a:off x="7144788" y="4926917"/>
            <a:ext cx="5693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1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next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9886EBD-26E5-F22F-AF8F-A462E3F449AA}"/>
              </a:ext>
            </a:extLst>
          </p:cNvPr>
          <p:cNvSpPr/>
          <p:nvPr/>
        </p:nvSpPr>
        <p:spPr>
          <a:xfrm>
            <a:off x="3646606" y="1686261"/>
            <a:ext cx="1990165" cy="1742739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3FA87F5-F4EE-FD00-6F87-06B7ECA4D123}"/>
              </a:ext>
            </a:extLst>
          </p:cNvPr>
          <p:cNvSpPr txBox="1"/>
          <p:nvPr/>
        </p:nvSpPr>
        <p:spPr>
          <a:xfrm>
            <a:off x="3679471" y="3008669"/>
            <a:ext cx="934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1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Header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392DC55-B4FA-AA79-E4F9-4868D5B2C21B}"/>
              </a:ext>
            </a:extLst>
          </p:cNvPr>
          <p:cNvSpPr/>
          <p:nvPr/>
        </p:nvSpPr>
        <p:spPr>
          <a:xfrm>
            <a:off x="9653427" y="3429000"/>
            <a:ext cx="1172583" cy="108383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8A3FE55-951B-971F-E493-E83E072DD9EA}"/>
              </a:ext>
            </a:extLst>
          </p:cNvPr>
          <p:cNvSpPr/>
          <p:nvPr/>
        </p:nvSpPr>
        <p:spPr>
          <a:xfrm>
            <a:off x="9771760" y="3591570"/>
            <a:ext cx="935915" cy="37629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3">
                    <a:lumMod val="75000"/>
                  </a:schemeClr>
                </a:solidFill>
                <a:latin typeface="Share Tech Mono" panose="020B0509050000020004" pitchFamily="49" charset="77"/>
              </a:rPr>
              <a:t>1234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CF14381-D4C4-5B08-1E33-3C5027A93B99}"/>
              </a:ext>
            </a:extLst>
          </p:cNvPr>
          <p:cNvSpPr/>
          <p:nvPr/>
        </p:nvSpPr>
        <p:spPr>
          <a:xfrm>
            <a:off x="9771760" y="4052201"/>
            <a:ext cx="935915" cy="37629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3">
                    <a:lumMod val="75000"/>
                  </a:schemeClr>
                </a:solidFill>
                <a:latin typeface="Share Tech Mono" panose="020B0509050000020004" pitchFamily="49" charset="77"/>
              </a:rPr>
              <a:t>4567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997095E2-D643-07B5-2A34-000724BDBD13}"/>
              </a:ext>
            </a:extLst>
          </p:cNvPr>
          <p:cNvCxnSpPr>
            <a:cxnSpLocks/>
            <a:stCxn id="33" idx="1"/>
            <a:endCxn id="8" idx="3"/>
          </p:cNvCxnSpPr>
          <p:nvPr/>
        </p:nvCxnSpPr>
        <p:spPr>
          <a:xfrm flipH="1" flipV="1">
            <a:off x="7691481" y="4204332"/>
            <a:ext cx="2080279" cy="3601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9" name="Elbow Connector 38">
            <a:extLst>
              <a:ext uri="{FF2B5EF4-FFF2-40B4-BE49-F238E27FC236}">
                <a16:creationId xmlns:a16="http://schemas.microsoft.com/office/drawing/2014/main" id="{BCE54789-9380-9820-5ADC-C2D6069281DB}"/>
              </a:ext>
            </a:extLst>
          </p:cNvPr>
          <p:cNvCxnSpPr>
            <a:stCxn id="32" idx="0"/>
            <a:endCxn id="7" idx="3"/>
          </p:cNvCxnSpPr>
          <p:nvPr/>
        </p:nvCxnSpPr>
        <p:spPr>
          <a:xfrm rot="16200000" flipV="1">
            <a:off x="8547710" y="1899562"/>
            <a:ext cx="717444" cy="2666572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128836B7-39BC-3912-32B8-409CEAD28167}"/>
              </a:ext>
            </a:extLst>
          </p:cNvPr>
          <p:cNvSpPr txBox="1"/>
          <p:nvPr/>
        </p:nvSpPr>
        <p:spPr>
          <a:xfrm>
            <a:off x="9653427" y="4529945"/>
            <a:ext cx="21082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1">
                    <a:lumMod val="60000"/>
                    <a:lumOff val="40000"/>
                  </a:schemeClr>
                </a:solidFill>
                <a:latin typeface="Montserrat" pitchFamily="2" charset="77"/>
              </a:rPr>
              <a:t>Iterator pointing</a:t>
            </a:r>
          </a:p>
          <a:p>
            <a:r>
              <a:rPr lang="en-NO" i="1" dirty="0">
                <a:solidFill>
                  <a:schemeClr val="bg1">
                    <a:lumMod val="60000"/>
                    <a:lumOff val="40000"/>
                  </a:schemeClr>
                </a:solidFill>
                <a:latin typeface="Montserrat" pitchFamily="2" charset="77"/>
              </a:rPr>
              <a:t>at the 2nd node</a:t>
            </a:r>
          </a:p>
        </p:txBody>
      </p:sp>
      <p:sp>
        <p:nvSpPr>
          <p:cNvPr id="44" name="Content Placeholder 4">
            <a:extLst>
              <a:ext uri="{FF2B5EF4-FFF2-40B4-BE49-F238E27FC236}">
                <a16:creationId xmlns:a16="http://schemas.microsoft.com/office/drawing/2014/main" id="{E72C4008-90FA-A4B1-4128-97184D8D0D4F}"/>
              </a:ext>
            </a:extLst>
          </p:cNvPr>
          <p:cNvSpPr txBox="1">
            <a:spLocks/>
          </p:cNvSpPr>
          <p:nvPr/>
        </p:nvSpPr>
        <p:spPr>
          <a:xfrm>
            <a:off x="669734" y="4694722"/>
            <a:ext cx="4067829" cy="1627578"/>
          </a:xfrm>
          <a:prstGeom prst="rect">
            <a:avLst/>
          </a:prstGeom>
          <a:solidFill>
            <a:schemeClr val="bg2"/>
          </a:solidFill>
        </p:spPr>
        <p:txBody>
          <a:bodyPr vert="horz" lIns="180000" tIns="180000" rIns="180000" bIns="180000" rtlCol="0" anchor="ctr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>
                <a:solidFill>
                  <a:srgbClr val="81A1C1"/>
                </a:solidFill>
                <a:latin typeface="Menlo" panose="020B0609030804020204" pitchFamily="49" charset="0"/>
              </a:rPr>
              <a:t>class</a:t>
            </a:r>
            <a:r>
              <a:rPr lang="en-GB" sz="2000" dirty="0">
                <a:solidFill>
                  <a:srgbClr val="D8DEE9"/>
                </a:solidFill>
                <a:latin typeface="Menlo" panose="020B0609030804020204" pitchFamily="49" charset="0"/>
              </a:rPr>
              <a:t> </a:t>
            </a:r>
            <a:r>
              <a:rPr lang="en-GB" sz="2000" dirty="0">
                <a:solidFill>
                  <a:srgbClr val="8FBCBB"/>
                </a:solidFill>
                <a:latin typeface="Menlo" panose="020B0609030804020204" pitchFamily="49" charset="0"/>
              </a:rPr>
              <a:t>Iterator</a:t>
            </a:r>
            <a:r>
              <a:rPr lang="en-GB" sz="2000" dirty="0">
                <a:solidFill>
                  <a:srgbClr val="ECEFF4"/>
                </a:solidFill>
                <a:latin typeface="Menlo" panose="020B0609030804020204" pitchFamily="49" charset="0"/>
              </a:rPr>
              <a:t>&lt;</a:t>
            </a:r>
            <a:r>
              <a:rPr lang="en-GB" sz="2000" dirty="0">
                <a:solidFill>
                  <a:srgbClr val="8FBCBB"/>
                </a:solidFill>
                <a:latin typeface="Menlo" panose="020B0609030804020204" pitchFamily="49" charset="0"/>
              </a:rPr>
              <a:t>T</a:t>
            </a:r>
            <a:r>
              <a:rPr lang="en-GB" sz="2000" dirty="0">
                <a:solidFill>
                  <a:srgbClr val="ECEFF4"/>
                </a:solidFill>
                <a:latin typeface="Menlo" panose="020B0609030804020204" pitchFamily="49" charset="0"/>
              </a:rPr>
              <a:t>&gt;</a:t>
            </a:r>
            <a:r>
              <a:rPr lang="en-GB" sz="2000" dirty="0">
                <a:solidFill>
                  <a:srgbClr val="D8DEE9"/>
                </a:solidFill>
                <a:latin typeface="Menlo" panose="020B0609030804020204" pitchFamily="49" charset="0"/>
              </a:rPr>
              <a:t> </a:t>
            </a:r>
            <a:r>
              <a:rPr lang="en-GB" sz="2000" dirty="0">
                <a:solidFill>
                  <a:srgbClr val="ECEFF4"/>
                </a:solidFill>
                <a:latin typeface="Menlo" panose="020B0609030804020204" pitchFamily="49" charset="0"/>
              </a:rPr>
              <a:t>{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8FBCBB"/>
                </a:solidFill>
                <a:latin typeface="Menlo" panose="020B0609030804020204" pitchFamily="49" charset="0"/>
              </a:rPr>
              <a:t>	Node</a:t>
            </a:r>
            <a:r>
              <a:rPr lang="en-GB" sz="2000" dirty="0">
                <a:solidFill>
                  <a:srgbClr val="ECEFF4"/>
                </a:solidFill>
                <a:latin typeface="Menlo" panose="020B0609030804020204" pitchFamily="49" charset="0"/>
              </a:rPr>
              <a:t>&lt;</a:t>
            </a:r>
            <a:r>
              <a:rPr lang="en-GB" sz="2000" dirty="0">
                <a:solidFill>
                  <a:srgbClr val="8FBCBB"/>
                </a:solidFill>
                <a:latin typeface="Menlo" panose="020B0609030804020204" pitchFamily="49" charset="0"/>
              </a:rPr>
              <a:t>T</a:t>
            </a:r>
            <a:r>
              <a:rPr lang="en-GB" sz="2000" dirty="0">
                <a:solidFill>
                  <a:srgbClr val="ECEFF4"/>
                </a:solidFill>
                <a:latin typeface="Menlo" panose="020B0609030804020204" pitchFamily="49" charset="0"/>
              </a:rPr>
              <a:t>&gt;</a:t>
            </a:r>
            <a:r>
              <a:rPr lang="en-GB" sz="2000" dirty="0">
                <a:solidFill>
                  <a:srgbClr val="D8DEE9"/>
                </a:solidFill>
                <a:latin typeface="Menlo" panose="020B0609030804020204" pitchFamily="49" charset="0"/>
              </a:rPr>
              <a:t> previous</a:t>
            </a:r>
            <a:r>
              <a:rPr lang="en-GB" sz="2000" dirty="0">
                <a:solidFill>
                  <a:srgbClr val="81A1C1"/>
                </a:solidFill>
                <a:latin typeface="Menlo" panose="020B0609030804020204" pitchFamily="49" charset="0"/>
              </a:rPr>
              <a:t>;</a:t>
            </a:r>
            <a:endParaRPr lang="en-GB" sz="2000" dirty="0">
              <a:solidFill>
                <a:srgbClr val="D8DEE9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GB" sz="2000" dirty="0">
                <a:solidFill>
                  <a:srgbClr val="8FBCBB"/>
                </a:solidFill>
                <a:latin typeface="Menlo" panose="020B0609030804020204" pitchFamily="49" charset="0"/>
              </a:rPr>
              <a:t>	Node</a:t>
            </a:r>
            <a:r>
              <a:rPr lang="en-GB" sz="2000" dirty="0">
                <a:solidFill>
                  <a:srgbClr val="ECEFF4"/>
                </a:solidFill>
                <a:latin typeface="Menlo" panose="020B0609030804020204" pitchFamily="49" charset="0"/>
              </a:rPr>
              <a:t>&lt;</a:t>
            </a:r>
            <a:r>
              <a:rPr lang="en-GB" sz="2000" dirty="0">
                <a:solidFill>
                  <a:srgbClr val="8FBCBB"/>
                </a:solidFill>
                <a:latin typeface="Menlo" panose="020B0609030804020204" pitchFamily="49" charset="0"/>
              </a:rPr>
              <a:t>T</a:t>
            </a:r>
            <a:r>
              <a:rPr lang="en-GB" sz="2000" dirty="0">
                <a:solidFill>
                  <a:srgbClr val="ECEFF4"/>
                </a:solidFill>
                <a:latin typeface="Menlo" panose="020B0609030804020204" pitchFamily="49" charset="0"/>
              </a:rPr>
              <a:t>&gt;</a:t>
            </a:r>
            <a:r>
              <a:rPr lang="en-GB" sz="2000" dirty="0">
                <a:solidFill>
                  <a:srgbClr val="D8DEE9"/>
                </a:solidFill>
                <a:latin typeface="Menlo" panose="020B0609030804020204" pitchFamily="49" charset="0"/>
              </a:rPr>
              <a:t> current</a:t>
            </a:r>
            <a:r>
              <a:rPr lang="en-GB" sz="2000" dirty="0">
                <a:solidFill>
                  <a:srgbClr val="81A1C1"/>
                </a:solidFill>
                <a:latin typeface="Menlo" panose="020B0609030804020204" pitchFamily="49" charset="0"/>
              </a:rPr>
              <a:t>;</a:t>
            </a:r>
            <a:endParaRPr lang="en-GB" sz="2000" dirty="0">
              <a:solidFill>
                <a:srgbClr val="D8DEE9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GB" sz="2000" dirty="0">
                <a:solidFill>
                  <a:srgbClr val="ECEFF4"/>
                </a:solidFill>
                <a:latin typeface="Menlo" panose="020B0609030804020204" pitchFamily="49" charset="0"/>
              </a:rPr>
              <a:t>}</a:t>
            </a:r>
            <a:endParaRPr lang="en-GB" sz="2000" dirty="0">
              <a:solidFill>
                <a:srgbClr val="D8DEE9"/>
              </a:solidFill>
              <a:latin typeface="Menlo" panose="020B06090308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585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69AD6-0989-7847-B209-688CFDA04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Beyond Arrays?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D5FC6-1664-7540-827E-E99DFB9BB0D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anchor="ctr"/>
          <a:lstStyle/>
          <a:p>
            <a:r>
              <a:rPr lang="en-GB" dirty="0"/>
              <a:t>Using Arrays</a:t>
            </a:r>
          </a:p>
          <a:p>
            <a:endParaRPr lang="en-GB" dirty="0"/>
          </a:p>
          <a:p>
            <a:pPr lvl="1"/>
            <a:r>
              <a:rPr lang="en-GB" dirty="0"/>
              <a:t>Contiguous memory fragment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Insertion/deletion</a:t>
            </a:r>
            <a:r>
              <a:rPr lang="en-NO" dirty="0"/>
              <a:t> are expensive</a:t>
            </a:r>
          </a:p>
          <a:p>
            <a:pPr lvl="1"/>
            <a:endParaRPr lang="en-NO" dirty="0"/>
          </a:p>
          <a:p>
            <a:pPr lvl="1"/>
            <a:r>
              <a:rPr lang="en-NO" dirty="0"/>
              <a:t>Require resizing at some point.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939C7C-E026-003E-A2B6-4E0A115DB75F}"/>
              </a:ext>
            </a:extLst>
          </p:cNvPr>
          <p:cNvSpPr txBox="1"/>
          <p:nvPr/>
        </p:nvSpPr>
        <p:spPr>
          <a:xfrm>
            <a:off x="7675914" y="3540978"/>
            <a:ext cx="2691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3600" dirty="0">
                <a:solidFill>
                  <a:schemeClr val="accent3"/>
                </a:solidFill>
                <a:latin typeface="Montserrat" pitchFamily="2" charset="77"/>
              </a:rPr>
              <a:t>Linked List</a:t>
            </a:r>
          </a:p>
        </p:txBody>
      </p:sp>
    </p:spTree>
    <p:extLst>
      <p:ext uri="{BB962C8B-B14F-4D97-AF65-F5344CB8AC3E}">
        <p14:creationId xmlns:p14="http://schemas.microsoft.com/office/powerpoint/2010/main" val="1189390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9E6EE-ED60-376E-4A32-63FDFEC2E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A Recursive Data Type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99E3A229-34FD-6372-E300-B382016ABD0E}"/>
              </a:ext>
            </a:extLst>
          </p:cNvPr>
          <p:cNvSpPr txBox="1">
            <a:spLocks/>
          </p:cNvSpPr>
          <p:nvPr/>
        </p:nvSpPr>
        <p:spPr>
          <a:xfrm>
            <a:off x="838200" y="2244260"/>
            <a:ext cx="4357914" cy="2775404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typedef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struct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chemeClr val="accent3"/>
                </a:solidFill>
                <a:latin typeface="Share Tech Mono" panose="020B0509050000020004" pitchFamily="49" charset="77"/>
              </a:rPr>
              <a:t>Node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{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   int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value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;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   struct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dirty="0">
                <a:solidFill>
                  <a:schemeClr val="accent3"/>
                </a:solidFill>
                <a:latin typeface="Share Tech Mono" panose="020B0509050000020004" pitchFamily="49" charset="77"/>
              </a:rPr>
              <a:t>Node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*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next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;</a:t>
            </a:r>
            <a:r>
              <a:rPr lang="en-GB" dirty="0">
                <a:solidFill>
                  <a:srgbClr val="616E88"/>
                </a:solidFill>
                <a:latin typeface="Share Tech Mono" panose="020B0509050000020004" pitchFamily="49" charset="77"/>
              </a:rPr>
              <a:t> 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solidFill>
                  <a:srgbClr val="ECEFF4"/>
                </a:solidFill>
                <a:latin typeface="Share Tech Mono" panose="020B0509050000020004" pitchFamily="49" charset="77"/>
              </a:rPr>
              <a:t>}</a:t>
            </a:r>
            <a:r>
              <a:rPr lang="en-GB" dirty="0">
                <a:solidFill>
                  <a:srgbClr val="D8DEE9"/>
                </a:solidFill>
                <a:latin typeface="Share Tech Mono" panose="020B0509050000020004" pitchFamily="49" charset="77"/>
              </a:rPr>
              <a:t> Node</a:t>
            </a:r>
            <a:r>
              <a:rPr lang="en-GB" dirty="0">
                <a:solidFill>
                  <a:srgbClr val="81A1C1"/>
                </a:solidFill>
                <a:latin typeface="Share Tech Mono" panose="020B0509050000020004" pitchFamily="49" charset="77"/>
              </a:rPr>
              <a:t>;</a:t>
            </a:r>
            <a:endParaRPr lang="en-GB" dirty="0">
              <a:solidFill>
                <a:srgbClr val="D8DEE9"/>
              </a:solidFill>
              <a:latin typeface="Share Tech Mono" panose="020B0509050000020004" pitchFamily="49" charset="7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54AA70-6F1F-84A4-3605-5EB428D2D44E}"/>
              </a:ext>
            </a:extLst>
          </p:cNvPr>
          <p:cNvSpPr txBox="1"/>
          <p:nvPr/>
        </p:nvSpPr>
        <p:spPr>
          <a:xfrm>
            <a:off x="3017157" y="5435997"/>
            <a:ext cx="64604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3200" dirty="0">
                <a:solidFill>
                  <a:schemeClr val="accent3"/>
                </a:solidFill>
                <a:latin typeface="Montserrat" pitchFamily="2" charset="77"/>
              </a:rPr>
              <a:t>base case is when next == null 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C8CB2EAB-BBC3-26E3-07CF-DD7CB10CFB99}"/>
              </a:ext>
            </a:extLst>
          </p:cNvPr>
          <p:cNvSpPr txBox="1">
            <a:spLocks/>
          </p:cNvSpPr>
          <p:nvPr/>
        </p:nvSpPr>
        <p:spPr>
          <a:xfrm>
            <a:off x="6839857" y="2244260"/>
            <a:ext cx="4357914" cy="2775404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b="0" dirty="0">
                <a:solidFill>
                  <a:srgbClr val="81A1C1"/>
                </a:solidFill>
                <a:effectLst/>
                <a:latin typeface="Share Tech Mono" panose="020B0509050000020004" pitchFamily="49" charset="77"/>
              </a:rPr>
              <a:t>class</a:t>
            </a:r>
            <a:r>
              <a:rPr lang="en-GB" sz="2400" b="0" dirty="0">
                <a:solidFill>
                  <a:srgbClr val="D8DEE9"/>
                </a:solidFill>
                <a:effectLst/>
                <a:latin typeface="Share Tech Mono" panose="020B0509050000020004" pitchFamily="49" charset="77"/>
              </a:rPr>
              <a:t> </a:t>
            </a:r>
            <a:r>
              <a:rPr lang="en-GB" sz="2400" b="0" dirty="0">
                <a:solidFill>
                  <a:srgbClr val="8FBCBB"/>
                </a:solidFill>
                <a:effectLst/>
                <a:latin typeface="Share Tech Mono" panose="020B0509050000020004" pitchFamily="49" charset="77"/>
              </a:rPr>
              <a:t>List</a:t>
            </a:r>
            <a:r>
              <a:rPr lang="en-GB" sz="2400" b="0" dirty="0">
                <a:solidFill>
                  <a:srgbClr val="ECEFF4"/>
                </a:solidFill>
                <a:effectLst/>
                <a:latin typeface="Share Tech Mono" panose="020B0509050000020004" pitchFamily="49" charset="77"/>
              </a:rPr>
              <a:t>&lt;</a:t>
            </a:r>
            <a:r>
              <a:rPr lang="en-GB" sz="2400" b="0" dirty="0">
                <a:solidFill>
                  <a:srgbClr val="8FBCBB"/>
                </a:solidFill>
                <a:effectLst/>
                <a:latin typeface="Share Tech Mono" panose="020B0509050000020004" pitchFamily="49" charset="77"/>
              </a:rPr>
              <a:t>T</a:t>
            </a:r>
            <a:r>
              <a:rPr lang="en-GB" sz="2400" b="0" dirty="0">
                <a:solidFill>
                  <a:srgbClr val="ECEFF4"/>
                </a:solidFill>
                <a:effectLst/>
                <a:latin typeface="Share Tech Mono" panose="020B0509050000020004" pitchFamily="49" charset="77"/>
              </a:rPr>
              <a:t>&gt;</a:t>
            </a:r>
            <a:r>
              <a:rPr lang="en-GB" sz="2400" b="0" dirty="0">
                <a:solidFill>
                  <a:srgbClr val="D8DEE9"/>
                </a:solidFill>
                <a:effectLst/>
                <a:latin typeface="Share Tech Mono" panose="020B0509050000020004" pitchFamily="49" charset="77"/>
              </a:rPr>
              <a:t> </a:t>
            </a:r>
            <a:r>
              <a:rPr lang="en-GB" sz="2400" b="0" dirty="0">
                <a:solidFill>
                  <a:srgbClr val="ECEFF4"/>
                </a:solidFill>
                <a:effectLst/>
                <a:latin typeface="Share Tech Mono" panose="020B0509050000020004" pitchFamily="49" charset="77"/>
              </a:rPr>
              <a:t>{</a:t>
            </a:r>
            <a:endParaRPr lang="en-GB" sz="2400" b="0" dirty="0">
              <a:solidFill>
                <a:srgbClr val="D8DEE9"/>
              </a:solidFill>
              <a:effectLst/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sz="2400" b="0" dirty="0">
                <a:solidFill>
                  <a:srgbClr val="8FBCBB"/>
                </a:solidFill>
                <a:effectLst/>
                <a:latin typeface="Share Tech Mono" panose="020B0509050000020004" pitchFamily="49" charset="77"/>
              </a:rPr>
              <a:t>   T</a:t>
            </a:r>
            <a:r>
              <a:rPr lang="en-GB" sz="2400" b="0" dirty="0">
                <a:solidFill>
                  <a:srgbClr val="D8DEE9"/>
                </a:solidFill>
                <a:effectLst/>
                <a:latin typeface="Share Tech Mono" panose="020B0509050000020004" pitchFamily="49" charset="77"/>
              </a:rPr>
              <a:t> item</a:t>
            </a:r>
            <a:r>
              <a:rPr lang="en-GB" sz="2400" b="0" dirty="0">
                <a:solidFill>
                  <a:srgbClr val="81A1C1"/>
                </a:solidFill>
                <a:effectLst/>
                <a:latin typeface="Share Tech Mono" panose="020B0509050000020004" pitchFamily="49" charset="77"/>
              </a:rPr>
              <a:t>;</a:t>
            </a:r>
            <a:endParaRPr lang="en-GB" sz="2400" b="0" dirty="0">
              <a:solidFill>
                <a:srgbClr val="D8DEE9"/>
              </a:solidFill>
              <a:effectLst/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sz="2400" b="0" dirty="0">
                <a:solidFill>
                  <a:srgbClr val="8FBCBB"/>
                </a:solidFill>
                <a:effectLst/>
                <a:latin typeface="Share Tech Mono" panose="020B0509050000020004" pitchFamily="49" charset="77"/>
              </a:rPr>
              <a:t>   List</a:t>
            </a:r>
            <a:r>
              <a:rPr lang="en-GB" sz="2400" b="0" dirty="0">
                <a:solidFill>
                  <a:srgbClr val="ECEFF4"/>
                </a:solidFill>
                <a:effectLst/>
                <a:latin typeface="Share Tech Mono" panose="020B0509050000020004" pitchFamily="49" charset="77"/>
              </a:rPr>
              <a:t>&lt;</a:t>
            </a:r>
            <a:r>
              <a:rPr lang="en-GB" sz="2400" b="0" dirty="0">
                <a:solidFill>
                  <a:srgbClr val="8FBCBB"/>
                </a:solidFill>
                <a:effectLst/>
                <a:latin typeface="Share Tech Mono" panose="020B0509050000020004" pitchFamily="49" charset="77"/>
              </a:rPr>
              <a:t>T</a:t>
            </a:r>
            <a:r>
              <a:rPr lang="en-GB" sz="2400" b="0" dirty="0">
                <a:solidFill>
                  <a:srgbClr val="ECEFF4"/>
                </a:solidFill>
                <a:effectLst/>
                <a:latin typeface="Share Tech Mono" panose="020B0509050000020004" pitchFamily="49" charset="77"/>
              </a:rPr>
              <a:t>&gt;</a:t>
            </a:r>
            <a:r>
              <a:rPr lang="en-GB" sz="2400" b="0" dirty="0">
                <a:solidFill>
                  <a:srgbClr val="D8DEE9"/>
                </a:solidFill>
                <a:effectLst/>
                <a:latin typeface="Share Tech Mono" panose="020B0509050000020004" pitchFamily="49" charset="77"/>
              </a:rPr>
              <a:t> next</a:t>
            </a:r>
            <a:r>
              <a:rPr lang="en-GB" sz="2400" b="0" dirty="0">
                <a:solidFill>
                  <a:srgbClr val="81A1C1"/>
                </a:solidFill>
                <a:effectLst/>
                <a:latin typeface="Share Tech Mono" panose="020B0509050000020004" pitchFamily="49" charset="77"/>
              </a:rPr>
              <a:t>;</a:t>
            </a:r>
          </a:p>
          <a:p>
            <a:pPr marL="0" indent="0">
              <a:buNone/>
            </a:pPr>
            <a:r>
              <a:rPr lang="en-GB" dirty="0">
                <a:latin typeface="Share Tech Mono" panose="020B0509050000020004" pitchFamily="49" charset="77"/>
              </a:rPr>
              <a:t>}</a:t>
            </a:r>
            <a:endParaRPr lang="en-GB" sz="2400" b="0" dirty="0">
              <a:effectLst/>
              <a:latin typeface="Share Tech Mono" panose="020B0509050000020004" pitchFamily="49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481352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CD620-FA34-B7E3-B7CE-E0701409D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Using Recursion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6CCE2-4D20-6CDA-C979-67FC0D8017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9554029" cy="4351338"/>
          </a:xfrm>
          <a:solidFill>
            <a:schemeClr val="bg2"/>
          </a:solidFill>
        </p:spPr>
        <p:txBody>
          <a:bodyPr anchor="ctr">
            <a:normAutofit fontScale="85000" lnSpcReduction="20000"/>
          </a:bodyPr>
          <a:lstStyle/>
          <a:p>
            <a:pPr marL="0" indent="0">
              <a:buNone/>
            </a:pPr>
            <a:r>
              <a:rPr lang="en-GB" sz="2200" b="0" dirty="0">
                <a:solidFill>
                  <a:srgbClr val="81A1C1"/>
                </a:solidFill>
                <a:effectLst/>
                <a:latin typeface="Share Tech Mono" panose="020B0509050000020004" pitchFamily="49" charset="77"/>
              </a:rPr>
              <a:t>class</a:t>
            </a:r>
            <a:r>
              <a:rPr lang="en-GB" sz="2200" b="0" dirty="0">
                <a:solidFill>
                  <a:srgbClr val="D8DEE9"/>
                </a:solidFill>
                <a:effectLst/>
                <a:latin typeface="Share Tech Mono" panose="020B0509050000020004" pitchFamily="49" charset="77"/>
              </a:rPr>
              <a:t> </a:t>
            </a:r>
            <a:r>
              <a:rPr lang="en-GB" sz="2200" b="0" dirty="0">
                <a:solidFill>
                  <a:srgbClr val="8FBCBB"/>
                </a:solidFill>
                <a:effectLst/>
                <a:latin typeface="Share Tech Mono" panose="020B0509050000020004" pitchFamily="49" charset="77"/>
              </a:rPr>
              <a:t>List</a:t>
            </a:r>
            <a:r>
              <a:rPr lang="en-GB" sz="2200" b="0" dirty="0">
                <a:solidFill>
                  <a:srgbClr val="ECEFF4"/>
                </a:solidFill>
                <a:effectLst/>
                <a:latin typeface="Share Tech Mono" panose="020B0509050000020004" pitchFamily="49" charset="77"/>
              </a:rPr>
              <a:t>&lt;</a:t>
            </a:r>
            <a:r>
              <a:rPr lang="en-GB" sz="2200" b="0" dirty="0">
                <a:solidFill>
                  <a:srgbClr val="8FBCBB"/>
                </a:solidFill>
                <a:effectLst/>
                <a:latin typeface="Share Tech Mono" panose="020B0509050000020004" pitchFamily="49" charset="77"/>
              </a:rPr>
              <a:t>T</a:t>
            </a:r>
            <a:r>
              <a:rPr lang="en-GB" sz="2200" b="0" dirty="0">
                <a:solidFill>
                  <a:srgbClr val="ECEFF4"/>
                </a:solidFill>
                <a:effectLst/>
                <a:latin typeface="Share Tech Mono" panose="020B0509050000020004" pitchFamily="49" charset="77"/>
              </a:rPr>
              <a:t>&gt;</a:t>
            </a:r>
            <a:r>
              <a:rPr lang="en-GB" sz="2200" b="0" dirty="0">
                <a:solidFill>
                  <a:srgbClr val="D8DEE9"/>
                </a:solidFill>
                <a:effectLst/>
                <a:latin typeface="Share Tech Mono" panose="020B0509050000020004" pitchFamily="49" charset="77"/>
              </a:rPr>
              <a:t> </a:t>
            </a:r>
            <a:r>
              <a:rPr lang="en-GB" sz="2200" b="0" dirty="0">
                <a:solidFill>
                  <a:srgbClr val="ECEFF4"/>
                </a:solidFill>
                <a:effectLst/>
                <a:latin typeface="Share Tech Mono" panose="020B0509050000020004" pitchFamily="49" charset="77"/>
              </a:rPr>
              <a:t>{</a:t>
            </a:r>
            <a:endParaRPr lang="en-GB" sz="2200" b="0" dirty="0">
              <a:solidFill>
                <a:srgbClr val="D8DEE9"/>
              </a:solidFill>
              <a:effectLst/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sz="2200" b="0" dirty="0">
                <a:solidFill>
                  <a:srgbClr val="8FBCBB"/>
                </a:solidFill>
                <a:effectLst/>
                <a:latin typeface="Share Tech Mono" panose="020B0509050000020004" pitchFamily="49" charset="77"/>
              </a:rPr>
              <a:t>   T</a:t>
            </a:r>
            <a:r>
              <a:rPr lang="en-GB" sz="2200" b="0" dirty="0">
                <a:solidFill>
                  <a:srgbClr val="D8DEE9"/>
                </a:solidFill>
                <a:effectLst/>
                <a:latin typeface="Share Tech Mono" panose="020B0509050000020004" pitchFamily="49" charset="77"/>
              </a:rPr>
              <a:t> item</a:t>
            </a:r>
            <a:r>
              <a:rPr lang="en-GB" sz="2200" b="0" dirty="0">
                <a:solidFill>
                  <a:srgbClr val="81A1C1"/>
                </a:solidFill>
                <a:effectLst/>
                <a:latin typeface="Share Tech Mono" panose="020B0509050000020004" pitchFamily="49" charset="77"/>
              </a:rPr>
              <a:t>;</a:t>
            </a:r>
            <a:endParaRPr lang="en-GB" sz="2200" b="0" dirty="0">
              <a:solidFill>
                <a:srgbClr val="D8DEE9"/>
              </a:solidFill>
              <a:effectLst/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sz="2200" b="0" dirty="0">
                <a:solidFill>
                  <a:srgbClr val="8FBCBB"/>
                </a:solidFill>
                <a:effectLst/>
                <a:latin typeface="Share Tech Mono" panose="020B0509050000020004" pitchFamily="49" charset="77"/>
              </a:rPr>
              <a:t>   List</a:t>
            </a:r>
            <a:r>
              <a:rPr lang="en-GB" sz="2200" b="0" dirty="0">
                <a:solidFill>
                  <a:srgbClr val="ECEFF4"/>
                </a:solidFill>
                <a:effectLst/>
                <a:latin typeface="Share Tech Mono" panose="020B0509050000020004" pitchFamily="49" charset="77"/>
              </a:rPr>
              <a:t>&lt;</a:t>
            </a:r>
            <a:r>
              <a:rPr lang="en-GB" sz="2200" b="0" dirty="0">
                <a:solidFill>
                  <a:srgbClr val="8FBCBB"/>
                </a:solidFill>
                <a:effectLst/>
                <a:latin typeface="Share Tech Mono" panose="020B0509050000020004" pitchFamily="49" charset="77"/>
              </a:rPr>
              <a:t>T</a:t>
            </a:r>
            <a:r>
              <a:rPr lang="en-GB" sz="2200" b="0" dirty="0">
                <a:solidFill>
                  <a:srgbClr val="ECEFF4"/>
                </a:solidFill>
                <a:effectLst/>
                <a:latin typeface="Share Tech Mono" panose="020B0509050000020004" pitchFamily="49" charset="77"/>
              </a:rPr>
              <a:t>&gt;</a:t>
            </a:r>
            <a:r>
              <a:rPr lang="en-GB" sz="2200" b="0" dirty="0">
                <a:solidFill>
                  <a:srgbClr val="D8DEE9"/>
                </a:solidFill>
                <a:effectLst/>
                <a:latin typeface="Share Tech Mono" panose="020B0509050000020004" pitchFamily="49" charset="77"/>
              </a:rPr>
              <a:t> next</a:t>
            </a:r>
            <a:r>
              <a:rPr lang="en-GB" sz="2200" b="0" dirty="0">
                <a:solidFill>
                  <a:srgbClr val="81A1C1"/>
                </a:solidFill>
                <a:effectLst/>
                <a:latin typeface="Share Tech Mono" panose="020B0509050000020004" pitchFamily="49" charset="77"/>
              </a:rPr>
              <a:t>;</a:t>
            </a:r>
            <a:endParaRPr lang="en-GB" sz="2200" b="0" dirty="0">
              <a:solidFill>
                <a:srgbClr val="D8DEE9"/>
              </a:solidFill>
              <a:effectLst/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sz="2200" b="0" dirty="0">
                <a:solidFill>
                  <a:srgbClr val="D8DEE9"/>
                </a:solidFill>
                <a:effectLst/>
                <a:latin typeface="Share Tech Mono" panose="020B0509050000020004" pitchFamily="49" charset="77"/>
              </a:rPr>
              <a:t>   </a:t>
            </a:r>
            <a:br>
              <a:rPr lang="en-GB" sz="2200" b="0" dirty="0">
                <a:solidFill>
                  <a:srgbClr val="D8DEE9"/>
                </a:solidFill>
                <a:effectLst/>
                <a:latin typeface="Share Tech Mono" panose="020B0509050000020004" pitchFamily="49" charset="77"/>
              </a:rPr>
            </a:br>
            <a:r>
              <a:rPr lang="en-GB" sz="2200" b="0" dirty="0">
                <a:solidFill>
                  <a:srgbClr val="D8DEE9"/>
                </a:solidFill>
                <a:effectLst/>
                <a:latin typeface="Share Tech Mono" panose="020B0509050000020004" pitchFamily="49" charset="77"/>
              </a:rPr>
              <a:t>   </a:t>
            </a:r>
            <a:r>
              <a:rPr lang="en-GB" sz="2200" b="0" dirty="0">
                <a:solidFill>
                  <a:srgbClr val="81A1C1"/>
                </a:solidFill>
                <a:effectLst/>
                <a:latin typeface="Share Tech Mono" panose="020B0509050000020004" pitchFamily="49" charset="77"/>
              </a:rPr>
              <a:t>public</a:t>
            </a:r>
            <a:r>
              <a:rPr lang="en-GB" sz="2200" b="0" dirty="0">
                <a:solidFill>
                  <a:srgbClr val="D8DEE9"/>
                </a:solidFill>
                <a:effectLst/>
                <a:latin typeface="Share Tech Mono" panose="020B0509050000020004" pitchFamily="49" charset="77"/>
              </a:rPr>
              <a:t> </a:t>
            </a:r>
            <a:r>
              <a:rPr lang="en-GB" sz="2200" b="0" dirty="0">
                <a:solidFill>
                  <a:srgbClr val="8FBCBB"/>
                </a:solidFill>
                <a:effectLst/>
                <a:latin typeface="Share Tech Mono" panose="020B0509050000020004" pitchFamily="49" charset="77"/>
              </a:rPr>
              <a:t>T</a:t>
            </a:r>
            <a:r>
              <a:rPr lang="en-GB" sz="2200" b="0" dirty="0">
                <a:solidFill>
                  <a:srgbClr val="D8DEE9"/>
                </a:solidFill>
                <a:effectLst/>
                <a:latin typeface="Share Tech Mono" panose="020B0509050000020004" pitchFamily="49" charset="77"/>
              </a:rPr>
              <a:t> </a:t>
            </a:r>
            <a:r>
              <a:rPr lang="en-GB" sz="2200" b="0" dirty="0">
                <a:solidFill>
                  <a:srgbClr val="88C0D0"/>
                </a:solidFill>
                <a:effectLst/>
                <a:latin typeface="Share Tech Mono" panose="020B0509050000020004" pitchFamily="49" charset="77"/>
              </a:rPr>
              <a:t>get</a:t>
            </a:r>
            <a:r>
              <a:rPr lang="en-GB" sz="2200" b="0" dirty="0">
                <a:solidFill>
                  <a:srgbClr val="ECEFF4"/>
                </a:solidFill>
                <a:effectLst/>
                <a:latin typeface="Share Tech Mono" panose="020B0509050000020004" pitchFamily="49" charset="77"/>
              </a:rPr>
              <a:t>(</a:t>
            </a:r>
            <a:r>
              <a:rPr lang="en-GB" sz="2200" b="0" dirty="0">
                <a:solidFill>
                  <a:srgbClr val="81A1C1"/>
                </a:solidFill>
                <a:effectLst/>
                <a:latin typeface="Share Tech Mono" panose="020B0509050000020004" pitchFamily="49" charset="77"/>
              </a:rPr>
              <a:t>int</a:t>
            </a:r>
            <a:r>
              <a:rPr lang="en-GB" sz="2200" b="0" dirty="0">
                <a:solidFill>
                  <a:srgbClr val="D8DEE9"/>
                </a:solidFill>
                <a:effectLst/>
                <a:latin typeface="Share Tech Mono" panose="020B0509050000020004" pitchFamily="49" charset="77"/>
              </a:rPr>
              <a:t> index</a:t>
            </a:r>
            <a:r>
              <a:rPr lang="en-GB" sz="2200" b="0" dirty="0">
                <a:solidFill>
                  <a:srgbClr val="ECEFF4"/>
                </a:solidFill>
                <a:effectLst/>
                <a:latin typeface="Share Tech Mono" panose="020B0509050000020004" pitchFamily="49" charset="77"/>
              </a:rPr>
              <a:t>)</a:t>
            </a:r>
            <a:r>
              <a:rPr lang="en-GB" sz="2200" b="0" dirty="0">
                <a:solidFill>
                  <a:srgbClr val="D8DEE9"/>
                </a:solidFill>
                <a:effectLst/>
                <a:latin typeface="Share Tech Mono" panose="020B0509050000020004" pitchFamily="49" charset="77"/>
              </a:rPr>
              <a:t> </a:t>
            </a:r>
            <a:r>
              <a:rPr lang="en-GB" sz="2200" b="0" dirty="0">
                <a:solidFill>
                  <a:srgbClr val="ECEFF4"/>
                </a:solidFill>
                <a:effectLst/>
                <a:latin typeface="Share Tech Mono" panose="020B0509050000020004" pitchFamily="49" charset="77"/>
              </a:rPr>
              <a:t>{</a:t>
            </a:r>
          </a:p>
          <a:p>
            <a:pPr marL="0" indent="0">
              <a:buNone/>
            </a:pPr>
            <a:r>
              <a:rPr lang="en-GB" sz="2200" b="0" dirty="0">
                <a:solidFill>
                  <a:srgbClr val="81A1C1"/>
                </a:solidFill>
                <a:effectLst/>
                <a:latin typeface="Share Tech Mono" panose="020B0509050000020004" pitchFamily="49" charset="77"/>
              </a:rPr>
              <a:t>      if</a:t>
            </a:r>
            <a:r>
              <a:rPr lang="en-GB" sz="2200" b="0" dirty="0">
                <a:solidFill>
                  <a:srgbClr val="D8DEE9"/>
                </a:solidFill>
                <a:effectLst/>
                <a:latin typeface="Share Tech Mono" panose="020B0509050000020004" pitchFamily="49" charset="77"/>
              </a:rPr>
              <a:t> </a:t>
            </a:r>
            <a:r>
              <a:rPr lang="en-GB" sz="2200" b="0" dirty="0">
                <a:solidFill>
                  <a:srgbClr val="ECEFF4"/>
                </a:solidFill>
                <a:effectLst/>
                <a:latin typeface="Share Tech Mono" panose="020B0509050000020004" pitchFamily="49" charset="77"/>
              </a:rPr>
              <a:t>(</a:t>
            </a:r>
            <a:r>
              <a:rPr lang="en-GB" sz="2200" b="0" dirty="0">
                <a:solidFill>
                  <a:srgbClr val="D8DEE9"/>
                </a:solidFill>
                <a:effectLst/>
                <a:latin typeface="Share Tech Mono" panose="020B0509050000020004" pitchFamily="49" charset="77"/>
              </a:rPr>
              <a:t>index </a:t>
            </a:r>
            <a:r>
              <a:rPr lang="en-GB" sz="2200" b="0" dirty="0">
                <a:solidFill>
                  <a:srgbClr val="81A1C1"/>
                </a:solidFill>
                <a:effectLst/>
                <a:latin typeface="Share Tech Mono" panose="020B0509050000020004" pitchFamily="49" charset="77"/>
              </a:rPr>
              <a:t>&lt;</a:t>
            </a:r>
            <a:r>
              <a:rPr lang="en-GB" sz="2200" b="0" dirty="0">
                <a:solidFill>
                  <a:srgbClr val="D8DEE9"/>
                </a:solidFill>
                <a:effectLst/>
                <a:latin typeface="Share Tech Mono" panose="020B0509050000020004" pitchFamily="49" charset="77"/>
              </a:rPr>
              <a:t> </a:t>
            </a:r>
            <a:r>
              <a:rPr lang="en-GB" sz="2200" b="0" dirty="0">
                <a:solidFill>
                  <a:srgbClr val="B48EAD"/>
                </a:solidFill>
                <a:effectLst/>
                <a:latin typeface="Share Tech Mono" panose="020B0509050000020004" pitchFamily="49" charset="77"/>
              </a:rPr>
              <a:t>1</a:t>
            </a:r>
            <a:r>
              <a:rPr lang="en-GB" sz="2200" b="0" dirty="0">
                <a:solidFill>
                  <a:srgbClr val="ECEFF4"/>
                </a:solidFill>
                <a:effectLst/>
                <a:latin typeface="Share Tech Mono" panose="020B0509050000020004" pitchFamily="49" charset="77"/>
              </a:rPr>
              <a:t>)</a:t>
            </a:r>
            <a:endParaRPr lang="en-GB" sz="2200" b="0" dirty="0">
              <a:solidFill>
                <a:srgbClr val="D8DEE9"/>
              </a:solidFill>
              <a:effectLst/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sz="2200" b="0" dirty="0">
                <a:solidFill>
                  <a:srgbClr val="81A1C1"/>
                </a:solidFill>
                <a:effectLst/>
                <a:latin typeface="Share Tech Mono" panose="020B0509050000020004" pitchFamily="49" charset="77"/>
              </a:rPr>
              <a:t>         throw</a:t>
            </a:r>
            <a:r>
              <a:rPr lang="en-GB" sz="2200" b="0" dirty="0">
                <a:solidFill>
                  <a:srgbClr val="D8DEE9"/>
                </a:solidFill>
                <a:effectLst/>
                <a:latin typeface="Share Tech Mono" panose="020B0509050000020004" pitchFamily="49" charset="77"/>
              </a:rPr>
              <a:t> </a:t>
            </a:r>
            <a:r>
              <a:rPr lang="en-GB" sz="2200" b="0" dirty="0">
                <a:solidFill>
                  <a:srgbClr val="81A1C1"/>
                </a:solidFill>
                <a:effectLst/>
                <a:latin typeface="Share Tech Mono" panose="020B0509050000020004" pitchFamily="49" charset="77"/>
              </a:rPr>
              <a:t>new</a:t>
            </a:r>
            <a:r>
              <a:rPr lang="en-GB" sz="2200" b="0" dirty="0">
                <a:solidFill>
                  <a:srgbClr val="D8DEE9"/>
                </a:solidFill>
                <a:effectLst/>
                <a:latin typeface="Share Tech Mono" panose="020B0509050000020004" pitchFamily="49" charset="77"/>
              </a:rPr>
              <a:t> </a:t>
            </a:r>
            <a:r>
              <a:rPr lang="en-GB" sz="2200" b="0" dirty="0" err="1">
                <a:solidFill>
                  <a:srgbClr val="88C0D0"/>
                </a:solidFill>
                <a:effectLst/>
                <a:latin typeface="Share Tech Mono" panose="020B0509050000020004" pitchFamily="49" charset="77"/>
              </a:rPr>
              <a:t>IllegalArgumentException</a:t>
            </a:r>
            <a:r>
              <a:rPr lang="en-GB" sz="2200" b="0" dirty="0">
                <a:solidFill>
                  <a:srgbClr val="ECEFF4"/>
                </a:solidFill>
                <a:effectLst/>
                <a:latin typeface="Share Tech Mono" panose="020B0509050000020004" pitchFamily="49" charset="77"/>
              </a:rPr>
              <a:t>("</a:t>
            </a:r>
            <a:r>
              <a:rPr lang="en-GB" sz="2200" b="0" dirty="0">
                <a:solidFill>
                  <a:srgbClr val="A3BE8C"/>
                </a:solidFill>
                <a:effectLst/>
                <a:latin typeface="Share Tech Mono" panose="020B0509050000020004" pitchFamily="49" charset="77"/>
              </a:rPr>
              <a:t>Invalid index.</a:t>
            </a:r>
            <a:r>
              <a:rPr lang="en-GB" sz="2200" b="0" dirty="0">
                <a:solidFill>
                  <a:srgbClr val="ECEFF4"/>
                </a:solidFill>
                <a:effectLst/>
                <a:latin typeface="Share Tech Mono" panose="020B0509050000020004" pitchFamily="49" charset="77"/>
              </a:rPr>
              <a:t>")</a:t>
            </a:r>
            <a:r>
              <a:rPr lang="en-GB" sz="2200" b="0" dirty="0">
                <a:solidFill>
                  <a:srgbClr val="81A1C1"/>
                </a:solidFill>
                <a:effectLst/>
                <a:latin typeface="Share Tech Mono" panose="020B0509050000020004" pitchFamily="49" charset="77"/>
              </a:rPr>
              <a:t>;</a:t>
            </a:r>
            <a:endParaRPr lang="en-GB" sz="2200" b="0" dirty="0">
              <a:solidFill>
                <a:srgbClr val="D8DEE9"/>
              </a:solidFill>
              <a:effectLst/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sz="2200" b="0" dirty="0">
                <a:solidFill>
                  <a:srgbClr val="81A1C1"/>
                </a:solidFill>
                <a:effectLst/>
                <a:latin typeface="Share Tech Mono" panose="020B0509050000020004" pitchFamily="49" charset="77"/>
              </a:rPr>
              <a:t>      if</a:t>
            </a:r>
            <a:r>
              <a:rPr lang="en-GB" sz="2200" b="0" dirty="0">
                <a:solidFill>
                  <a:srgbClr val="D8DEE9"/>
                </a:solidFill>
                <a:effectLst/>
                <a:latin typeface="Share Tech Mono" panose="020B0509050000020004" pitchFamily="49" charset="77"/>
              </a:rPr>
              <a:t> </a:t>
            </a:r>
            <a:r>
              <a:rPr lang="en-GB" sz="2200" b="0" dirty="0">
                <a:solidFill>
                  <a:srgbClr val="ECEFF4"/>
                </a:solidFill>
                <a:effectLst/>
                <a:latin typeface="Share Tech Mono" panose="020B0509050000020004" pitchFamily="49" charset="77"/>
              </a:rPr>
              <a:t>(</a:t>
            </a:r>
            <a:r>
              <a:rPr lang="en-GB" sz="2200" b="0" dirty="0">
                <a:solidFill>
                  <a:srgbClr val="D8DEE9"/>
                </a:solidFill>
                <a:effectLst/>
                <a:latin typeface="Share Tech Mono" panose="020B0509050000020004" pitchFamily="49" charset="77"/>
              </a:rPr>
              <a:t>index </a:t>
            </a:r>
            <a:r>
              <a:rPr lang="en-GB" sz="2200" b="0" dirty="0">
                <a:solidFill>
                  <a:srgbClr val="81A1C1"/>
                </a:solidFill>
                <a:effectLst/>
                <a:latin typeface="Share Tech Mono" panose="020B0509050000020004" pitchFamily="49" charset="77"/>
              </a:rPr>
              <a:t>==</a:t>
            </a:r>
            <a:r>
              <a:rPr lang="en-GB" sz="2200" b="0" dirty="0">
                <a:solidFill>
                  <a:srgbClr val="D8DEE9"/>
                </a:solidFill>
                <a:effectLst/>
                <a:latin typeface="Share Tech Mono" panose="020B0509050000020004" pitchFamily="49" charset="77"/>
              </a:rPr>
              <a:t> </a:t>
            </a:r>
            <a:r>
              <a:rPr lang="en-GB" sz="2200" b="0" dirty="0">
                <a:solidFill>
                  <a:srgbClr val="B48EAD"/>
                </a:solidFill>
                <a:effectLst/>
                <a:latin typeface="Share Tech Mono" panose="020B0509050000020004" pitchFamily="49" charset="77"/>
              </a:rPr>
              <a:t>1</a:t>
            </a:r>
            <a:r>
              <a:rPr lang="en-GB" sz="2200" b="0" dirty="0">
                <a:solidFill>
                  <a:srgbClr val="ECEFF4"/>
                </a:solidFill>
                <a:effectLst/>
                <a:latin typeface="Share Tech Mono" panose="020B0509050000020004" pitchFamily="49" charset="77"/>
              </a:rPr>
              <a:t>)</a:t>
            </a:r>
            <a:r>
              <a:rPr lang="en-GB" sz="2200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sz="2200" b="0" dirty="0">
                <a:solidFill>
                  <a:srgbClr val="81A1C1"/>
                </a:solidFill>
                <a:effectLst/>
                <a:latin typeface="Share Tech Mono" panose="020B0509050000020004" pitchFamily="49" charset="77"/>
              </a:rPr>
              <a:t>return</a:t>
            </a:r>
            <a:r>
              <a:rPr lang="en-GB" sz="2200" b="0" dirty="0">
                <a:solidFill>
                  <a:srgbClr val="D8DEE9"/>
                </a:solidFill>
                <a:effectLst/>
                <a:latin typeface="Share Tech Mono" panose="020B0509050000020004" pitchFamily="49" charset="77"/>
              </a:rPr>
              <a:t> item</a:t>
            </a:r>
            <a:r>
              <a:rPr lang="en-GB" sz="2200" b="0" dirty="0">
                <a:solidFill>
                  <a:srgbClr val="81A1C1"/>
                </a:solidFill>
                <a:effectLst/>
                <a:latin typeface="Share Tech Mono" panose="020B0509050000020004" pitchFamily="49" charset="77"/>
              </a:rPr>
              <a:t>;</a:t>
            </a:r>
            <a:endParaRPr lang="en-GB" sz="2200" b="0" dirty="0">
              <a:solidFill>
                <a:srgbClr val="D8DEE9"/>
              </a:solidFill>
              <a:effectLst/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sz="2200" b="0" dirty="0">
                <a:solidFill>
                  <a:srgbClr val="81A1C1"/>
                </a:solidFill>
                <a:effectLst/>
                <a:latin typeface="Share Tech Mono" panose="020B0509050000020004" pitchFamily="49" charset="77"/>
              </a:rPr>
              <a:t>      if</a:t>
            </a:r>
            <a:r>
              <a:rPr lang="en-GB" sz="2200" b="0" dirty="0">
                <a:solidFill>
                  <a:srgbClr val="D8DEE9"/>
                </a:solidFill>
                <a:effectLst/>
                <a:latin typeface="Share Tech Mono" panose="020B0509050000020004" pitchFamily="49" charset="77"/>
              </a:rPr>
              <a:t> </a:t>
            </a:r>
            <a:r>
              <a:rPr lang="en-GB" sz="2200" b="0" dirty="0">
                <a:solidFill>
                  <a:srgbClr val="ECEFF4"/>
                </a:solidFill>
                <a:effectLst/>
                <a:latin typeface="Share Tech Mono" panose="020B0509050000020004" pitchFamily="49" charset="77"/>
              </a:rPr>
              <a:t>(</a:t>
            </a:r>
            <a:r>
              <a:rPr lang="en-GB" sz="2200" b="0" dirty="0">
                <a:effectLst/>
                <a:latin typeface="Share Tech Mono" panose="020B0509050000020004" pitchFamily="49" charset="77"/>
              </a:rPr>
              <a:t>next</a:t>
            </a:r>
            <a:r>
              <a:rPr lang="en-GB" sz="2200" b="0" dirty="0">
                <a:solidFill>
                  <a:srgbClr val="88C0D0"/>
                </a:solidFill>
                <a:effectLst/>
                <a:latin typeface="Share Tech Mono" panose="020B0509050000020004" pitchFamily="49" charset="77"/>
              </a:rPr>
              <a:t> == null</a:t>
            </a:r>
            <a:r>
              <a:rPr lang="en-GB" sz="2200" b="0" dirty="0">
                <a:solidFill>
                  <a:srgbClr val="ECEFF4"/>
                </a:solidFill>
                <a:effectLst/>
                <a:latin typeface="Share Tech Mono" panose="020B0509050000020004" pitchFamily="49" charset="77"/>
              </a:rPr>
              <a:t>)</a:t>
            </a:r>
            <a:endParaRPr lang="en-GB" sz="2200" b="0" dirty="0">
              <a:solidFill>
                <a:srgbClr val="D8DEE9"/>
              </a:solidFill>
              <a:effectLst/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sz="2200" b="0" dirty="0">
                <a:solidFill>
                  <a:srgbClr val="81A1C1"/>
                </a:solidFill>
                <a:effectLst/>
                <a:latin typeface="Share Tech Mono" panose="020B0509050000020004" pitchFamily="49" charset="77"/>
              </a:rPr>
              <a:t>         throw</a:t>
            </a:r>
            <a:r>
              <a:rPr lang="en-GB" sz="2200" b="0" dirty="0">
                <a:solidFill>
                  <a:srgbClr val="D8DEE9"/>
                </a:solidFill>
                <a:effectLst/>
                <a:latin typeface="Share Tech Mono" panose="020B0509050000020004" pitchFamily="49" charset="77"/>
              </a:rPr>
              <a:t> </a:t>
            </a:r>
            <a:r>
              <a:rPr lang="en-GB" sz="2200" b="0" dirty="0">
                <a:solidFill>
                  <a:srgbClr val="81A1C1"/>
                </a:solidFill>
                <a:effectLst/>
                <a:latin typeface="Share Tech Mono" panose="020B0509050000020004" pitchFamily="49" charset="77"/>
              </a:rPr>
              <a:t>new</a:t>
            </a:r>
            <a:r>
              <a:rPr lang="en-GB" sz="2200" b="0" dirty="0">
                <a:solidFill>
                  <a:srgbClr val="D8DEE9"/>
                </a:solidFill>
                <a:effectLst/>
                <a:latin typeface="Share Tech Mono" panose="020B0509050000020004" pitchFamily="49" charset="77"/>
              </a:rPr>
              <a:t> </a:t>
            </a:r>
            <a:r>
              <a:rPr lang="en-GB" sz="2200" b="0" dirty="0" err="1">
                <a:solidFill>
                  <a:srgbClr val="88C0D0"/>
                </a:solidFill>
                <a:effectLst/>
                <a:latin typeface="Share Tech Mono" panose="020B0509050000020004" pitchFamily="49" charset="77"/>
              </a:rPr>
              <a:t>IllegalStateException</a:t>
            </a:r>
            <a:r>
              <a:rPr lang="en-GB" sz="2200" b="0" dirty="0">
                <a:solidFill>
                  <a:srgbClr val="ECEFF4"/>
                </a:solidFill>
                <a:effectLst/>
                <a:latin typeface="Share Tech Mono" panose="020B0509050000020004" pitchFamily="49" charset="77"/>
              </a:rPr>
              <a:t>("</a:t>
            </a:r>
            <a:r>
              <a:rPr lang="en-GB" sz="2200" b="0" dirty="0">
                <a:solidFill>
                  <a:srgbClr val="A3BE8C"/>
                </a:solidFill>
                <a:effectLst/>
                <a:latin typeface="Share Tech Mono" panose="020B0509050000020004" pitchFamily="49" charset="77"/>
              </a:rPr>
              <a:t>The list is empty!</a:t>
            </a:r>
            <a:r>
              <a:rPr lang="en-GB" sz="2200" b="0" dirty="0">
                <a:solidFill>
                  <a:srgbClr val="ECEFF4"/>
                </a:solidFill>
                <a:effectLst/>
                <a:latin typeface="Share Tech Mono" panose="020B0509050000020004" pitchFamily="49" charset="77"/>
              </a:rPr>
              <a:t>")</a:t>
            </a:r>
            <a:r>
              <a:rPr lang="en-GB" sz="2200" b="0" dirty="0">
                <a:solidFill>
                  <a:srgbClr val="81A1C1"/>
                </a:solidFill>
                <a:effectLst/>
                <a:latin typeface="Share Tech Mono" panose="020B0509050000020004" pitchFamily="49" charset="77"/>
              </a:rPr>
              <a:t>;</a:t>
            </a:r>
            <a:endParaRPr lang="en-GB" sz="2200" b="0" dirty="0">
              <a:solidFill>
                <a:srgbClr val="D8DEE9"/>
              </a:solidFill>
              <a:effectLst/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sz="2200" b="0" dirty="0">
                <a:solidFill>
                  <a:srgbClr val="81A1C1"/>
                </a:solidFill>
                <a:effectLst/>
                <a:latin typeface="Share Tech Mono" panose="020B0509050000020004" pitchFamily="49" charset="77"/>
              </a:rPr>
              <a:t>      return</a:t>
            </a:r>
            <a:r>
              <a:rPr lang="en-GB" sz="2200" b="0" dirty="0">
                <a:solidFill>
                  <a:srgbClr val="D8DEE9"/>
                </a:solidFill>
                <a:effectLst/>
                <a:latin typeface="Share Tech Mono" panose="020B0509050000020004" pitchFamily="49" charset="77"/>
              </a:rPr>
              <a:t> </a:t>
            </a:r>
            <a:r>
              <a:rPr lang="en-GB" sz="2200" b="0" dirty="0" err="1">
                <a:solidFill>
                  <a:srgbClr val="D8DEE9"/>
                </a:solidFill>
                <a:effectLst/>
                <a:latin typeface="Share Tech Mono" panose="020B0509050000020004" pitchFamily="49" charset="77"/>
              </a:rPr>
              <a:t>next</a:t>
            </a:r>
            <a:r>
              <a:rPr lang="en-GB" sz="2200" b="0" dirty="0" err="1">
                <a:solidFill>
                  <a:srgbClr val="ECEFF4"/>
                </a:solidFill>
                <a:effectLst/>
                <a:latin typeface="Share Tech Mono" panose="020B0509050000020004" pitchFamily="49" charset="77"/>
              </a:rPr>
              <a:t>.</a:t>
            </a:r>
            <a:r>
              <a:rPr lang="en-GB" sz="2200" b="0" dirty="0" err="1">
                <a:solidFill>
                  <a:srgbClr val="88C0D0"/>
                </a:solidFill>
                <a:effectLst/>
                <a:latin typeface="Share Tech Mono" panose="020B0509050000020004" pitchFamily="49" charset="77"/>
              </a:rPr>
              <a:t>get</a:t>
            </a:r>
            <a:r>
              <a:rPr lang="en-GB" sz="2200" b="0" dirty="0">
                <a:solidFill>
                  <a:srgbClr val="ECEFF4"/>
                </a:solidFill>
                <a:effectLst/>
                <a:latin typeface="Share Tech Mono" panose="020B0509050000020004" pitchFamily="49" charset="77"/>
              </a:rPr>
              <a:t>(</a:t>
            </a:r>
            <a:r>
              <a:rPr lang="en-GB" sz="2200" b="0" dirty="0">
                <a:solidFill>
                  <a:srgbClr val="D8DEE9"/>
                </a:solidFill>
                <a:effectLst/>
                <a:latin typeface="Share Tech Mono" panose="020B0509050000020004" pitchFamily="49" charset="77"/>
              </a:rPr>
              <a:t>index </a:t>
            </a:r>
            <a:r>
              <a:rPr lang="en-GB" sz="2200" b="0" dirty="0">
                <a:solidFill>
                  <a:srgbClr val="81A1C1"/>
                </a:solidFill>
                <a:effectLst/>
                <a:latin typeface="Share Tech Mono" panose="020B0509050000020004" pitchFamily="49" charset="77"/>
              </a:rPr>
              <a:t>-</a:t>
            </a:r>
            <a:r>
              <a:rPr lang="en-GB" sz="2200" b="0" dirty="0">
                <a:solidFill>
                  <a:srgbClr val="D8DEE9"/>
                </a:solidFill>
                <a:effectLst/>
                <a:latin typeface="Share Tech Mono" panose="020B0509050000020004" pitchFamily="49" charset="77"/>
              </a:rPr>
              <a:t> </a:t>
            </a:r>
            <a:r>
              <a:rPr lang="en-GB" sz="2200" b="0" dirty="0">
                <a:solidFill>
                  <a:srgbClr val="B48EAD"/>
                </a:solidFill>
                <a:effectLst/>
                <a:latin typeface="Share Tech Mono" panose="020B0509050000020004" pitchFamily="49" charset="77"/>
              </a:rPr>
              <a:t>1</a:t>
            </a:r>
            <a:r>
              <a:rPr lang="en-GB" sz="2200" b="0" dirty="0">
                <a:solidFill>
                  <a:srgbClr val="ECEFF4"/>
                </a:solidFill>
                <a:effectLst/>
                <a:latin typeface="Share Tech Mono" panose="020B0509050000020004" pitchFamily="49" charset="77"/>
              </a:rPr>
              <a:t>)</a:t>
            </a:r>
            <a:r>
              <a:rPr lang="en-GB" sz="2200" b="0" dirty="0">
                <a:solidFill>
                  <a:srgbClr val="81A1C1"/>
                </a:solidFill>
                <a:effectLst/>
                <a:latin typeface="Share Tech Mono" panose="020B0509050000020004" pitchFamily="49" charset="77"/>
              </a:rPr>
              <a:t>;</a:t>
            </a:r>
            <a:endParaRPr lang="en-GB" sz="2200" b="0" dirty="0">
              <a:solidFill>
                <a:srgbClr val="D8DEE9"/>
              </a:solidFill>
              <a:effectLst/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sz="2200" b="0" dirty="0">
                <a:solidFill>
                  <a:srgbClr val="ECEFF4"/>
                </a:solidFill>
                <a:effectLst/>
                <a:latin typeface="Share Tech Mono" panose="020B0509050000020004" pitchFamily="49" charset="77"/>
              </a:rPr>
              <a:t>   }</a:t>
            </a:r>
          </a:p>
          <a:p>
            <a:pPr marL="0" indent="0">
              <a:buNone/>
            </a:pPr>
            <a:r>
              <a:rPr lang="en-GB" sz="2200" dirty="0">
                <a:solidFill>
                  <a:srgbClr val="ECEFF4"/>
                </a:solidFill>
                <a:latin typeface="Share Tech Mono" panose="020B0509050000020004" pitchFamily="49" charset="77"/>
              </a:rPr>
              <a:t>}</a:t>
            </a:r>
            <a:endParaRPr lang="en-GB" sz="2200" b="0" dirty="0">
              <a:solidFill>
                <a:srgbClr val="D8DEE9"/>
              </a:solidFill>
              <a:effectLst/>
              <a:latin typeface="Share Tech Mono" panose="020B0509050000020004" pitchFamily="49" charset="77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866057-9EAD-A14E-47CD-7022C33769C4}"/>
              </a:ext>
            </a:extLst>
          </p:cNvPr>
          <p:cNvSpPr/>
          <p:nvPr/>
        </p:nvSpPr>
        <p:spPr>
          <a:xfrm>
            <a:off x="838199" y="4049595"/>
            <a:ext cx="9554028" cy="365815"/>
          </a:xfrm>
          <a:prstGeom prst="rect">
            <a:avLst/>
          </a:prstGeom>
          <a:solidFill>
            <a:srgbClr val="ECEFF3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5EB827-5C7A-F20B-1715-9214AB95C4C2}"/>
              </a:ext>
            </a:extLst>
          </p:cNvPr>
          <p:cNvSpPr/>
          <p:nvPr/>
        </p:nvSpPr>
        <p:spPr>
          <a:xfrm>
            <a:off x="838199" y="5066164"/>
            <a:ext cx="9554028" cy="365815"/>
          </a:xfrm>
          <a:prstGeom prst="rect">
            <a:avLst/>
          </a:prstGeom>
          <a:solidFill>
            <a:srgbClr val="ECEFF3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24438186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49632-22D1-A348-83DD-643FE16CA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Deletion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E450432-AF61-7346-BD2B-F68C8B43399C}"/>
              </a:ext>
            </a:extLst>
          </p:cNvPr>
          <p:cNvSpPr/>
          <p:nvPr/>
        </p:nvSpPr>
        <p:spPr>
          <a:xfrm>
            <a:off x="2528557" y="3284245"/>
            <a:ext cx="1020489" cy="6542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Node 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9F188A3-FD0F-5147-BC73-2960B4113462}"/>
              </a:ext>
            </a:extLst>
          </p:cNvPr>
          <p:cNvSpPr/>
          <p:nvPr/>
        </p:nvSpPr>
        <p:spPr>
          <a:xfrm>
            <a:off x="3596343" y="3286873"/>
            <a:ext cx="261284" cy="6516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3FE5009-26A5-594C-AB26-11E9468189EF}"/>
              </a:ext>
            </a:extLst>
          </p:cNvPr>
          <p:cNvSpPr/>
          <p:nvPr/>
        </p:nvSpPr>
        <p:spPr>
          <a:xfrm>
            <a:off x="838200" y="1729150"/>
            <a:ext cx="1534510" cy="4545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List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DE5142A-D2AE-5F49-A870-2B3EDBFC2CAB}"/>
              </a:ext>
            </a:extLst>
          </p:cNvPr>
          <p:cNvSpPr/>
          <p:nvPr/>
        </p:nvSpPr>
        <p:spPr>
          <a:xfrm>
            <a:off x="838200" y="2247312"/>
            <a:ext cx="700416" cy="33510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last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0014389-8F0A-3D4D-8088-FAE50EC39EEC}"/>
              </a:ext>
            </a:extLst>
          </p:cNvPr>
          <p:cNvSpPr/>
          <p:nvPr/>
        </p:nvSpPr>
        <p:spPr>
          <a:xfrm>
            <a:off x="1664329" y="2257290"/>
            <a:ext cx="700416" cy="3251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first</a:t>
            </a:r>
          </a:p>
        </p:txBody>
      </p:sp>
      <p:cxnSp>
        <p:nvCxnSpPr>
          <p:cNvPr id="9" name="Elbow Connector 8">
            <a:extLst>
              <a:ext uri="{FF2B5EF4-FFF2-40B4-BE49-F238E27FC236}">
                <a16:creationId xmlns:a16="http://schemas.microsoft.com/office/drawing/2014/main" id="{B909F6B7-1F8F-3B47-8429-E0498F9AF565}"/>
              </a:ext>
            </a:extLst>
          </p:cNvPr>
          <p:cNvCxnSpPr>
            <a:cxnSpLocks/>
            <a:stCxn id="7" idx="2"/>
            <a:endCxn id="17" idx="1"/>
          </p:cNvCxnSpPr>
          <p:nvPr/>
        </p:nvCxnSpPr>
        <p:spPr>
          <a:xfrm rot="16200000" flipH="1">
            <a:off x="110826" y="3660003"/>
            <a:ext cx="3205292" cy="1050128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" name="Elbow Connector 9">
            <a:extLst>
              <a:ext uri="{FF2B5EF4-FFF2-40B4-BE49-F238E27FC236}">
                <a16:creationId xmlns:a16="http://schemas.microsoft.com/office/drawing/2014/main" id="{46C7A490-3FB8-084D-BF0B-F70DB1E4196B}"/>
              </a:ext>
            </a:extLst>
          </p:cNvPr>
          <p:cNvCxnSpPr>
            <a:cxnSpLocks/>
            <a:stCxn id="8" idx="3"/>
            <a:endCxn id="4" idx="0"/>
          </p:cNvCxnSpPr>
          <p:nvPr/>
        </p:nvCxnSpPr>
        <p:spPr>
          <a:xfrm>
            <a:off x="2364745" y="2419856"/>
            <a:ext cx="674057" cy="864389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D02F1896-B8D3-5D46-9222-B434723FBA0C}"/>
              </a:ext>
            </a:extLst>
          </p:cNvPr>
          <p:cNvSpPr/>
          <p:nvPr/>
        </p:nvSpPr>
        <p:spPr>
          <a:xfrm>
            <a:off x="2234103" y="3285559"/>
            <a:ext cx="261284" cy="6516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/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5D3CC99-BC8C-7B4D-9750-7DC794653DEF}"/>
              </a:ext>
            </a:extLst>
          </p:cNvPr>
          <p:cNvSpPr/>
          <p:nvPr/>
        </p:nvSpPr>
        <p:spPr>
          <a:xfrm>
            <a:off x="2528556" y="4371098"/>
            <a:ext cx="1020489" cy="65426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Node 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CEAF0EA-6464-0141-A58B-1570B559594D}"/>
              </a:ext>
            </a:extLst>
          </p:cNvPr>
          <p:cNvSpPr/>
          <p:nvPr/>
        </p:nvSpPr>
        <p:spPr>
          <a:xfrm>
            <a:off x="3596342" y="4373726"/>
            <a:ext cx="261284" cy="6516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8AA3133-BE08-3B4B-8E7B-15BE6300C2D8}"/>
              </a:ext>
            </a:extLst>
          </p:cNvPr>
          <p:cNvSpPr/>
          <p:nvPr/>
        </p:nvSpPr>
        <p:spPr>
          <a:xfrm>
            <a:off x="2234102" y="4372412"/>
            <a:ext cx="261284" cy="6516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p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A3AC2EF-369B-FF4D-B055-9921725238D3}"/>
              </a:ext>
            </a:extLst>
          </p:cNvPr>
          <p:cNvSpPr/>
          <p:nvPr/>
        </p:nvSpPr>
        <p:spPr>
          <a:xfrm>
            <a:off x="2532990" y="5460579"/>
            <a:ext cx="1020489" cy="6542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Node 3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032D7B5-C261-0D4D-BC39-194E991C68B9}"/>
              </a:ext>
            </a:extLst>
          </p:cNvPr>
          <p:cNvSpPr/>
          <p:nvPr/>
        </p:nvSpPr>
        <p:spPr>
          <a:xfrm>
            <a:off x="3600776" y="5463207"/>
            <a:ext cx="261284" cy="6516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/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685AA8D-8BB9-4344-9CFC-812C02B05AB9}"/>
              </a:ext>
            </a:extLst>
          </p:cNvPr>
          <p:cNvSpPr/>
          <p:nvPr/>
        </p:nvSpPr>
        <p:spPr>
          <a:xfrm>
            <a:off x="2238536" y="5461893"/>
            <a:ext cx="261284" cy="6516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p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588A39B-A0B9-074F-8A55-B2E4308A0A68}"/>
              </a:ext>
            </a:extLst>
          </p:cNvPr>
          <p:cNvCxnSpPr>
            <a:stCxn id="5" idx="2"/>
            <a:endCxn id="13" idx="0"/>
          </p:cNvCxnSpPr>
          <p:nvPr/>
        </p:nvCxnSpPr>
        <p:spPr>
          <a:xfrm flipH="1">
            <a:off x="3726984" y="3938513"/>
            <a:ext cx="1" cy="4352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85DB08D-50ED-1F46-B755-38EA7DD90E64}"/>
              </a:ext>
            </a:extLst>
          </p:cNvPr>
          <p:cNvCxnSpPr>
            <a:stCxn id="14" idx="0"/>
            <a:endCxn id="11" idx="2"/>
          </p:cNvCxnSpPr>
          <p:nvPr/>
        </p:nvCxnSpPr>
        <p:spPr>
          <a:xfrm flipV="1">
            <a:off x="2364744" y="3937199"/>
            <a:ext cx="1" cy="4352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705E84A-27EC-0147-8EA7-44D0AAFD57FB}"/>
              </a:ext>
            </a:extLst>
          </p:cNvPr>
          <p:cNvCxnSpPr>
            <a:stCxn id="17" idx="0"/>
            <a:endCxn id="14" idx="2"/>
          </p:cNvCxnSpPr>
          <p:nvPr/>
        </p:nvCxnSpPr>
        <p:spPr>
          <a:xfrm flipH="1" flipV="1">
            <a:off x="2364744" y="5024052"/>
            <a:ext cx="4434" cy="43784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072E324-DFAB-4F48-BC8F-7A4AF6809992}"/>
              </a:ext>
            </a:extLst>
          </p:cNvPr>
          <p:cNvCxnSpPr>
            <a:stCxn id="13" idx="2"/>
            <a:endCxn id="16" idx="0"/>
          </p:cNvCxnSpPr>
          <p:nvPr/>
        </p:nvCxnSpPr>
        <p:spPr>
          <a:xfrm>
            <a:off x="3726984" y="5025366"/>
            <a:ext cx="4434" cy="43784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Elbow Connector 22">
            <a:extLst>
              <a:ext uri="{FF2B5EF4-FFF2-40B4-BE49-F238E27FC236}">
                <a16:creationId xmlns:a16="http://schemas.microsoft.com/office/drawing/2014/main" id="{789D09E6-E7ED-254B-9A4B-8D42B0F6171A}"/>
              </a:ext>
            </a:extLst>
          </p:cNvPr>
          <p:cNvCxnSpPr>
            <a:stCxn id="17" idx="0"/>
            <a:endCxn id="11" idx="1"/>
          </p:cNvCxnSpPr>
          <p:nvPr/>
        </p:nvCxnSpPr>
        <p:spPr>
          <a:xfrm rot="16200000" flipV="1">
            <a:off x="1376384" y="4469098"/>
            <a:ext cx="1850514" cy="135075"/>
          </a:xfrm>
          <a:prstGeom prst="bentConnector4">
            <a:avLst>
              <a:gd name="adj1" fmla="val 12629"/>
              <a:gd name="adj2" fmla="val 269239"/>
            </a:avLst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6" name="Elbow Connector 25">
            <a:extLst>
              <a:ext uri="{FF2B5EF4-FFF2-40B4-BE49-F238E27FC236}">
                <a16:creationId xmlns:a16="http://schemas.microsoft.com/office/drawing/2014/main" id="{AD9F64A4-2289-AA4E-88D6-1293BDA565E5}"/>
              </a:ext>
            </a:extLst>
          </p:cNvPr>
          <p:cNvCxnSpPr>
            <a:cxnSpLocks/>
            <a:stCxn id="5" idx="3"/>
            <a:endCxn id="16" idx="3"/>
          </p:cNvCxnSpPr>
          <p:nvPr/>
        </p:nvCxnSpPr>
        <p:spPr>
          <a:xfrm>
            <a:off x="3857627" y="3612693"/>
            <a:ext cx="4433" cy="2176334"/>
          </a:xfrm>
          <a:prstGeom prst="bentConnector3">
            <a:avLst>
              <a:gd name="adj1" fmla="val 5256779"/>
            </a:avLst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6" name="Content Placeholder 3">
            <a:extLst>
              <a:ext uri="{FF2B5EF4-FFF2-40B4-BE49-F238E27FC236}">
                <a16:creationId xmlns:a16="http://schemas.microsoft.com/office/drawing/2014/main" id="{FC872BD7-9280-B94F-B5AF-992E7B28131B}"/>
              </a:ext>
            </a:extLst>
          </p:cNvPr>
          <p:cNvSpPr txBox="1">
            <a:spLocks/>
          </p:cNvSpPr>
          <p:nvPr/>
        </p:nvSpPr>
        <p:spPr>
          <a:xfrm>
            <a:off x="5653678" y="2423020"/>
            <a:ext cx="5700122" cy="2275212"/>
          </a:xfrm>
          <a:prstGeom prst="rect">
            <a:avLst/>
          </a:prstGeom>
          <a:solidFill>
            <a:schemeClr val="bg2"/>
          </a:solidFill>
        </p:spPr>
        <p:txBody>
          <a:bodyPr vert="horz" lIns="180000" tIns="180000" rIns="180000" bIns="18000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dirty="0">
                <a:solidFill>
                  <a:srgbClr val="8FBCBB"/>
                </a:solidFill>
                <a:latin typeface="Share Tech Mono" panose="020B0509050000020004" pitchFamily="49" charset="77"/>
              </a:rPr>
              <a:t>void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88C0D0"/>
                </a:solidFill>
                <a:latin typeface="Share Tech Mono" panose="020B0509050000020004" pitchFamily="49" charset="77"/>
              </a:rPr>
              <a:t>delete</a:t>
            </a:r>
            <a:r>
              <a:rPr lang="en-GB" sz="1600" dirty="0">
                <a:solidFill>
                  <a:srgbClr val="8FBCBB"/>
                </a:solidFill>
                <a:latin typeface="Share Tech Mono" panose="020B0509050000020004" pitchFamily="49" charset="77"/>
              </a:rPr>
              <a:t>(List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*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list,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8FBCBB"/>
                </a:solidFill>
                <a:latin typeface="Share Tech Mono" panose="020B0509050000020004" pitchFamily="49" charset="77"/>
              </a:rPr>
              <a:t>int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index</a:t>
            </a:r>
            <a:r>
              <a:rPr lang="en-GB" sz="1600" dirty="0">
                <a:solidFill>
                  <a:srgbClr val="8FBCBB"/>
                </a:solidFill>
                <a:latin typeface="Share Tech Mono" panose="020B0509050000020004" pitchFamily="49" charset="77"/>
              </a:rPr>
              <a:t>)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8FBCBB"/>
                </a:solidFill>
                <a:latin typeface="Share Tech Mono" panose="020B0509050000020004" pitchFamily="49" charset="77"/>
              </a:rPr>
              <a:t>{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</a:t>
            </a:r>
            <a:r>
              <a:rPr lang="en-GB" sz="1600" dirty="0">
                <a:solidFill>
                  <a:srgbClr val="8FBCBB"/>
                </a:solidFill>
                <a:latin typeface="Share Tech Mono" panose="020B0509050000020004" pitchFamily="49" charset="77"/>
              </a:rPr>
              <a:t>Node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*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target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get</a:t>
            </a:r>
            <a:r>
              <a:rPr lang="en-GB" sz="1600" dirty="0">
                <a:solidFill>
                  <a:srgbClr val="81A1C1"/>
                </a:solidFill>
                <a:latin typeface="Share Tech Mono" panose="020B0509050000020004" pitchFamily="49" charset="77"/>
              </a:rPr>
              <a:t>(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list,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index</a:t>
            </a:r>
            <a:r>
              <a:rPr lang="en-GB" sz="1600" dirty="0">
                <a:solidFill>
                  <a:srgbClr val="81A1C1"/>
                </a:solidFill>
                <a:latin typeface="Share Tech Mono" panose="020B0509050000020004" pitchFamily="49" charset="77"/>
              </a:rPr>
              <a:t>)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;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target-&gt;previous-&gt;next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target-&gt;next;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target-&gt;next-&gt;previous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target-&gt;previous;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free</a:t>
            </a:r>
            <a:r>
              <a:rPr lang="en-GB" sz="1600" dirty="0">
                <a:solidFill>
                  <a:srgbClr val="81A1C1"/>
                </a:solidFill>
                <a:latin typeface="Share Tech Mono" panose="020B0509050000020004" pitchFamily="49" charset="77"/>
              </a:rPr>
              <a:t>(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target</a:t>
            </a:r>
            <a:r>
              <a:rPr lang="en-GB" sz="1600" dirty="0">
                <a:solidFill>
                  <a:srgbClr val="81A1C1"/>
                </a:solidFill>
                <a:latin typeface="Share Tech Mono" panose="020B0509050000020004" pitchFamily="49" charset="77"/>
              </a:rPr>
              <a:t>)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;</a:t>
            </a:r>
            <a:endParaRPr lang="en-GB" sz="1600" dirty="0">
              <a:solidFill>
                <a:srgbClr val="4C566A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sz="1600" dirty="0">
                <a:solidFill>
                  <a:srgbClr val="8FBCBB"/>
                </a:solidFill>
                <a:latin typeface="Share Tech Mono" panose="020B0509050000020004" pitchFamily="49" charset="77"/>
              </a:rPr>
              <a:t>}</a:t>
            </a:r>
          </a:p>
          <a:p>
            <a:pPr marL="0" indent="0">
              <a:buNone/>
            </a:pPr>
            <a:endParaRPr lang="en-NO" sz="1600" dirty="0">
              <a:latin typeface="Share Tech Mono" panose="020B0509050000020004" pitchFamily="49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7568066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600E4-FD14-4446-A155-2A4B7DA47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Deletion (at the end)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01F6482-F052-3A47-A762-C05363F30B4A}"/>
              </a:ext>
            </a:extLst>
          </p:cNvPr>
          <p:cNvSpPr/>
          <p:nvPr/>
        </p:nvSpPr>
        <p:spPr>
          <a:xfrm>
            <a:off x="2657143" y="3284245"/>
            <a:ext cx="1020489" cy="6542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Node 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619C178-1CCF-8344-BD94-54D959F9F41C}"/>
              </a:ext>
            </a:extLst>
          </p:cNvPr>
          <p:cNvSpPr/>
          <p:nvPr/>
        </p:nvSpPr>
        <p:spPr>
          <a:xfrm>
            <a:off x="3724929" y="3286873"/>
            <a:ext cx="261284" cy="6516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1E215A-6803-3B4D-B22B-97248609767B}"/>
              </a:ext>
            </a:extLst>
          </p:cNvPr>
          <p:cNvSpPr/>
          <p:nvPr/>
        </p:nvSpPr>
        <p:spPr>
          <a:xfrm>
            <a:off x="966786" y="1729150"/>
            <a:ext cx="1534510" cy="4545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List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B2DC45-A001-5144-A238-413DF0A6496C}"/>
              </a:ext>
            </a:extLst>
          </p:cNvPr>
          <p:cNvSpPr/>
          <p:nvPr/>
        </p:nvSpPr>
        <p:spPr>
          <a:xfrm>
            <a:off x="966786" y="2247312"/>
            <a:ext cx="700416" cy="33510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last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2DD75B6-694C-5747-87A7-FA8687894BA5}"/>
              </a:ext>
            </a:extLst>
          </p:cNvPr>
          <p:cNvSpPr/>
          <p:nvPr/>
        </p:nvSpPr>
        <p:spPr>
          <a:xfrm>
            <a:off x="1792915" y="2257290"/>
            <a:ext cx="700416" cy="3251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first</a:t>
            </a:r>
          </a:p>
        </p:txBody>
      </p:sp>
      <p:cxnSp>
        <p:nvCxnSpPr>
          <p:cNvPr id="9" name="Elbow Connector 8">
            <a:extLst>
              <a:ext uri="{FF2B5EF4-FFF2-40B4-BE49-F238E27FC236}">
                <a16:creationId xmlns:a16="http://schemas.microsoft.com/office/drawing/2014/main" id="{7DA8FF1A-4B58-7C49-8084-6C8D58C14E12}"/>
              </a:ext>
            </a:extLst>
          </p:cNvPr>
          <p:cNvCxnSpPr>
            <a:cxnSpLocks/>
            <a:stCxn id="7" idx="2"/>
            <a:endCxn id="17" idx="1"/>
          </p:cNvCxnSpPr>
          <p:nvPr/>
        </p:nvCxnSpPr>
        <p:spPr>
          <a:xfrm rot="16200000" flipH="1">
            <a:off x="239412" y="3660003"/>
            <a:ext cx="3205292" cy="1050128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" name="Elbow Connector 9">
            <a:extLst>
              <a:ext uri="{FF2B5EF4-FFF2-40B4-BE49-F238E27FC236}">
                <a16:creationId xmlns:a16="http://schemas.microsoft.com/office/drawing/2014/main" id="{B2206FB4-23DE-7943-A7AE-B869B2FC0AC1}"/>
              </a:ext>
            </a:extLst>
          </p:cNvPr>
          <p:cNvCxnSpPr>
            <a:cxnSpLocks/>
            <a:stCxn id="8" idx="3"/>
            <a:endCxn id="4" idx="0"/>
          </p:cNvCxnSpPr>
          <p:nvPr/>
        </p:nvCxnSpPr>
        <p:spPr>
          <a:xfrm>
            <a:off x="2493331" y="2419856"/>
            <a:ext cx="674057" cy="864389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D704A5FC-00E7-DF41-90EB-0FAC9D2EE7E3}"/>
              </a:ext>
            </a:extLst>
          </p:cNvPr>
          <p:cNvSpPr/>
          <p:nvPr/>
        </p:nvSpPr>
        <p:spPr>
          <a:xfrm>
            <a:off x="2362689" y="3285559"/>
            <a:ext cx="261284" cy="6516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/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4A4C11C-BEC0-A64A-A035-61D28DB35BDB}"/>
              </a:ext>
            </a:extLst>
          </p:cNvPr>
          <p:cNvSpPr/>
          <p:nvPr/>
        </p:nvSpPr>
        <p:spPr>
          <a:xfrm>
            <a:off x="2657142" y="4371098"/>
            <a:ext cx="1020489" cy="6542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Node 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5DF00A-C201-A743-8AE9-70944E361440}"/>
              </a:ext>
            </a:extLst>
          </p:cNvPr>
          <p:cNvSpPr/>
          <p:nvPr/>
        </p:nvSpPr>
        <p:spPr>
          <a:xfrm>
            <a:off x="3724928" y="4373726"/>
            <a:ext cx="261284" cy="6516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9F19BF-2545-A343-91F4-6443EB34AF6D}"/>
              </a:ext>
            </a:extLst>
          </p:cNvPr>
          <p:cNvSpPr/>
          <p:nvPr/>
        </p:nvSpPr>
        <p:spPr>
          <a:xfrm>
            <a:off x="2362688" y="4372412"/>
            <a:ext cx="261284" cy="6516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p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325588-0B0B-2A4C-9031-223C7F048FF5}"/>
              </a:ext>
            </a:extLst>
          </p:cNvPr>
          <p:cNvSpPr/>
          <p:nvPr/>
        </p:nvSpPr>
        <p:spPr>
          <a:xfrm>
            <a:off x="2661576" y="5460579"/>
            <a:ext cx="1020489" cy="65426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Node 3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1C2E869-37A0-7D4E-A021-8C6349CE19D5}"/>
              </a:ext>
            </a:extLst>
          </p:cNvPr>
          <p:cNvSpPr/>
          <p:nvPr/>
        </p:nvSpPr>
        <p:spPr>
          <a:xfrm>
            <a:off x="3729362" y="5463207"/>
            <a:ext cx="261284" cy="6516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/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448DF2F-44C5-7F45-906F-841675E72E3C}"/>
              </a:ext>
            </a:extLst>
          </p:cNvPr>
          <p:cNvSpPr/>
          <p:nvPr/>
        </p:nvSpPr>
        <p:spPr>
          <a:xfrm>
            <a:off x="2367122" y="5461893"/>
            <a:ext cx="261284" cy="6516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p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C8F4F91-BF86-AD45-875A-E678858CF0FE}"/>
              </a:ext>
            </a:extLst>
          </p:cNvPr>
          <p:cNvCxnSpPr>
            <a:stCxn id="5" idx="2"/>
            <a:endCxn id="13" idx="0"/>
          </p:cNvCxnSpPr>
          <p:nvPr/>
        </p:nvCxnSpPr>
        <p:spPr>
          <a:xfrm flipH="1">
            <a:off x="3855570" y="3938513"/>
            <a:ext cx="1" cy="4352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DC3368B-DC55-D24E-8324-F0BC9896FBCD}"/>
              </a:ext>
            </a:extLst>
          </p:cNvPr>
          <p:cNvCxnSpPr>
            <a:stCxn id="14" idx="0"/>
            <a:endCxn id="11" idx="2"/>
          </p:cNvCxnSpPr>
          <p:nvPr/>
        </p:nvCxnSpPr>
        <p:spPr>
          <a:xfrm flipV="1">
            <a:off x="2493330" y="3937199"/>
            <a:ext cx="1" cy="4352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5F66A16-CB9C-0047-AB3F-43063472B744}"/>
              </a:ext>
            </a:extLst>
          </p:cNvPr>
          <p:cNvCxnSpPr>
            <a:stCxn id="17" idx="0"/>
            <a:endCxn id="14" idx="2"/>
          </p:cNvCxnSpPr>
          <p:nvPr/>
        </p:nvCxnSpPr>
        <p:spPr>
          <a:xfrm flipH="1" flipV="1">
            <a:off x="2493330" y="5024052"/>
            <a:ext cx="4434" cy="43784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7273B12-0B3B-7F45-9A6E-BEFAB53C4F0B}"/>
              </a:ext>
            </a:extLst>
          </p:cNvPr>
          <p:cNvCxnSpPr>
            <a:stCxn id="13" idx="2"/>
            <a:endCxn id="16" idx="0"/>
          </p:cNvCxnSpPr>
          <p:nvPr/>
        </p:nvCxnSpPr>
        <p:spPr>
          <a:xfrm>
            <a:off x="3855570" y="5025366"/>
            <a:ext cx="4434" cy="43784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Elbow Connector 22">
            <a:extLst>
              <a:ext uri="{FF2B5EF4-FFF2-40B4-BE49-F238E27FC236}">
                <a16:creationId xmlns:a16="http://schemas.microsoft.com/office/drawing/2014/main" id="{81347083-BCA8-DC4D-8DCA-1A6FBF2850DA}"/>
              </a:ext>
            </a:extLst>
          </p:cNvPr>
          <p:cNvCxnSpPr>
            <a:cxnSpLocks/>
            <a:stCxn id="7" idx="2"/>
            <a:endCxn id="14" idx="1"/>
          </p:cNvCxnSpPr>
          <p:nvPr/>
        </p:nvCxnSpPr>
        <p:spPr>
          <a:xfrm rot="16200000" flipH="1">
            <a:off x="781936" y="3117479"/>
            <a:ext cx="2115811" cy="1045694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4" name="Content Placeholder 3">
            <a:extLst>
              <a:ext uri="{FF2B5EF4-FFF2-40B4-BE49-F238E27FC236}">
                <a16:creationId xmlns:a16="http://schemas.microsoft.com/office/drawing/2014/main" id="{025F76BB-DF56-9B4C-8156-519C172D52E7}"/>
              </a:ext>
            </a:extLst>
          </p:cNvPr>
          <p:cNvSpPr txBox="1">
            <a:spLocks/>
          </p:cNvSpPr>
          <p:nvPr/>
        </p:nvSpPr>
        <p:spPr>
          <a:xfrm>
            <a:off x="5659876" y="1729150"/>
            <a:ext cx="5700122" cy="4058563"/>
          </a:xfrm>
          <a:prstGeom prst="rect">
            <a:avLst/>
          </a:prstGeom>
          <a:solidFill>
            <a:schemeClr val="bg2"/>
          </a:solidFill>
        </p:spPr>
        <p:txBody>
          <a:bodyPr vert="horz" lIns="180000" tIns="180000" rIns="180000" bIns="18000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dirty="0">
                <a:solidFill>
                  <a:srgbClr val="8FBCBB"/>
                </a:solidFill>
                <a:latin typeface="Share Tech Mono" panose="020B0509050000020004" pitchFamily="49" charset="77"/>
              </a:rPr>
              <a:t>void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88C0D0"/>
                </a:solidFill>
                <a:latin typeface="Share Tech Mono" panose="020B0509050000020004" pitchFamily="49" charset="77"/>
              </a:rPr>
              <a:t>delete</a:t>
            </a:r>
            <a:r>
              <a:rPr lang="en-GB" sz="1600" dirty="0">
                <a:solidFill>
                  <a:srgbClr val="8FBCBB"/>
                </a:solidFill>
                <a:latin typeface="Share Tech Mono" panose="020B0509050000020004" pitchFamily="49" charset="77"/>
              </a:rPr>
              <a:t>(List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*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list,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8FBCBB"/>
                </a:solidFill>
                <a:latin typeface="Share Tech Mono" panose="020B0509050000020004" pitchFamily="49" charset="77"/>
              </a:rPr>
              <a:t>int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index</a:t>
            </a:r>
            <a:r>
              <a:rPr lang="en-GB" sz="1600" dirty="0">
                <a:solidFill>
                  <a:srgbClr val="8FBCBB"/>
                </a:solidFill>
                <a:latin typeface="Share Tech Mono" panose="020B0509050000020004" pitchFamily="49" charset="77"/>
              </a:rPr>
              <a:t>)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8FBCBB"/>
                </a:solidFill>
                <a:latin typeface="Share Tech Mono" panose="020B0509050000020004" pitchFamily="49" charset="77"/>
              </a:rPr>
              <a:t>{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8FBCBB"/>
                </a:solidFill>
                <a:latin typeface="Share Tech Mono" panose="020B0509050000020004" pitchFamily="49" charset="77"/>
              </a:rPr>
              <a:t>    Node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*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target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get</a:t>
            </a:r>
            <a:r>
              <a:rPr lang="en-GB" sz="1600" dirty="0">
                <a:solidFill>
                  <a:srgbClr val="81A1C1"/>
                </a:solidFill>
                <a:latin typeface="Share Tech Mono" panose="020B0509050000020004" pitchFamily="49" charset="77"/>
              </a:rPr>
              <a:t>(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list,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index</a:t>
            </a:r>
            <a:r>
              <a:rPr lang="en-GB" sz="1600" dirty="0">
                <a:solidFill>
                  <a:srgbClr val="81A1C1"/>
                </a:solidFill>
                <a:latin typeface="Share Tech Mono" panose="020B0509050000020004" pitchFamily="49" charset="77"/>
              </a:rPr>
              <a:t>)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;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</a:t>
            </a:r>
            <a:r>
              <a:rPr lang="en-GB" sz="1600" dirty="0">
                <a:solidFill>
                  <a:srgbClr val="81A1C1"/>
                </a:solidFill>
                <a:latin typeface="Share Tech Mono" panose="020B0509050000020004" pitchFamily="49" charset="77"/>
              </a:rPr>
              <a:t>if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81A1C1"/>
                </a:solidFill>
                <a:latin typeface="Share Tech Mono" panose="020B0509050000020004" pitchFamily="49" charset="77"/>
              </a:rPr>
              <a:t>(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target-&gt;next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==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81A1C1"/>
                </a:solidFill>
                <a:latin typeface="Share Tech Mono" panose="020B0509050000020004" pitchFamily="49" charset="77"/>
              </a:rPr>
              <a:t>NULL)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81A1C1"/>
                </a:solidFill>
                <a:latin typeface="Share Tech Mono" panose="020B0509050000020004" pitchFamily="49" charset="77"/>
              </a:rPr>
              <a:t>{</a:t>
            </a:r>
            <a:endParaRPr lang="en-GB" sz="1600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 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list-&gt;last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target-&gt;previous;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 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target-&gt;previous-&gt;next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81A1C1"/>
                </a:solidFill>
                <a:latin typeface="Share Tech Mono" panose="020B0509050000020004" pitchFamily="49" charset="77"/>
              </a:rPr>
              <a:t>NULL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;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</a:t>
            </a:r>
            <a:r>
              <a:rPr lang="en-GB" sz="1600" dirty="0">
                <a:solidFill>
                  <a:srgbClr val="81A1C1"/>
                </a:solidFill>
                <a:latin typeface="Share Tech Mono" panose="020B0509050000020004" pitchFamily="49" charset="77"/>
              </a:rPr>
              <a:t>}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81A1C1"/>
                </a:solidFill>
                <a:latin typeface="Share Tech Mono" panose="020B0509050000020004" pitchFamily="49" charset="77"/>
              </a:rPr>
              <a:t>else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81A1C1"/>
                </a:solidFill>
                <a:latin typeface="Share Tech Mono" panose="020B0509050000020004" pitchFamily="49" charset="77"/>
              </a:rPr>
              <a:t>{</a:t>
            </a:r>
            <a:endParaRPr lang="en-GB" sz="1600" dirty="0">
              <a:solidFill>
                <a:srgbClr val="4C566A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 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target-&gt;previous-&gt;next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target-&gt;next;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 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target-&gt;next-&gt;previous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target-&gt;previous;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</a:t>
            </a:r>
            <a:r>
              <a:rPr lang="en-GB" sz="1600" dirty="0">
                <a:solidFill>
                  <a:srgbClr val="81A1C1"/>
                </a:solidFill>
                <a:latin typeface="Share Tech Mono" panose="020B0509050000020004" pitchFamily="49" charset="77"/>
              </a:rPr>
              <a:t>}</a:t>
            </a:r>
            <a:endParaRPr lang="en-GB" sz="1600" dirty="0">
              <a:solidFill>
                <a:srgbClr val="4C566A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free</a:t>
            </a:r>
            <a:r>
              <a:rPr lang="en-GB" sz="1600" dirty="0">
                <a:solidFill>
                  <a:srgbClr val="81A1C1"/>
                </a:solidFill>
                <a:latin typeface="Share Tech Mono" panose="020B0509050000020004" pitchFamily="49" charset="77"/>
              </a:rPr>
              <a:t>(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target</a:t>
            </a:r>
            <a:r>
              <a:rPr lang="en-GB" sz="1600" dirty="0">
                <a:solidFill>
                  <a:srgbClr val="81A1C1"/>
                </a:solidFill>
                <a:latin typeface="Share Tech Mono" panose="020B0509050000020004" pitchFamily="49" charset="77"/>
              </a:rPr>
              <a:t>)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;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8FBCBB"/>
                </a:solidFill>
                <a:latin typeface="Share Tech Mono" panose="020B0509050000020004" pitchFamily="49" charset="77"/>
              </a:rPr>
              <a:t>}</a:t>
            </a:r>
          </a:p>
          <a:p>
            <a:pPr marL="0" indent="0">
              <a:buNone/>
            </a:pPr>
            <a:endParaRPr lang="en-NO" sz="1600" dirty="0">
              <a:latin typeface="Share Tech Mono" panose="020B0509050000020004" pitchFamily="49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367546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C40A6-7067-BF49-80F9-DB35A3312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Deletion (in front)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59C4BD9-499D-C844-AAD7-125AE99597DE}"/>
              </a:ext>
            </a:extLst>
          </p:cNvPr>
          <p:cNvSpPr/>
          <p:nvPr/>
        </p:nvSpPr>
        <p:spPr>
          <a:xfrm>
            <a:off x="2528557" y="3155658"/>
            <a:ext cx="1020489" cy="65426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Node 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A4143C6-6B23-FC42-8DC2-804AE080203B}"/>
              </a:ext>
            </a:extLst>
          </p:cNvPr>
          <p:cNvSpPr/>
          <p:nvPr/>
        </p:nvSpPr>
        <p:spPr>
          <a:xfrm>
            <a:off x="3596343" y="3158286"/>
            <a:ext cx="261284" cy="6516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51B6EC-602F-EA4B-B406-3A7099B973DF}"/>
              </a:ext>
            </a:extLst>
          </p:cNvPr>
          <p:cNvSpPr/>
          <p:nvPr/>
        </p:nvSpPr>
        <p:spPr>
          <a:xfrm>
            <a:off x="838200" y="1600563"/>
            <a:ext cx="1534510" cy="4545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List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1884320-F324-304C-8F85-D0B249879822}"/>
              </a:ext>
            </a:extLst>
          </p:cNvPr>
          <p:cNvSpPr/>
          <p:nvPr/>
        </p:nvSpPr>
        <p:spPr>
          <a:xfrm>
            <a:off x="838200" y="2118725"/>
            <a:ext cx="700416" cy="33510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last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18BFCA1-E083-9A4C-BDB7-6101EDE9C43B}"/>
              </a:ext>
            </a:extLst>
          </p:cNvPr>
          <p:cNvSpPr/>
          <p:nvPr/>
        </p:nvSpPr>
        <p:spPr>
          <a:xfrm>
            <a:off x="1664329" y="2128703"/>
            <a:ext cx="700416" cy="3251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first</a:t>
            </a:r>
          </a:p>
        </p:txBody>
      </p:sp>
      <p:cxnSp>
        <p:nvCxnSpPr>
          <p:cNvPr id="9" name="Elbow Connector 8">
            <a:extLst>
              <a:ext uri="{FF2B5EF4-FFF2-40B4-BE49-F238E27FC236}">
                <a16:creationId xmlns:a16="http://schemas.microsoft.com/office/drawing/2014/main" id="{095388F8-0FB5-6740-884F-193E43F443BE}"/>
              </a:ext>
            </a:extLst>
          </p:cNvPr>
          <p:cNvCxnSpPr>
            <a:cxnSpLocks/>
            <a:stCxn id="7" idx="2"/>
            <a:endCxn id="17" idx="1"/>
          </p:cNvCxnSpPr>
          <p:nvPr/>
        </p:nvCxnSpPr>
        <p:spPr>
          <a:xfrm rot="16200000" flipH="1">
            <a:off x="110826" y="3531416"/>
            <a:ext cx="3205292" cy="1050128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" name="Elbow Connector 9">
            <a:extLst>
              <a:ext uri="{FF2B5EF4-FFF2-40B4-BE49-F238E27FC236}">
                <a16:creationId xmlns:a16="http://schemas.microsoft.com/office/drawing/2014/main" id="{A602E1DC-F1B1-4C40-877E-CBEA2DF43C61}"/>
              </a:ext>
            </a:extLst>
          </p:cNvPr>
          <p:cNvCxnSpPr>
            <a:cxnSpLocks/>
            <a:stCxn id="8" idx="3"/>
            <a:endCxn id="4" idx="0"/>
          </p:cNvCxnSpPr>
          <p:nvPr/>
        </p:nvCxnSpPr>
        <p:spPr>
          <a:xfrm>
            <a:off x="2364745" y="2291269"/>
            <a:ext cx="674057" cy="864389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86F4944C-A337-DA45-8FB4-84D039523FA4}"/>
              </a:ext>
            </a:extLst>
          </p:cNvPr>
          <p:cNvSpPr/>
          <p:nvPr/>
        </p:nvSpPr>
        <p:spPr>
          <a:xfrm>
            <a:off x="2234103" y="3156972"/>
            <a:ext cx="261284" cy="6516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/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F6724D0-07BB-484F-8FBB-FC98D208070F}"/>
              </a:ext>
            </a:extLst>
          </p:cNvPr>
          <p:cNvSpPr/>
          <p:nvPr/>
        </p:nvSpPr>
        <p:spPr>
          <a:xfrm>
            <a:off x="2528556" y="4242511"/>
            <a:ext cx="1020489" cy="6542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Node 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5D5E23E-0643-E44D-A153-CE4B79D97F30}"/>
              </a:ext>
            </a:extLst>
          </p:cNvPr>
          <p:cNvSpPr/>
          <p:nvPr/>
        </p:nvSpPr>
        <p:spPr>
          <a:xfrm>
            <a:off x="3596342" y="4245139"/>
            <a:ext cx="261284" cy="6516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5AF45CF-18F2-1243-B1CC-B63E24F57ED6}"/>
              </a:ext>
            </a:extLst>
          </p:cNvPr>
          <p:cNvSpPr/>
          <p:nvPr/>
        </p:nvSpPr>
        <p:spPr>
          <a:xfrm>
            <a:off x="2234102" y="4243825"/>
            <a:ext cx="261284" cy="6516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p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0D83496-5408-8542-B84D-5D1564B1395F}"/>
              </a:ext>
            </a:extLst>
          </p:cNvPr>
          <p:cNvSpPr/>
          <p:nvPr/>
        </p:nvSpPr>
        <p:spPr>
          <a:xfrm>
            <a:off x="2532990" y="5331992"/>
            <a:ext cx="1020489" cy="6542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Node 3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F97C739-6F14-0042-9960-A1A94F9ABF76}"/>
              </a:ext>
            </a:extLst>
          </p:cNvPr>
          <p:cNvSpPr/>
          <p:nvPr/>
        </p:nvSpPr>
        <p:spPr>
          <a:xfrm>
            <a:off x="3600776" y="5334620"/>
            <a:ext cx="261284" cy="6516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/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1E61D9-3B9A-304C-B008-8F4E9FF190C5}"/>
              </a:ext>
            </a:extLst>
          </p:cNvPr>
          <p:cNvSpPr/>
          <p:nvPr/>
        </p:nvSpPr>
        <p:spPr>
          <a:xfrm>
            <a:off x="2238536" y="5333306"/>
            <a:ext cx="261284" cy="6516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p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A158FE4-477F-3E4D-A8E8-D257EF96F075}"/>
              </a:ext>
            </a:extLst>
          </p:cNvPr>
          <p:cNvCxnSpPr>
            <a:stCxn id="5" idx="2"/>
            <a:endCxn id="13" idx="0"/>
          </p:cNvCxnSpPr>
          <p:nvPr/>
        </p:nvCxnSpPr>
        <p:spPr>
          <a:xfrm flipH="1">
            <a:off x="3726984" y="3809926"/>
            <a:ext cx="1" cy="4352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9A1DAFB-534E-8247-9BE5-39B9B907CA8A}"/>
              </a:ext>
            </a:extLst>
          </p:cNvPr>
          <p:cNvCxnSpPr>
            <a:stCxn id="14" idx="0"/>
            <a:endCxn id="11" idx="2"/>
          </p:cNvCxnSpPr>
          <p:nvPr/>
        </p:nvCxnSpPr>
        <p:spPr>
          <a:xfrm flipV="1">
            <a:off x="2364744" y="3808612"/>
            <a:ext cx="1" cy="4352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249E689-0440-E24E-BA9E-737B486E6298}"/>
              </a:ext>
            </a:extLst>
          </p:cNvPr>
          <p:cNvCxnSpPr>
            <a:stCxn id="17" idx="0"/>
            <a:endCxn id="14" idx="2"/>
          </p:cNvCxnSpPr>
          <p:nvPr/>
        </p:nvCxnSpPr>
        <p:spPr>
          <a:xfrm flipH="1" flipV="1">
            <a:off x="2364744" y="4895465"/>
            <a:ext cx="4434" cy="43784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0C8276B-61D2-814B-AF65-82BD54E224A8}"/>
              </a:ext>
            </a:extLst>
          </p:cNvPr>
          <p:cNvCxnSpPr>
            <a:stCxn id="13" idx="2"/>
            <a:endCxn id="16" idx="0"/>
          </p:cNvCxnSpPr>
          <p:nvPr/>
        </p:nvCxnSpPr>
        <p:spPr>
          <a:xfrm>
            <a:off x="3726984" y="4896779"/>
            <a:ext cx="4434" cy="43784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Elbow Connector 22">
            <a:extLst>
              <a:ext uri="{FF2B5EF4-FFF2-40B4-BE49-F238E27FC236}">
                <a16:creationId xmlns:a16="http://schemas.microsoft.com/office/drawing/2014/main" id="{33F7EB51-1C96-F84A-B08E-B9A7F581CCF3}"/>
              </a:ext>
            </a:extLst>
          </p:cNvPr>
          <p:cNvCxnSpPr>
            <a:stCxn id="8" idx="2"/>
            <a:endCxn id="14" idx="1"/>
          </p:cNvCxnSpPr>
          <p:nvPr/>
        </p:nvCxnSpPr>
        <p:spPr>
          <a:xfrm rot="16200000" flipH="1">
            <a:off x="1066414" y="3401957"/>
            <a:ext cx="2115810" cy="219565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4" name="Content Placeholder 3">
            <a:extLst>
              <a:ext uri="{FF2B5EF4-FFF2-40B4-BE49-F238E27FC236}">
                <a16:creationId xmlns:a16="http://schemas.microsoft.com/office/drawing/2014/main" id="{421BF02C-7DE5-824E-8312-0CF44413A727}"/>
              </a:ext>
            </a:extLst>
          </p:cNvPr>
          <p:cNvSpPr txBox="1">
            <a:spLocks/>
          </p:cNvSpPr>
          <p:nvPr/>
        </p:nvSpPr>
        <p:spPr>
          <a:xfrm>
            <a:off x="7160255" y="833014"/>
            <a:ext cx="4530573" cy="5357450"/>
          </a:xfrm>
          <a:prstGeom prst="rect">
            <a:avLst/>
          </a:prstGeom>
          <a:solidFill>
            <a:schemeClr val="bg2"/>
          </a:solidFill>
        </p:spPr>
        <p:txBody>
          <a:bodyPr vert="horz" lIns="180000" tIns="180000" rIns="180000" bIns="18000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dirty="0">
                <a:solidFill>
                  <a:srgbClr val="8FBCBB"/>
                </a:solidFill>
                <a:latin typeface="Share Tech Mono" panose="020B0509050000020004" pitchFamily="49" charset="77"/>
              </a:rPr>
              <a:t>void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88C0D0"/>
                </a:solidFill>
                <a:latin typeface="Share Tech Mono" panose="020B0509050000020004" pitchFamily="49" charset="77"/>
              </a:rPr>
              <a:t>delete</a:t>
            </a:r>
            <a:r>
              <a:rPr lang="en-GB" sz="1600" dirty="0">
                <a:solidFill>
                  <a:srgbClr val="8FBCBB"/>
                </a:solidFill>
                <a:latin typeface="Share Tech Mono" panose="020B0509050000020004" pitchFamily="49" charset="77"/>
              </a:rPr>
              <a:t>(List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*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list,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8FBCBB"/>
                </a:solidFill>
                <a:latin typeface="Share Tech Mono" panose="020B0509050000020004" pitchFamily="49" charset="77"/>
              </a:rPr>
              <a:t>int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index</a:t>
            </a:r>
            <a:r>
              <a:rPr lang="en-GB" sz="1600" dirty="0">
                <a:solidFill>
                  <a:srgbClr val="8FBCBB"/>
                </a:solidFill>
                <a:latin typeface="Share Tech Mono" panose="020B0509050000020004" pitchFamily="49" charset="77"/>
              </a:rPr>
              <a:t>)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8FBCBB"/>
                </a:solidFill>
                <a:latin typeface="Share Tech Mono" panose="020B0509050000020004" pitchFamily="49" charset="77"/>
              </a:rPr>
              <a:t>{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  </a:t>
            </a:r>
            <a:r>
              <a:rPr lang="en-GB" sz="1600" dirty="0">
                <a:solidFill>
                  <a:srgbClr val="81A1C1"/>
                </a:solidFill>
                <a:latin typeface="Share Tech Mono" panose="020B0509050000020004" pitchFamily="49" charset="77"/>
              </a:rPr>
              <a:t>if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88C0D0"/>
                </a:solidFill>
                <a:latin typeface="Share Tech Mono" panose="020B0509050000020004" pitchFamily="49" charset="77"/>
              </a:rPr>
              <a:t>(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index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==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0</a:t>
            </a:r>
            <a:r>
              <a:rPr lang="en-GB" sz="1600" dirty="0">
                <a:solidFill>
                  <a:srgbClr val="88C0D0"/>
                </a:solidFill>
                <a:latin typeface="Share Tech Mono" panose="020B0509050000020004" pitchFamily="49" charset="77"/>
              </a:rPr>
              <a:t>)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88C0D0"/>
                </a:solidFill>
                <a:latin typeface="Share Tech Mono" panose="020B0509050000020004" pitchFamily="49" charset="77"/>
              </a:rPr>
              <a:t>{</a:t>
            </a:r>
            <a:endParaRPr lang="en-GB" sz="1600" dirty="0">
              <a:solidFill>
                <a:srgbClr val="4C566A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</a:t>
            </a:r>
            <a:r>
              <a:rPr lang="en-GB" sz="1600" dirty="0">
                <a:solidFill>
                  <a:srgbClr val="8FBCBB"/>
                </a:solidFill>
                <a:latin typeface="Share Tech Mono" panose="020B0509050000020004" pitchFamily="49" charset="77"/>
              </a:rPr>
              <a:t>Node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*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target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list-&gt;first;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</a:t>
            </a:r>
            <a:r>
              <a:rPr lang="en-GB" sz="1600" dirty="0">
                <a:solidFill>
                  <a:srgbClr val="81A1C1"/>
                </a:solidFill>
                <a:latin typeface="Share Tech Mono" panose="020B0509050000020004" pitchFamily="49" charset="77"/>
              </a:rPr>
              <a:t>if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81A1C1"/>
                </a:solidFill>
                <a:latin typeface="Share Tech Mono" panose="020B0509050000020004" pitchFamily="49" charset="77"/>
              </a:rPr>
              <a:t>(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target-&gt;next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==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81A1C1"/>
                </a:solidFill>
                <a:latin typeface="Share Tech Mono" panose="020B0509050000020004" pitchFamily="49" charset="77"/>
              </a:rPr>
              <a:t>NULL)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81A1C1"/>
                </a:solidFill>
                <a:latin typeface="Share Tech Mono" panose="020B0509050000020004" pitchFamily="49" charset="77"/>
              </a:rPr>
              <a:t>{</a:t>
            </a:r>
            <a:endParaRPr lang="en-GB" sz="1600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 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list-&gt;first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81A1C1"/>
                </a:solidFill>
                <a:latin typeface="Share Tech Mono" panose="020B0509050000020004" pitchFamily="49" charset="77"/>
              </a:rPr>
              <a:t>NULL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;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 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list-&gt;last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81A1C1"/>
                </a:solidFill>
                <a:latin typeface="Share Tech Mono" panose="020B0509050000020004" pitchFamily="49" charset="77"/>
              </a:rPr>
              <a:t>NULL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;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</a:t>
            </a:r>
            <a:r>
              <a:rPr lang="en-GB" sz="1600" dirty="0">
                <a:solidFill>
                  <a:srgbClr val="81A1C1"/>
                </a:solidFill>
                <a:latin typeface="Share Tech Mono" panose="020B0509050000020004" pitchFamily="49" charset="77"/>
              </a:rPr>
              <a:t>}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81A1C1"/>
                </a:solidFill>
                <a:latin typeface="Share Tech Mono" panose="020B0509050000020004" pitchFamily="49" charset="77"/>
              </a:rPr>
              <a:t>else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81A1C1"/>
                </a:solidFill>
                <a:latin typeface="Share Tech Mono" panose="020B0509050000020004" pitchFamily="49" charset="77"/>
              </a:rPr>
              <a:t>{</a:t>
            </a:r>
            <a:endParaRPr lang="en-GB" sz="1600" dirty="0">
              <a:solidFill>
                <a:srgbClr val="4C566A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 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list-&gt;first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target-&gt;next;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 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target-&gt;next-&gt;previous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81A1C1"/>
                </a:solidFill>
                <a:latin typeface="Share Tech Mono" panose="020B0509050000020004" pitchFamily="49" charset="77"/>
              </a:rPr>
              <a:t>NULL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;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</a:t>
            </a:r>
            <a:r>
              <a:rPr lang="en-GB" sz="1600" dirty="0">
                <a:solidFill>
                  <a:srgbClr val="81A1C1"/>
                </a:solidFill>
                <a:latin typeface="Share Tech Mono" panose="020B0509050000020004" pitchFamily="49" charset="77"/>
              </a:rPr>
              <a:t>}</a:t>
            </a:r>
            <a:endParaRPr lang="en-GB" sz="1600" dirty="0">
              <a:solidFill>
                <a:srgbClr val="4C566A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free</a:t>
            </a:r>
            <a:r>
              <a:rPr lang="en-GB" sz="1600" dirty="0">
                <a:solidFill>
                  <a:srgbClr val="81A1C1"/>
                </a:solidFill>
                <a:latin typeface="Share Tech Mono" panose="020B0509050000020004" pitchFamily="49" charset="77"/>
              </a:rPr>
              <a:t>(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target</a:t>
            </a:r>
            <a:r>
              <a:rPr lang="en-GB" sz="1600" dirty="0">
                <a:solidFill>
                  <a:srgbClr val="81A1C1"/>
                </a:solidFill>
                <a:latin typeface="Share Tech Mono" panose="020B0509050000020004" pitchFamily="49" charset="77"/>
              </a:rPr>
              <a:t>)</a:t>
            </a:r>
            <a:r>
              <a:rPr lang="en-GB" sz="1600" dirty="0">
                <a:solidFill>
                  <a:srgbClr val="D8DEE9"/>
                </a:solidFill>
                <a:latin typeface="Share Tech Mono" panose="020B0509050000020004" pitchFamily="49" charset="77"/>
              </a:rPr>
              <a:t>;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  </a:t>
            </a:r>
            <a:r>
              <a:rPr lang="en-GB" sz="1600" dirty="0">
                <a:solidFill>
                  <a:srgbClr val="88C0D0"/>
                </a:solidFill>
                <a:latin typeface="Share Tech Mono" panose="020B0509050000020004" pitchFamily="49" charset="77"/>
              </a:rPr>
              <a:t>}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81A1C1"/>
                </a:solidFill>
                <a:latin typeface="Share Tech Mono" panose="020B0509050000020004" pitchFamily="49" charset="77"/>
              </a:rPr>
              <a:t>else</a:t>
            </a: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1600" dirty="0">
                <a:solidFill>
                  <a:srgbClr val="88C0D0"/>
                </a:solidFill>
                <a:latin typeface="Share Tech Mono" panose="020B0509050000020004" pitchFamily="49" charset="77"/>
              </a:rPr>
              <a:t>{</a:t>
            </a:r>
            <a:endParaRPr lang="en-GB" sz="1600" dirty="0">
              <a:solidFill>
                <a:srgbClr val="4C566A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    // Previous code    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4C566A"/>
                </a:solidFill>
                <a:latin typeface="Share Tech Mono" panose="020B0509050000020004" pitchFamily="49" charset="77"/>
              </a:rPr>
              <a:t>  </a:t>
            </a:r>
            <a:r>
              <a:rPr lang="en-GB" sz="1600" dirty="0">
                <a:solidFill>
                  <a:srgbClr val="88C0D0"/>
                </a:solidFill>
                <a:latin typeface="Share Tech Mono" panose="020B0509050000020004" pitchFamily="49" charset="77"/>
              </a:rPr>
              <a:t>}</a:t>
            </a:r>
            <a:endParaRPr lang="en-GB" sz="1600" dirty="0">
              <a:solidFill>
                <a:srgbClr val="4C566A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sz="1600" dirty="0">
                <a:solidFill>
                  <a:srgbClr val="8FBCBB"/>
                </a:solidFill>
                <a:latin typeface="Share Tech Mono" panose="020B0509050000020004" pitchFamily="49" charset="77"/>
              </a:rPr>
              <a:t>}</a:t>
            </a:r>
          </a:p>
          <a:p>
            <a:pPr marL="0" indent="0">
              <a:buNone/>
            </a:pPr>
            <a:endParaRPr lang="en-NO" sz="1600" dirty="0">
              <a:latin typeface="Share Tech Mono" panose="020B0509050000020004" pitchFamily="49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4957091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F5848-CC52-AF4C-A202-E4697FAB2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Recap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C6DB1F-1BE1-5A44-B7D5-746227BAE9B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en-NO" dirty="0"/>
              <a:t>Recursive data type</a:t>
            </a:r>
          </a:p>
          <a:p>
            <a:pPr lvl="1">
              <a:lnSpc>
                <a:spcPct val="150000"/>
              </a:lnSpc>
            </a:pPr>
            <a:r>
              <a:rPr lang="en-NO" dirty="0"/>
              <a:t>Sequence ADT</a:t>
            </a:r>
          </a:p>
          <a:p>
            <a:pPr lvl="1">
              <a:lnSpc>
                <a:spcPct val="150000"/>
              </a:lnSpc>
            </a:pPr>
            <a:r>
              <a:rPr lang="en-NO" dirty="0"/>
              <a:t>Item = Record</a:t>
            </a:r>
          </a:p>
          <a:p>
            <a:pPr lvl="1">
              <a:lnSpc>
                <a:spcPct val="150000"/>
              </a:lnSpc>
            </a:pPr>
            <a:r>
              <a:rPr lang="en-NO" dirty="0"/>
              <a:t>Chain of records</a:t>
            </a:r>
          </a:p>
          <a:p>
            <a:pPr>
              <a:lnSpc>
                <a:spcPct val="150000"/>
              </a:lnSpc>
            </a:pPr>
            <a:r>
              <a:rPr lang="en-NO" dirty="0"/>
              <a:t>Take more space</a:t>
            </a:r>
          </a:p>
          <a:p>
            <a:pPr lvl="1">
              <a:lnSpc>
                <a:spcPct val="150000"/>
              </a:lnSpc>
            </a:pPr>
            <a:r>
              <a:rPr lang="en-NO" dirty="0"/>
              <a:t>extra pointer with every node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6600B0A-9A57-314B-ACAD-F94F8C6063E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en-NO" dirty="0"/>
              <a:t>Use when</a:t>
            </a:r>
          </a:p>
          <a:p>
            <a:pPr lvl="1">
              <a:lnSpc>
                <a:spcPct val="150000"/>
              </a:lnSpc>
            </a:pPr>
            <a:r>
              <a:rPr lang="en-NO" dirty="0"/>
              <a:t>Many insertions/deletions</a:t>
            </a:r>
          </a:p>
          <a:p>
            <a:pPr lvl="1">
              <a:lnSpc>
                <a:spcPct val="150000"/>
              </a:lnSpc>
            </a:pPr>
            <a:r>
              <a:rPr lang="en-NO" dirty="0"/>
              <a:t>Possibility to use an </a:t>
            </a:r>
            <a:r>
              <a:rPr lang="en-NO" dirty="0">
                <a:solidFill>
                  <a:schemeClr val="accent3"/>
                </a:solidFill>
              </a:rPr>
              <a:t>iterator</a:t>
            </a:r>
          </a:p>
        </p:txBody>
      </p:sp>
    </p:spTree>
    <p:extLst>
      <p:ext uri="{BB962C8B-B14F-4D97-AF65-F5344CB8AC3E}">
        <p14:creationId xmlns:p14="http://schemas.microsoft.com/office/powerpoint/2010/main" val="928762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B7C34-CB55-DF4A-8E9E-3BC21561D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Recap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3">
                <a:extLst>
                  <a:ext uri="{FF2B5EF4-FFF2-40B4-BE49-F238E27FC236}">
                    <a16:creationId xmlns:a16="http://schemas.microsoft.com/office/drawing/2014/main" id="{24404463-D113-943F-1ECF-0C92177C384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406952"/>
                  </p:ext>
                </p:extLst>
              </p:nvPr>
            </p:nvGraphicFramePr>
            <p:xfrm>
              <a:off x="2257911" y="1730884"/>
              <a:ext cx="8128000" cy="407924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496508">
                      <a:extLst>
                        <a:ext uri="{9D8B030D-6E8A-4147-A177-3AD203B41FA5}">
                          <a16:colId xmlns:a16="http://schemas.microsoft.com/office/drawing/2014/main" val="3131719350"/>
                        </a:ext>
                      </a:extLst>
                    </a:gridCol>
                    <a:gridCol w="2567492">
                      <a:extLst>
                        <a:ext uri="{9D8B030D-6E8A-4147-A177-3AD203B41FA5}">
                          <a16:colId xmlns:a16="http://schemas.microsoft.com/office/drawing/2014/main" val="791152609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4177501025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327993631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NO" b="1" dirty="0"/>
                            <a:t>Operation</a:t>
                          </a:r>
                        </a:p>
                      </a:txBody>
                      <a:tcP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NO" b="1" i="1" dirty="0"/>
                        </a:p>
                      </a:txBody>
                      <a:tcP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b="1" dirty="0"/>
                            <a:t>Array</a:t>
                          </a:r>
                        </a:p>
                      </a:txBody>
                      <a:tcP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b="1" dirty="0"/>
                            <a:t>Linked-List</a:t>
                          </a:r>
                        </a:p>
                      </a:txBody>
                      <a:tcP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756848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NO" dirty="0"/>
                            <a:t>Create</a:t>
                          </a:r>
                        </a:p>
                      </a:txBody>
                      <a:tcP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NO" i="1" dirty="0"/>
                        </a:p>
                      </a:txBody>
                      <a:tcP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b-NO" b="0" i="1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nb-NO" b="0" i="1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/>
                            </a:solidFill>
                          </a:endParaRPr>
                        </a:p>
                      </a:txBody>
                      <a:tcP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b-NO" b="0" i="1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nb-NO" b="0" i="1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/>
                            </a:solidFill>
                          </a:endParaRPr>
                        </a:p>
                      </a:txBody>
                      <a:tcP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78642470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I</a:t>
                          </a:r>
                          <a:r>
                            <a:rPr lang="en-NO" dirty="0"/>
                            <a:t>nsert</a:t>
                          </a:r>
                        </a:p>
                      </a:txBody>
                      <a:tcP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i="1" dirty="0"/>
                            <a:t>I</a:t>
                          </a:r>
                          <a:r>
                            <a:rPr lang="en-NO" i="1" dirty="0"/>
                            <a:t>n front</a:t>
                          </a:r>
                        </a:p>
                      </a:txBody>
                      <a:tcP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b-NO" b="0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nb-NO" b="0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nb-NO" b="0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nb-NO" b="0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5"/>
                            </a:solidFill>
                          </a:endParaRPr>
                        </a:p>
                      </a:txBody>
                      <a:tcP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b-NO" b="0" i="1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nb-NO" b="0" i="1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/>
                            </a:solidFill>
                          </a:endParaRPr>
                        </a:p>
                      </a:txBody>
                      <a:tcP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205986491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NO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NO" i="1" dirty="0"/>
                            <a:t>At the back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b-NO" b="0" i="1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sSup>
                                  <m:sSupPr>
                                    <m:ctrlPr>
                                      <a:rPr lang="nb-NO" b="0" i="1" smtClean="0">
                                        <a:solidFill>
                                          <a:schemeClr val="accent6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nb-NO" b="0" i="1" smtClean="0">
                                            <a:solidFill>
                                              <a:schemeClr val="accent6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nb-NO" b="0" i="1" smtClean="0">
                                            <a:solidFill>
                                              <a:schemeClr val="accent6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nb-NO" b="0" i="1" smtClean="0">
                                        <a:solidFill>
                                          <a:schemeClr val="accent6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∗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b-NO" b="0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nb-NO" b="0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nb-NO" b="0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nb-NO" b="0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5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049624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NO" dirty="0"/>
                        </a:p>
                      </a:txBody>
                      <a:tcPr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NO" i="1" dirty="0"/>
                            <a:t>Iterator</a:t>
                          </a:r>
                        </a:p>
                      </a:txBody>
                      <a:tcPr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NO" dirty="0">
                              <a:solidFill>
                                <a:schemeClr val="accent5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nb-NO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nb-NO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nb-NO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nb-NO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NO" dirty="0">
                            <a:solidFill>
                              <a:schemeClr val="accent5"/>
                            </a:solidFill>
                          </a:endParaRPr>
                        </a:p>
                      </a:txBody>
                      <a:tcPr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b-NO" b="0" i="1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nb-NO" b="0" i="1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/>
                            </a:solidFill>
                          </a:endParaRPr>
                        </a:p>
                      </a:txBody>
                      <a:tcPr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418194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NO" dirty="0"/>
                            <a:t>get</a:t>
                          </a:r>
                        </a:p>
                      </a:txBody>
                      <a:tcP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NO" i="1" dirty="0"/>
                            <a:t>In front</a:t>
                          </a:r>
                        </a:p>
                      </a:txBody>
                      <a:tcP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b-NO" b="0" i="1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nb-NO" b="0" i="1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/>
                            </a:solidFill>
                          </a:endParaRPr>
                        </a:p>
                      </a:txBody>
                      <a:tcP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b-NO" b="0" i="1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nb-NO" b="0" i="1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/>
                            </a:solidFill>
                          </a:endParaRPr>
                        </a:p>
                      </a:txBody>
                      <a:tcP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6567408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NO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NO" i="1" dirty="0"/>
                            <a:t>At the back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b-NO" b="0" i="1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nb-NO" b="0" i="1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b-NO" b="0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nb-NO" b="0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nb-NO" b="0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nb-NO" b="0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5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610617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NO" dirty="0"/>
                        </a:p>
                      </a:txBody>
                      <a:tcPr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NO" i="1" dirty="0"/>
                            <a:t>Iterator</a:t>
                          </a:r>
                        </a:p>
                      </a:txBody>
                      <a:tcPr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b-NO" b="0" i="1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nb-NO" b="0" i="1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/>
                            </a:solidFill>
                          </a:endParaRPr>
                        </a:p>
                      </a:txBody>
                      <a:tcPr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b-NO" b="0" i="1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nb-NO" b="0" i="1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/>
                            </a:solidFill>
                          </a:endParaRPr>
                        </a:p>
                      </a:txBody>
                      <a:tcPr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3590091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NO" dirty="0"/>
                            <a:t>Remove</a:t>
                          </a:r>
                        </a:p>
                      </a:txBody>
                      <a:tcP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NO" i="1" dirty="0"/>
                            <a:t>In front</a:t>
                          </a:r>
                        </a:p>
                      </a:txBody>
                      <a:tcP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b-NO" b="0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nb-NO" b="0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nb-NO" b="0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nb-NO" b="0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/>
                            </a:solidFill>
                          </a:endParaRPr>
                        </a:p>
                      </a:txBody>
                      <a:tcP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b-NO" b="0" i="1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nb-NO" b="0" i="1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/>
                            </a:solidFill>
                          </a:endParaRPr>
                        </a:p>
                      </a:txBody>
                      <a:tcP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5946112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NO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NO" i="1" dirty="0"/>
                            <a:t>At the back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b-NO" b="0" i="1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nb-NO" b="0" i="1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b-NO" b="0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nb-NO" b="0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nb-NO" b="0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nb-NO" b="0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3670698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NO" dirty="0"/>
                        </a:p>
                      </a:txBody>
                      <a:tcP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NO" i="1" dirty="0"/>
                            <a:t>Iterator</a:t>
                          </a:r>
                        </a:p>
                      </a:txBody>
                      <a:tcP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b-NO" b="0" i="1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nb-NO" b="0" i="1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/>
                            </a:solidFill>
                          </a:endParaRPr>
                        </a:p>
                      </a:txBody>
                      <a:tcP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b-NO" b="0" i="1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nb-NO" b="0" i="1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/>
                            </a:solidFill>
                          </a:endParaRPr>
                        </a:p>
                      </a:txBody>
                      <a:tcP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56722735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3">
                <a:extLst>
                  <a:ext uri="{FF2B5EF4-FFF2-40B4-BE49-F238E27FC236}">
                    <a16:creationId xmlns:a16="http://schemas.microsoft.com/office/drawing/2014/main" id="{24404463-D113-943F-1ECF-0C92177C384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406952"/>
                  </p:ext>
                </p:extLst>
              </p:nvPr>
            </p:nvGraphicFramePr>
            <p:xfrm>
              <a:off x="2257911" y="1730884"/>
              <a:ext cx="8128000" cy="407924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496508">
                      <a:extLst>
                        <a:ext uri="{9D8B030D-6E8A-4147-A177-3AD203B41FA5}">
                          <a16:colId xmlns:a16="http://schemas.microsoft.com/office/drawing/2014/main" val="3131719350"/>
                        </a:ext>
                      </a:extLst>
                    </a:gridCol>
                    <a:gridCol w="2567492">
                      <a:extLst>
                        <a:ext uri="{9D8B030D-6E8A-4147-A177-3AD203B41FA5}">
                          <a16:colId xmlns:a16="http://schemas.microsoft.com/office/drawing/2014/main" val="791152609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4177501025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327993631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NO" b="1" dirty="0"/>
                            <a:t>Operation</a:t>
                          </a:r>
                        </a:p>
                      </a:txBody>
                      <a:tcP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NO" b="1" i="1" dirty="0"/>
                        </a:p>
                      </a:txBody>
                      <a:tcP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b="1" dirty="0"/>
                            <a:t>Array</a:t>
                          </a:r>
                        </a:p>
                      </a:txBody>
                      <a:tcP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b="1" dirty="0"/>
                            <a:t>Linked-List</a:t>
                          </a:r>
                        </a:p>
                      </a:txBody>
                      <a:tcP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756848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NO" dirty="0"/>
                            <a:t>Create</a:t>
                          </a:r>
                        </a:p>
                      </a:txBody>
                      <a:tcP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NO" i="1" dirty="0"/>
                        </a:p>
                      </a:txBody>
                      <a:tcP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0625" t="-106667" r="-101250" b="-90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00625" t="-106667" r="-1250" b="-90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8642470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I</a:t>
                          </a:r>
                          <a:r>
                            <a:rPr lang="en-NO" dirty="0"/>
                            <a:t>nsert</a:t>
                          </a:r>
                        </a:p>
                      </a:txBody>
                      <a:tcP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i="1" dirty="0"/>
                            <a:t>I</a:t>
                          </a:r>
                          <a:r>
                            <a:rPr lang="en-NO" i="1" dirty="0"/>
                            <a:t>n front</a:t>
                          </a:r>
                        </a:p>
                      </a:txBody>
                      <a:tcP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200625" t="-213793" r="-101250" b="-8344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300625" t="-213793" r="-1250" b="-83448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5986491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NO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NO" i="1" dirty="0"/>
                            <a:t>At the back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200625" t="-313793" r="-101250" b="-7344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300625" t="-313793" r="-1250" b="-73448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049624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NO" dirty="0"/>
                        </a:p>
                      </a:txBody>
                      <a:tcPr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NO" i="1" dirty="0"/>
                            <a:t>Iterator</a:t>
                          </a:r>
                        </a:p>
                      </a:txBody>
                      <a:tcPr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0625" t="-413793" r="-101250" b="-6344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00625" t="-413793" r="-1250" b="-63448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418194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NO" dirty="0"/>
                            <a:t>get</a:t>
                          </a:r>
                        </a:p>
                      </a:txBody>
                      <a:tcP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NO" i="1" dirty="0"/>
                            <a:t>In front</a:t>
                          </a:r>
                        </a:p>
                      </a:txBody>
                      <a:tcP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200625" t="-496667" r="-101250" b="-51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300625" t="-496667" r="-1250" b="-51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567408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NO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NO" i="1" dirty="0"/>
                            <a:t>At the back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200625" t="-617241" r="-101250" b="-4310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300625" t="-617241" r="-1250" b="-43103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610617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NO" dirty="0"/>
                        </a:p>
                      </a:txBody>
                      <a:tcPr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NO" i="1" dirty="0"/>
                            <a:t>Iterator</a:t>
                          </a:r>
                        </a:p>
                      </a:txBody>
                      <a:tcPr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0625" t="-717241" r="-101250" b="-3310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00625" t="-717241" r="-1250" b="-33103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3590091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NO" dirty="0"/>
                            <a:t>Remove</a:t>
                          </a:r>
                        </a:p>
                      </a:txBody>
                      <a:tcP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NO" i="1" dirty="0"/>
                            <a:t>In front</a:t>
                          </a:r>
                        </a:p>
                      </a:txBody>
                      <a:tcP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200625" t="-817241" r="-101250" b="-2310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300625" t="-817241" r="-1250" b="-23103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946112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NO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NO" i="1" dirty="0"/>
                            <a:t>At the back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200625" t="-886667" r="-101250" b="-1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300625" t="-886667" r="-1250" b="-12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3670698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NO" dirty="0"/>
                        </a:p>
                      </a:txBody>
                      <a:tcP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NO" i="1" dirty="0"/>
                            <a:t>Iterator</a:t>
                          </a:r>
                        </a:p>
                      </a:txBody>
                      <a:tcP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0625" t="-1020690" r="-101250" b="-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00625" t="-1020690" r="-1250" b="-275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6722735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6628197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0D4AC-C83D-0445-9FCC-BD447C19A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Questions, Comments, or Ideas?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3EFCF9-DB2F-7345-9777-ABACDCD98E9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NO" dirty="0"/>
              <a:t>Franck Chauvel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67EF38-E118-6845-BE3F-C60F1F091A8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NO" dirty="0"/>
              <a:t>axbit &amp; NTNU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BFA8DF-4824-E04A-B05E-338E8387498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NO" dirty="0"/>
              <a:t>franck.chauvel@ntnu.no</a:t>
            </a:r>
          </a:p>
        </p:txBody>
      </p:sp>
    </p:spTree>
    <p:extLst>
      <p:ext uri="{BB962C8B-B14F-4D97-AF65-F5344CB8AC3E}">
        <p14:creationId xmlns:p14="http://schemas.microsoft.com/office/powerpoint/2010/main" val="889810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8E1C2-564D-484B-823F-CF0E18F53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DAD51-7B27-8948-9CAC-C66C5FA85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Sequence using Nodes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Singly Linked Lists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Doubly Linked Lists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Iteration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Theory: A Recursive Data Type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Recap</a:t>
            </a:r>
          </a:p>
        </p:txBody>
      </p:sp>
    </p:spTree>
    <p:extLst>
      <p:ext uri="{BB962C8B-B14F-4D97-AF65-F5344CB8AC3E}">
        <p14:creationId xmlns:p14="http://schemas.microsoft.com/office/powerpoint/2010/main" val="2485800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63391-48A7-9349-93F5-1EA9797F5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9625"/>
            <a:ext cx="10515600" cy="1240078"/>
          </a:xfrm>
        </p:spPr>
        <p:txBody>
          <a:bodyPr/>
          <a:lstStyle/>
          <a:p>
            <a:r>
              <a:rPr lang="en-NO" dirty="0"/>
              <a:t>What Is a Linked-list?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0C499-C297-F94B-A763-B2ED79C5F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41502" y="2153498"/>
            <a:ext cx="5181600" cy="2067111"/>
          </a:xfrm>
        </p:spPr>
        <p:txBody>
          <a:bodyPr>
            <a:normAutofit lnSpcReduction="10000"/>
          </a:bodyPr>
          <a:lstStyle/>
          <a:p>
            <a:r>
              <a:rPr lang="nb-NO" dirty="0"/>
              <a:t>Data </a:t>
            </a:r>
            <a:r>
              <a:rPr lang="nb-NO" dirty="0" err="1"/>
              <a:t>Structure</a:t>
            </a:r>
            <a:endParaRPr lang="nb-NO" dirty="0"/>
          </a:p>
          <a:p>
            <a:r>
              <a:rPr lang="en-NO" dirty="0">
                <a:solidFill>
                  <a:schemeClr val="accent3"/>
                </a:solidFill>
              </a:rPr>
              <a:t>Implement the Sequence ADT</a:t>
            </a:r>
          </a:p>
          <a:p>
            <a:r>
              <a:rPr lang="en-NO" dirty="0"/>
              <a:t>Each item goes into its own record</a:t>
            </a:r>
          </a:p>
          <a:p>
            <a:r>
              <a:rPr lang="en-NO" dirty="0"/>
              <a:t>Each record points to the next</a:t>
            </a:r>
          </a:p>
          <a:p>
            <a:endParaRPr lang="en-NO" dirty="0"/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892864D5-A0D5-78E8-4079-4816B35A845A}"/>
              </a:ext>
            </a:extLst>
          </p:cNvPr>
          <p:cNvSpPr txBox="1">
            <a:spLocks/>
          </p:cNvSpPr>
          <p:nvPr/>
        </p:nvSpPr>
        <p:spPr>
          <a:xfrm>
            <a:off x="4920899" y="4729228"/>
            <a:ext cx="3574362" cy="1627578"/>
          </a:xfrm>
          <a:prstGeom prst="rect">
            <a:avLst/>
          </a:prstGeom>
          <a:solidFill>
            <a:schemeClr val="bg2"/>
          </a:solidFill>
        </p:spPr>
        <p:txBody>
          <a:bodyPr vert="horz" lIns="180000" tIns="180000" rIns="180000" bIns="180000" rtlCol="0" anchor="ctr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>
                <a:solidFill>
                  <a:srgbClr val="81A1C1"/>
                </a:solidFill>
                <a:latin typeface="Menlo" panose="020B0609030804020204" pitchFamily="49" charset="0"/>
              </a:rPr>
              <a:t>class</a:t>
            </a:r>
            <a:r>
              <a:rPr lang="en-GB" sz="2000" dirty="0">
                <a:solidFill>
                  <a:srgbClr val="D8DEE9"/>
                </a:solidFill>
                <a:latin typeface="Menlo" panose="020B0609030804020204" pitchFamily="49" charset="0"/>
              </a:rPr>
              <a:t> </a:t>
            </a:r>
            <a:r>
              <a:rPr lang="en-GB" sz="2000" dirty="0">
                <a:solidFill>
                  <a:srgbClr val="8FBCBB"/>
                </a:solidFill>
                <a:latin typeface="Menlo" panose="020B0609030804020204" pitchFamily="49" charset="0"/>
              </a:rPr>
              <a:t>Node</a:t>
            </a:r>
            <a:r>
              <a:rPr lang="en-GB" sz="2000" dirty="0">
                <a:solidFill>
                  <a:srgbClr val="ECEFF4"/>
                </a:solidFill>
                <a:latin typeface="Menlo" panose="020B0609030804020204" pitchFamily="49" charset="0"/>
              </a:rPr>
              <a:t>&lt;</a:t>
            </a:r>
            <a:r>
              <a:rPr lang="en-GB" sz="2000" dirty="0">
                <a:solidFill>
                  <a:srgbClr val="8FBCBB"/>
                </a:solidFill>
                <a:latin typeface="Menlo" panose="020B0609030804020204" pitchFamily="49" charset="0"/>
              </a:rPr>
              <a:t>T</a:t>
            </a:r>
            <a:r>
              <a:rPr lang="en-GB" sz="2000" dirty="0">
                <a:solidFill>
                  <a:srgbClr val="ECEFF4"/>
                </a:solidFill>
                <a:latin typeface="Menlo" panose="020B0609030804020204" pitchFamily="49" charset="0"/>
              </a:rPr>
              <a:t>&gt;</a:t>
            </a:r>
            <a:r>
              <a:rPr lang="en-GB" sz="2000" dirty="0">
                <a:solidFill>
                  <a:srgbClr val="D8DEE9"/>
                </a:solidFill>
                <a:latin typeface="Menlo" panose="020B0609030804020204" pitchFamily="49" charset="0"/>
              </a:rPr>
              <a:t> </a:t>
            </a:r>
            <a:r>
              <a:rPr lang="en-GB" sz="2000" dirty="0">
                <a:solidFill>
                  <a:srgbClr val="ECEFF4"/>
                </a:solidFill>
                <a:latin typeface="Menlo" panose="020B0609030804020204" pitchFamily="49" charset="0"/>
              </a:rPr>
              <a:t>{</a:t>
            </a:r>
            <a:endParaRPr lang="en-GB" sz="2000" dirty="0">
              <a:solidFill>
                <a:srgbClr val="D8DEE9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GB" sz="2000" dirty="0">
                <a:solidFill>
                  <a:srgbClr val="8FBCBB"/>
                </a:solidFill>
                <a:latin typeface="Menlo" panose="020B0609030804020204" pitchFamily="49" charset="0"/>
              </a:rPr>
              <a:t>	T</a:t>
            </a:r>
            <a:r>
              <a:rPr lang="en-GB" sz="2000" dirty="0">
                <a:solidFill>
                  <a:srgbClr val="D8DEE9"/>
                </a:solidFill>
                <a:latin typeface="Menlo" panose="020B0609030804020204" pitchFamily="49" charset="0"/>
              </a:rPr>
              <a:t> item</a:t>
            </a:r>
            <a:r>
              <a:rPr lang="en-GB" sz="2000" dirty="0">
                <a:solidFill>
                  <a:srgbClr val="81A1C1"/>
                </a:solidFill>
                <a:latin typeface="Menlo" panose="020B0609030804020204" pitchFamily="49" charset="0"/>
              </a:rPr>
              <a:t>;</a:t>
            </a:r>
            <a:endParaRPr lang="en-GB" sz="2000" dirty="0">
              <a:solidFill>
                <a:srgbClr val="D8DEE9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GB" sz="2000" dirty="0">
                <a:solidFill>
                  <a:srgbClr val="8FBCBB"/>
                </a:solidFill>
                <a:latin typeface="Menlo" panose="020B0609030804020204" pitchFamily="49" charset="0"/>
              </a:rPr>
              <a:t>	Node</a:t>
            </a:r>
            <a:r>
              <a:rPr lang="en-GB" sz="2000" dirty="0">
                <a:solidFill>
                  <a:srgbClr val="ECEFF4"/>
                </a:solidFill>
                <a:latin typeface="Menlo" panose="020B0609030804020204" pitchFamily="49" charset="0"/>
              </a:rPr>
              <a:t>&lt;</a:t>
            </a:r>
            <a:r>
              <a:rPr lang="en-GB" sz="2000" dirty="0">
                <a:solidFill>
                  <a:srgbClr val="8FBCBB"/>
                </a:solidFill>
                <a:latin typeface="Menlo" panose="020B0609030804020204" pitchFamily="49" charset="0"/>
              </a:rPr>
              <a:t>T</a:t>
            </a:r>
            <a:r>
              <a:rPr lang="en-GB" sz="2000" dirty="0">
                <a:solidFill>
                  <a:srgbClr val="ECEFF4"/>
                </a:solidFill>
                <a:latin typeface="Menlo" panose="020B0609030804020204" pitchFamily="49" charset="0"/>
              </a:rPr>
              <a:t>&gt;</a:t>
            </a:r>
            <a:r>
              <a:rPr lang="en-GB" sz="2000" dirty="0">
                <a:solidFill>
                  <a:srgbClr val="D8DEE9"/>
                </a:solidFill>
                <a:latin typeface="Menlo" panose="020B0609030804020204" pitchFamily="49" charset="0"/>
              </a:rPr>
              <a:t> next</a:t>
            </a:r>
            <a:r>
              <a:rPr lang="en-GB" sz="2000" dirty="0">
                <a:solidFill>
                  <a:srgbClr val="81A1C1"/>
                </a:solidFill>
                <a:latin typeface="Menlo" panose="020B0609030804020204" pitchFamily="49" charset="0"/>
              </a:rPr>
              <a:t>;</a:t>
            </a:r>
            <a:endParaRPr lang="en-GB" sz="2000" dirty="0">
              <a:solidFill>
                <a:srgbClr val="D8DEE9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GB" sz="2000" dirty="0">
                <a:solidFill>
                  <a:srgbClr val="ECEFF4"/>
                </a:solidFill>
                <a:latin typeface="Menlo" panose="020B0609030804020204" pitchFamily="49" charset="0"/>
              </a:rPr>
              <a:t>}</a:t>
            </a:r>
            <a:endParaRPr lang="en-GB" sz="2000" dirty="0">
              <a:solidFill>
                <a:srgbClr val="D8DEE9"/>
              </a:solidFill>
              <a:latin typeface="Menlo" panose="020B0609030804020204" pitchFamily="49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E95B527-3CCF-FDB9-2070-E609CC47658D}"/>
              </a:ext>
            </a:extLst>
          </p:cNvPr>
          <p:cNvSpPr/>
          <p:nvPr/>
        </p:nvSpPr>
        <p:spPr>
          <a:xfrm>
            <a:off x="9875520" y="1871829"/>
            <a:ext cx="1172583" cy="108383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BFD49F3-C259-9174-B669-720F3E7C04D3}"/>
              </a:ext>
            </a:extLst>
          </p:cNvPr>
          <p:cNvSpPr/>
          <p:nvPr/>
        </p:nvSpPr>
        <p:spPr>
          <a:xfrm>
            <a:off x="9993853" y="2034399"/>
            <a:ext cx="935915" cy="3762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john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E7E48FB-D42D-8D9B-78F3-458DDB361CFF}"/>
              </a:ext>
            </a:extLst>
          </p:cNvPr>
          <p:cNvSpPr/>
          <p:nvPr/>
        </p:nvSpPr>
        <p:spPr>
          <a:xfrm>
            <a:off x="9993853" y="2495030"/>
            <a:ext cx="935915" cy="3762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3">
                    <a:lumMod val="75000"/>
                  </a:schemeClr>
                </a:solidFill>
                <a:latin typeface="Share Tech Mono" panose="020B0509050000020004" pitchFamily="49" charset="77"/>
              </a:rPr>
              <a:t>1234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31FCAB9-B65F-8463-C01E-9DE22091366E}"/>
              </a:ext>
            </a:extLst>
          </p:cNvPr>
          <p:cNvSpPr/>
          <p:nvPr/>
        </p:nvSpPr>
        <p:spPr>
          <a:xfrm>
            <a:off x="9875520" y="3471467"/>
            <a:ext cx="1172583" cy="108383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510EC10-9FD5-2639-2681-FA975A016041}"/>
              </a:ext>
            </a:extLst>
          </p:cNvPr>
          <p:cNvSpPr/>
          <p:nvPr/>
        </p:nvSpPr>
        <p:spPr>
          <a:xfrm>
            <a:off x="9993853" y="3634037"/>
            <a:ext cx="935915" cy="3762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Laura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AD3CF90-D50B-3A56-0849-9EC61FA39E9F}"/>
              </a:ext>
            </a:extLst>
          </p:cNvPr>
          <p:cNvSpPr/>
          <p:nvPr/>
        </p:nvSpPr>
        <p:spPr>
          <a:xfrm>
            <a:off x="9993853" y="4094668"/>
            <a:ext cx="935915" cy="3762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3">
                    <a:lumMod val="75000"/>
                  </a:schemeClr>
                </a:solidFill>
                <a:latin typeface="Share Tech Mono" panose="020B0509050000020004" pitchFamily="49" charset="77"/>
              </a:rPr>
              <a:t>4567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36B0713-357C-4D31-2066-A2DD0DC328FA}"/>
              </a:ext>
            </a:extLst>
          </p:cNvPr>
          <p:cNvSpPr/>
          <p:nvPr/>
        </p:nvSpPr>
        <p:spPr>
          <a:xfrm>
            <a:off x="9875520" y="5132742"/>
            <a:ext cx="1172583" cy="108383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23EA7E8A-4145-7DCB-92CA-9E842EA727BF}"/>
              </a:ext>
            </a:extLst>
          </p:cNvPr>
          <p:cNvSpPr/>
          <p:nvPr/>
        </p:nvSpPr>
        <p:spPr>
          <a:xfrm>
            <a:off x="9993853" y="5295312"/>
            <a:ext cx="935915" cy="3762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Hilde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54B613F-4D90-1B6A-4267-51778A14DC67}"/>
              </a:ext>
            </a:extLst>
          </p:cNvPr>
          <p:cNvSpPr/>
          <p:nvPr/>
        </p:nvSpPr>
        <p:spPr>
          <a:xfrm>
            <a:off x="9993853" y="5755943"/>
            <a:ext cx="935915" cy="3762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3">
                    <a:lumMod val="75000"/>
                  </a:schemeClr>
                </a:solidFill>
                <a:latin typeface="Share Tech Mono" panose="020B0509050000020004" pitchFamily="49" charset="77"/>
              </a:rPr>
              <a:t>NULL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77EC213A-676D-27DF-6304-8259DC7DFAA6}"/>
              </a:ext>
            </a:extLst>
          </p:cNvPr>
          <p:cNvCxnSpPr>
            <a:stCxn id="36" idx="2"/>
            <a:endCxn id="38" idx="0"/>
          </p:cNvCxnSpPr>
          <p:nvPr/>
        </p:nvCxnSpPr>
        <p:spPr>
          <a:xfrm>
            <a:off x="10461811" y="4470963"/>
            <a:ext cx="1" cy="66177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4F9B1E9-A22E-0409-CF9B-8A6A5FB1C572}"/>
              </a:ext>
            </a:extLst>
          </p:cNvPr>
          <p:cNvCxnSpPr>
            <a:cxnSpLocks/>
            <a:stCxn id="33" idx="2"/>
            <a:endCxn id="34" idx="0"/>
          </p:cNvCxnSpPr>
          <p:nvPr/>
        </p:nvCxnSpPr>
        <p:spPr>
          <a:xfrm>
            <a:off x="10461811" y="2871325"/>
            <a:ext cx="1" cy="60014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39BF3D31-AB12-EC32-0F73-F261DF0CA4CB}"/>
              </a:ext>
            </a:extLst>
          </p:cNvPr>
          <p:cNvSpPr txBox="1"/>
          <p:nvPr/>
        </p:nvSpPr>
        <p:spPr>
          <a:xfrm>
            <a:off x="11037866" y="3429000"/>
            <a:ext cx="809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1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@1234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294012D-1670-5AFF-7115-97D8709A105A}"/>
              </a:ext>
            </a:extLst>
          </p:cNvPr>
          <p:cNvSpPr txBox="1"/>
          <p:nvPr/>
        </p:nvSpPr>
        <p:spPr>
          <a:xfrm>
            <a:off x="11048101" y="1806625"/>
            <a:ext cx="809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1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@0033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8874164-FA2C-A4CC-FA1E-645E848B42AE}"/>
              </a:ext>
            </a:extLst>
          </p:cNvPr>
          <p:cNvSpPr txBox="1"/>
          <p:nvPr/>
        </p:nvSpPr>
        <p:spPr>
          <a:xfrm>
            <a:off x="11070797" y="5051375"/>
            <a:ext cx="809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1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@4567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D992F7DA-2E81-E667-9AEA-D683C04B8C72}"/>
              </a:ext>
            </a:extLst>
          </p:cNvPr>
          <p:cNvSpPr/>
          <p:nvPr/>
        </p:nvSpPr>
        <p:spPr>
          <a:xfrm>
            <a:off x="7441012" y="1957893"/>
            <a:ext cx="1172583" cy="77665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ABF00DB5-144B-6E9B-EE01-5D8FB390C9A7}"/>
              </a:ext>
            </a:extLst>
          </p:cNvPr>
          <p:cNvSpPr/>
          <p:nvPr/>
        </p:nvSpPr>
        <p:spPr>
          <a:xfrm>
            <a:off x="7559346" y="2226849"/>
            <a:ext cx="935915" cy="3762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3">
                    <a:lumMod val="75000"/>
                  </a:schemeClr>
                </a:solidFill>
                <a:latin typeface="Share Tech Mono" panose="020B0509050000020004" pitchFamily="49" charset="77"/>
              </a:rPr>
              <a:t>0033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7FA6BF52-57CC-B71A-1FE1-AE36265181E9}"/>
              </a:ext>
            </a:extLst>
          </p:cNvPr>
          <p:cNvCxnSpPr>
            <a:cxnSpLocks/>
            <a:stCxn id="55" idx="3"/>
            <a:endCxn id="31" idx="1"/>
          </p:cNvCxnSpPr>
          <p:nvPr/>
        </p:nvCxnSpPr>
        <p:spPr>
          <a:xfrm flipV="1">
            <a:off x="8495261" y="2413746"/>
            <a:ext cx="1380259" cy="12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1CDED38B-B1AE-7F9A-9C90-77138025D6FB}"/>
              </a:ext>
            </a:extLst>
          </p:cNvPr>
          <p:cNvSpPr txBox="1"/>
          <p:nvPr/>
        </p:nvSpPr>
        <p:spPr>
          <a:xfrm>
            <a:off x="7441012" y="1588561"/>
            <a:ext cx="809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1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@6754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1906CB71-8711-82C6-072A-D7703B0FD31D}"/>
              </a:ext>
            </a:extLst>
          </p:cNvPr>
          <p:cNvSpPr txBox="1"/>
          <p:nvPr/>
        </p:nvSpPr>
        <p:spPr>
          <a:xfrm>
            <a:off x="9146482" y="2094503"/>
            <a:ext cx="5693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1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head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CABF145-8BC3-2137-0053-30A1C14097B9}"/>
              </a:ext>
            </a:extLst>
          </p:cNvPr>
          <p:cNvSpPr txBox="1"/>
          <p:nvPr/>
        </p:nvSpPr>
        <p:spPr>
          <a:xfrm>
            <a:off x="10514481" y="3127731"/>
            <a:ext cx="5693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1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next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1817A030-E533-1BCA-4771-72E37E629339}"/>
              </a:ext>
            </a:extLst>
          </p:cNvPr>
          <p:cNvSpPr txBox="1"/>
          <p:nvPr/>
        </p:nvSpPr>
        <p:spPr>
          <a:xfrm>
            <a:off x="10501410" y="4735969"/>
            <a:ext cx="5693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1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next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B1EA6E41-6DEA-6509-EF48-F0B8CBBBAE68}"/>
              </a:ext>
            </a:extLst>
          </p:cNvPr>
          <p:cNvSpPr/>
          <p:nvPr/>
        </p:nvSpPr>
        <p:spPr>
          <a:xfrm>
            <a:off x="7003228" y="1495313"/>
            <a:ext cx="1990165" cy="1742739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153BD421-E976-42CE-C315-94228C3D0062}"/>
              </a:ext>
            </a:extLst>
          </p:cNvPr>
          <p:cNvSpPr txBox="1"/>
          <p:nvPr/>
        </p:nvSpPr>
        <p:spPr>
          <a:xfrm>
            <a:off x="7036093" y="2817721"/>
            <a:ext cx="934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1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Header</a:t>
            </a:r>
          </a:p>
        </p:txBody>
      </p:sp>
      <p:sp>
        <p:nvSpPr>
          <p:cNvPr id="70" name="Content Placeholder 4">
            <a:extLst>
              <a:ext uri="{FF2B5EF4-FFF2-40B4-BE49-F238E27FC236}">
                <a16:creationId xmlns:a16="http://schemas.microsoft.com/office/drawing/2014/main" id="{E46C8C51-A1EF-604F-2B5E-46E01CC03469}"/>
              </a:ext>
            </a:extLst>
          </p:cNvPr>
          <p:cNvSpPr txBox="1">
            <a:spLocks/>
          </p:cNvSpPr>
          <p:nvPr/>
        </p:nvSpPr>
        <p:spPr>
          <a:xfrm>
            <a:off x="1042045" y="4738519"/>
            <a:ext cx="3574362" cy="1627578"/>
          </a:xfrm>
          <a:prstGeom prst="rect">
            <a:avLst/>
          </a:prstGeom>
          <a:solidFill>
            <a:schemeClr val="bg2"/>
          </a:solidFill>
        </p:spPr>
        <p:txBody>
          <a:bodyPr vert="horz" lIns="180000" tIns="180000" rIns="180000" bIns="18000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>
                <a:solidFill>
                  <a:srgbClr val="81A1C1"/>
                </a:solidFill>
                <a:latin typeface="Menlo" panose="020B0609030804020204" pitchFamily="49" charset="0"/>
              </a:rPr>
              <a:t>class</a:t>
            </a:r>
            <a:r>
              <a:rPr lang="en-GB" sz="2000" dirty="0">
                <a:solidFill>
                  <a:srgbClr val="D8DEE9"/>
                </a:solidFill>
                <a:latin typeface="Menlo" panose="020B0609030804020204" pitchFamily="49" charset="0"/>
              </a:rPr>
              <a:t> </a:t>
            </a:r>
            <a:r>
              <a:rPr lang="en-GB" sz="2000" dirty="0">
                <a:solidFill>
                  <a:srgbClr val="8FBCBB"/>
                </a:solidFill>
                <a:latin typeface="Menlo" panose="020B0609030804020204" pitchFamily="49" charset="0"/>
              </a:rPr>
              <a:t>List</a:t>
            </a:r>
            <a:r>
              <a:rPr lang="en-GB" sz="2000" dirty="0">
                <a:solidFill>
                  <a:srgbClr val="ECEFF4"/>
                </a:solidFill>
                <a:latin typeface="Menlo" panose="020B0609030804020204" pitchFamily="49" charset="0"/>
              </a:rPr>
              <a:t>&lt;</a:t>
            </a:r>
            <a:r>
              <a:rPr lang="en-GB" sz="2000" dirty="0">
                <a:solidFill>
                  <a:srgbClr val="8FBCBB"/>
                </a:solidFill>
                <a:latin typeface="Menlo" panose="020B0609030804020204" pitchFamily="49" charset="0"/>
              </a:rPr>
              <a:t>T</a:t>
            </a:r>
            <a:r>
              <a:rPr lang="en-GB" sz="2000" dirty="0">
                <a:solidFill>
                  <a:srgbClr val="ECEFF4"/>
                </a:solidFill>
                <a:latin typeface="Menlo" panose="020B0609030804020204" pitchFamily="49" charset="0"/>
              </a:rPr>
              <a:t>&gt;</a:t>
            </a:r>
            <a:r>
              <a:rPr lang="en-GB" sz="2000" dirty="0">
                <a:solidFill>
                  <a:srgbClr val="D8DEE9"/>
                </a:solidFill>
                <a:latin typeface="Menlo" panose="020B0609030804020204" pitchFamily="49" charset="0"/>
              </a:rPr>
              <a:t> </a:t>
            </a:r>
            <a:r>
              <a:rPr lang="en-GB" sz="2000" dirty="0">
                <a:solidFill>
                  <a:srgbClr val="ECEFF4"/>
                </a:solidFill>
                <a:latin typeface="Menlo" panose="020B0609030804020204" pitchFamily="49" charset="0"/>
              </a:rPr>
              <a:t>{</a:t>
            </a:r>
            <a:endParaRPr lang="en-GB" sz="2000" dirty="0">
              <a:solidFill>
                <a:srgbClr val="D8DEE9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GB" sz="2000" dirty="0">
                <a:solidFill>
                  <a:srgbClr val="8FBCBB"/>
                </a:solidFill>
                <a:latin typeface="Menlo" panose="020B0609030804020204" pitchFamily="49" charset="0"/>
              </a:rPr>
              <a:t>	Node</a:t>
            </a:r>
            <a:r>
              <a:rPr lang="en-GB" sz="2000" dirty="0">
                <a:solidFill>
                  <a:srgbClr val="ECEFF4"/>
                </a:solidFill>
                <a:latin typeface="Menlo" panose="020B0609030804020204" pitchFamily="49" charset="0"/>
              </a:rPr>
              <a:t>&lt;</a:t>
            </a:r>
            <a:r>
              <a:rPr lang="en-GB" sz="2000" dirty="0">
                <a:solidFill>
                  <a:srgbClr val="8FBCBB"/>
                </a:solidFill>
                <a:latin typeface="Menlo" panose="020B0609030804020204" pitchFamily="49" charset="0"/>
              </a:rPr>
              <a:t>T</a:t>
            </a:r>
            <a:r>
              <a:rPr lang="en-GB" sz="2000" dirty="0">
                <a:solidFill>
                  <a:srgbClr val="ECEFF4"/>
                </a:solidFill>
                <a:latin typeface="Menlo" panose="020B0609030804020204" pitchFamily="49" charset="0"/>
              </a:rPr>
              <a:t>&gt;</a:t>
            </a:r>
            <a:r>
              <a:rPr lang="en-GB" sz="2000" dirty="0">
                <a:solidFill>
                  <a:srgbClr val="D8DEE9"/>
                </a:solidFill>
                <a:latin typeface="Menlo" panose="020B0609030804020204" pitchFamily="49" charset="0"/>
              </a:rPr>
              <a:t> head</a:t>
            </a:r>
            <a:r>
              <a:rPr lang="en-GB" sz="2000" dirty="0">
                <a:solidFill>
                  <a:srgbClr val="81A1C1"/>
                </a:solidFill>
                <a:latin typeface="Menlo" panose="020B0609030804020204" pitchFamily="49" charset="0"/>
              </a:rPr>
              <a:t>;</a:t>
            </a:r>
            <a:endParaRPr lang="en-GB" sz="2000" dirty="0">
              <a:solidFill>
                <a:srgbClr val="D8DEE9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GB" sz="2000" dirty="0">
                <a:solidFill>
                  <a:srgbClr val="ECEFF4"/>
                </a:solidFill>
                <a:latin typeface="Menlo" panose="020B0609030804020204" pitchFamily="49" charset="0"/>
              </a:rPr>
              <a:t>}</a:t>
            </a:r>
            <a:endParaRPr lang="en-GB" sz="2000" dirty="0">
              <a:solidFill>
                <a:srgbClr val="D8DEE9"/>
              </a:solidFill>
              <a:latin typeface="Menlo" panose="020B06090308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253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11EA1-0F34-5344-8C29-3F72C9552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>
                <a:latin typeface="+mj-lt"/>
              </a:rPr>
              <a:t>Space-efficiency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9C01B0-9AEB-EB48-950B-1F75A0995A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3200" dirty="0">
                <a:solidFill>
                  <a:schemeClr val="tx1"/>
                </a:solidFill>
              </a:rPr>
              <a:t>Linked list requires </a:t>
            </a:r>
          </a:p>
          <a:p>
            <a:pPr marL="0" indent="0" algn="ctr">
              <a:buNone/>
            </a:pPr>
            <a:r>
              <a:rPr lang="en-US" sz="3200" dirty="0">
                <a:solidFill>
                  <a:schemeClr val="tx1"/>
                </a:solidFill>
              </a:rPr>
              <a:t>more memory than arrays</a:t>
            </a:r>
          </a:p>
          <a:p>
            <a:pPr marL="0" indent="0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>
                <a:solidFill>
                  <a:schemeClr val="tx1"/>
                </a:solidFill>
              </a:rPr>
              <a:t>We need to store </a:t>
            </a:r>
          </a:p>
          <a:p>
            <a:pPr marL="0" indent="0" algn="ctr">
              <a:buNone/>
            </a:pPr>
            <a:r>
              <a:rPr lang="en-US" sz="3200" dirty="0">
                <a:solidFill>
                  <a:schemeClr val="tx1"/>
                </a:solidFill>
              </a:rPr>
              <a:t>an extra pointer </a:t>
            </a:r>
          </a:p>
          <a:p>
            <a:pPr marL="0" indent="0" algn="ctr">
              <a:buNone/>
            </a:pPr>
            <a:r>
              <a:rPr lang="en-US" sz="3200" dirty="0">
                <a:solidFill>
                  <a:schemeClr val="tx1"/>
                </a:solidFill>
              </a:rPr>
              <a:t>for each item</a:t>
            </a:r>
          </a:p>
        </p:txBody>
      </p:sp>
    </p:spTree>
    <p:extLst>
      <p:ext uri="{BB962C8B-B14F-4D97-AF65-F5344CB8AC3E}">
        <p14:creationId xmlns:p14="http://schemas.microsoft.com/office/powerpoint/2010/main" val="1314955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5A5C7-E239-1043-821B-DE571B536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Creating a Linked List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7C6A99-F6BD-8946-B7D1-266EBB05CA9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anchor="ctr">
            <a:normAutofit/>
          </a:bodyPr>
          <a:lstStyle/>
          <a:p>
            <a:pPr>
              <a:lnSpc>
                <a:spcPct val="170000"/>
              </a:lnSpc>
            </a:pPr>
            <a:r>
              <a:rPr lang="en-NO" dirty="0"/>
              <a:t>Create an empty “list” record</a:t>
            </a:r>
          </a:p>
          <a:p>
            <a:pPr>
              <a:lnSpc>
                <a:spcPct val="170000"/>
              </a:lnSpc>
            </a:pPr>
            <a:r>
              <a:rPr lang="en-NO" dirty="0"/>
              <a:t>Head “points” nowhere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F229649-1D02-14A5-9EC2-7E94F50A42D6}"/>
              </a:ext>
            </a:extLst>
          </p:cNvPr>
          <p:cNvSpPr/>
          <p:nvPr/>
        </p:nvSpPr>
        <p:spPr>
          <a:xfrm>
            <a:off x="7957379" y="3797451"/>
            <a:ext cx="1172583" cy="77665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98408F-E964-5B71-A10C-1FD696224BD7}"/>
              </a:ext>
            </a:extLst>
          </p:cNvPr>
          <p:cNvSpPr/>
          <p:nvPr/>
        </p:nvSpPr>
        <p:spPr>
          <a:xfrm>
            <a:off x="8075713" y="4066407"/>
            <a:ext cx="935915" cy="3762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3">
                    <a:lumMod val="75000"/>
                  </a:schemeClr>
                </a:solidFill>
                <a:latin typeface="Share Tech Mono" panose="020B0509050000020004" pitchFamily="49" charset="77"/>
              </a:rPr>
              <a:t>NULL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300AD82-E367-D96D-9787-7860C3BE58EB}"/>
              </a:ext>
            </a:extLst>
          </p:cNvPr>
          <p:cNvSpPr txBox="1"/>
          <p:nvPr/>
        </p:nvSpPr>
        <p:spPr>
          <a:xfrm>
            <a:off x="7957379" y="3428119"/>
            <a:ext cx="809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1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@6754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27A8A86-B47E-0BE0-AD99-618ED244BE51}"/>
              </a:ext>
            </a:extLst>
          </p:cNvPr>
          <p:cNvSpPr/>
          <p:nvPr/>
        </p:nvSpPr>
        <p:spPr>
          <a:xfrm>
            <a:off x="7519595" y="3334871"/>
            <a:ext cx="1990165" cy="1742739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883D83B-8B41-ADED-5D3C-0F2FDC307C8A}"/>
              </a:ext>
            </a:extLst>
          </p:cNvPr>
          <p:cNvSpPr txBox="1"/>
          <p:nvPr/>
        </p:nvSpPr>
        <p:spPr>
          <a:xfrm>
            <a:off x="7552460" y="4657279"/>
            <a:ext cx="934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1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Header</a:t>
            </a:r>
          </a:p>
        </p:txBody>
      </p:sp>
    </p:spTree>
    <p:extLst>
      <p:ext uri="{BB962C8B-B14F-4D97-AF65-F5344CB8AC3E}">
        <p14:creationId xmlns:p14="http://schemas.microsoft.com/office/powerpoint/2010/main" val="4160402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8A238-028A-314D-8EEA-F0764F422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Access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3B150EEC-0355-0B4A-988F-A968A72FA242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838200" y="1825625"/>
                <a:ext cx="3733800" cy="4351338"/>
              </a:xfrm>
            </p:spPr>
            <p:txBody>
              <a:bodyPr anchor="ctr">
                <a:normAutofit fontScale="92500"/>
              </a:bodyPr>
              <a:lstStyle/>
              <a:p>
                <a:pPr marL="0" indent="0">
                  <a:lnSpc>
                    <a:spcPct val="170000"/>
                  </a:lnSpc>
                  <a:buNone/>
                </a:pPr>
                <a:r>
                  <a:rPr lang="en-NO" b="1" dirty="0"/>
                  <a:t>get(i: int): T</a:t>
                </a:r>
              </a:p>
              <a:p>
                <a:pPr>
                  <a:lnSpc>
                    <a:spcPct val="170000"/>
                  </a:lnSpc>
                </a:pPr>
                <a:r>
                  <a:rPr lang="en-NO" dirty="0"/>
                  <a:t>Fetching the i-th item</a:t>
                </a:r>
              </a:p>
              <a:p>
                <a:pPr>
                  <a:lnSpc>
                    <a:spcPct val="170000"/>
                  </a:lnSpc>
                </a:pPr>
                <a:r>
                  <a:rPr lang="en-NO" dirty="0"/>
                  <a:t>Need to iterate from the start!</a:t>
                </a:r>
              </a:p>
              <a:p>
                <a:pPr>
                  <a:lnSpc>
                    <a:spcPct val="170000"/>
                  </a:lnSpc>
                </a:pPr>
                <a:r>
                  <a:rPr lang="en-NO" dirty="0"/>
                  <a:t>Follow the next pointer</a:t>
                </a:r>
              </a:p>
              <a:p>
                <a:pPr>
                  <a:lnSpc>
                    <a:spcPct val="170000"/>
                  </a:lnSpc>
                </a:pPr>
                <a14:m>
                  <m:oMath xmlns:m="http://schemas.openxmlformats.org/officeDocument/2006/math">
                    <m:r>
                      <a:rPr lang="nb-NO" sz="2800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⚠️ </m:t>
                    </m:r>
                    <m:r>
                      <a:rPr lang="nb-NO" sz="2800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𝑡𝑖𝑚𝑒</m:t>
                    </m:r>
                    <m:d>
                      <m:dPr>
                        <m:ctrlPr>
                          <a:rPr lang="nb-NO" sz="2800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sz="2800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nb-NO" sz="2800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nb-NO" sz="2800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nb-NO" sz="2800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nb-NO" sz="2800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nb-NO" sz="2800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NO" sz="2800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3B150EEC-0355-0B4A-988F-A968A72FA2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838200" y="1825625"/>
                <a:ext cx="3733800" cy="4351338"/>
              </a:xfrm>
              <a:blipFill>
                <a:blip r:embed="rId2"/>
                <a:stretch>
                  <a:fillRect l="-2721" b="-291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id="{0949AB5C-E198-9195-DBC1-C5857C630A14}"/>
              </a:ext>
            </a:extLst>
          </p:cNvPr>
          <p:cNvSpPr/>
          <p:nvPr/>
        </p:nvSpPr>
        <p:spPr>
          <a:xfrm>
            <a:off x="8197325" y="1871829"/>
            <a:ext cx="1172583" cy="108383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EB05F3A-092C-AB95-C7A1-8C82F76248E5}"/>
              </a:ext>
            </a:extLst>
          </p:cNvPr>
          <p:cNvSpPr/>
          <p:nvPr/>
        </p:nvSpPr>
        <p:spPr>
          <a:xfrm>
            <a:off x="8315658" y="2034399"/>
            <a:ext cx="935915" cy="3762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john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619B129-297E-8FB3-EF22-F39120925AC4}"/>
              </a:ext>
            </a:extLst>
          </p:cNvPr>
          <p:cNvSpPr/>
          <p:nvPr/>
        </p:nvSpPr>
        <p:spPr>
          <a:xfrm>
            <a:off x="8315658" y="2495030"/>
            <a:ext cx="935915" cy="3762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3">
                    <a:lumMod val="75000"/>
                  </a:schemeClr>
                </a:solidFill>
                <a:latin typeface="Share Tech Mono" panose="020B0509050000020004" pitchFamily="49" charset="77"/>
              </a:rPr>
              <a:t>1234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85E1B4A-6BAA-2DF3-A6B8-B9BBCB50755C}"/>
              </a:ext>
            </a:extLst>
          </p:cNvPr>
          <p:cNvSpPr/>
          <p:nvPr/>
        </p:nvSpPr>
        <p:spPr>
          <a:xfrm>
            <a:off x="8197325" y="3471467"/>
            <a:ext cx="1172583" cy="108383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DB2E84B-79CE-DBB8-6614-29772A63319C}"/>
              </a:ext>
            </a:extLst>
          </p:cNvPr>
          <p:cNvSpPr/>
          <p:nvPr/>
        </p:nvSpPr>
        <p:spPr>
          <a:xfrm>
            <a:off x="8315658" y="3634037"/>
            <a:ext cx="935915" cy="3762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Laura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A882282-5D06-92AA-8B90-4E5708AA2D50}"/>
              </a:ext>
            </a:extLst>
          </p:cNvPr>
          <p:cNvSpPr/>
          <p:nvPr/>
        </p:nvSpPr>
        <p:spPr>
          <a:xfrm>
            <a:off x="8315658" y="4094668"/>
            <a:ext cx="935915" cy="3762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3">
                    <a:lumMod val="75000"/>
                  </a:schemeClr>
                </a:solidFill>
                <a:latin typeface="Share Tech Mono" panose="020B0509050000020004" pitchFamily="49" charset="77"/>
              </a:rPr>
              <a:t>4567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99D798B-BF34-3798-C958-4360BEB556C2}"/>
              </a:ext>
            </a:extLst>
          </p:cNvPr>
          <p:cNvSpPr/>
          <p:nvPr/>
        </p:nvSpPr>
        <p:spPr>
          <a:xfrm>
            <a:off x="8197325" y="5132742"/>
            <a:ext cx="1172583" cy="108383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47D3791-4B53-CBD8-E30B-6DE21E176BE7}"/>
              </a:ext>
            </a:extLst>
          </p:cNvPr>
          <p:cNvSpPr/>
          <p:nvPr/>
        </p:nvSpPr>
        <p:spPr>
          <a:xfrm>
            <a:off x="8315658" y="5295312"/>
            <a:ext cx="935915" cy="3762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Hilde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4A07576-86E3-BF06-1686-7DEA8698BD1B}"/>
              </a:ext>
            </a:extLst>
          </p:cNvPr>
          <p:cNvSpPr/>
          <p:nvPr/>
        </p:nvSpPr>
        <p:spPr>
          <a:xfrm>
            <a:off x="8315658" y="5755943"/>
            <a:ext cx="935915" cy="3762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3">
                    <a:lumMod val="75000"/>
                  </a:schemeClr>
                </a:solidFill>
                <a:latin typeface="Share Tech Mono" panose="020B0509050000020004" pitchFamily="49" charset="77"/>
              </a:rPr>
              <a:t>NULL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A268B04-E087-B7F1-6497-AE1C5F0D4A3A}"/>
              </a:ext>
            </a:extLst>
          </p:cNvPr>
          <p:cNvCxnSpPr>
            <a:stCxn id="12" idx="2"/>
            <a:endCxn id="15" idx="0"/>
          </p:cNvCxnSpPr>
          <p:nvPr/>
        </p:nvCxnSpPr>
        <p:spPr>
          <a:xfrm>
            <a:off x="8783616" y="4470963"/>
            <a:ext cx="1" cy="66177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98F46ED-F668-C0F3-299C-11FD72E7EC38}"/>
              </a:ext>
            </a:extLst>
          </p:cNvPr>
          <p:cNvCxnSpPr>
            <a:cxnSpLocks/>
            <a:stCxn id="9" idx="2"/>
            <a:endCxn id="10" idx="0"/>
          </p:cNvCxnSpPr>
          <p:nvPr/>
        </p:nvCxnSpPr>
        <p:spPr>
          <a:xfrm>
            <a:off x="8783616" y="2871325"/>
            <a:ext cx="1" cy="60014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8D733008-B965-6506-531A-2B2CD5F8D8B6}"/>
              </a:ext>
            </a:extLst>
          </p:cNvPr>
          <p:cNvSpPr txBox="1"/>
          <p:nvPr/>
        </p:nvSpPr>
        <p:spPr>
          <a:xfrm>
            <a:off x="9359671" y="3429000"/>
            <a:ext cx="809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1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@1234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9CB8C0A-E50F-7083-83EF-B745BB1638D7}"/>
              </a:ext>
            </a:extLst>
          </p:cNvPr>
          <p:cNvSpPr txBox="1"/>
          <p:nvPr/>
        </p:nvSpPr>
        <p:spPr>
          <a:xfrm>
            <a:off x="9369906" y="1806625"/>
            <a:ext cx="809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1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@0033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E4AED8D-4D6A-3182-515B-ECD30A663FF2}"/>
              </a:ext>
            </a:extLst>
          </p:cNvPr>
          <p:cNvSpPr txBox="1"/>
          <p:nvPr/>
        </p:nvSpPr>
        <p:spPr>
          <a:xfrm>
            <a:off x="9392602" y="5051375"/>
            <a:ext cx="809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1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@4567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3EEB4DE-1435-D197-5EAB-61AACFF66A53}"/>
              </a:ext>
            </a:extLst>
          </p:cNvPr>
          <p:cNvSpPr/>
          <p:nvPr/>
        </p:nvSpPr>
        <p:spPr>
          <a:xfrm>
            <a:off x="5762817" y="1957893"/>
            <a:ext cx="1172583" cy="77665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B916CA1-C9B9-DFAE-FCE4-09664E1CAA0E}"/>
              </a:ext>
            </a:extLst>
          </p:cNvPr>
          <p:cNvSpPr/>
          <p:nvPr/>
        </p:nvSpPr>
        <p:spPr>
          <a:xfrm>
            <a:off x="5881151" y="2226849"/>
            <a:ext cx="935915" cy="3762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3">
                    <a:lumMod val="75000"/>
                  </a:schemeClr>
                </a:solidFill>
                <a:latin typeface="Share Tech Mono" panose="020B0509050000020004" pitchFamily="49" charset="77"/>
              </a:rPr>
              <a:t>0033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306CEC1-87BA-6B47-CA6D-080CF0CEAD10}"/>
              </a:ext>
            </a:extLst>
          </p:cNvPr>
          <p:cNvCxnSpPr>
            <a:cxnSpLocks/>
            <a:stCxn id="24" idx="3"/>
            <a:endCxn id="7" idx="1"/>
          </p:cNvCxnSpPr>
          <p:nvPr/>
        </p:nvCxnSpPr>
        <p:spPr>
          <a:xfrm flipV="1">
            <a:off x="6817066" y="2413746"/>
            <a:ext cx="1380259" cy="12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236E5E46-F1C4-485C-A9C6-01BD319C281A}"/>
              </a:ext>
            </a:extLst>
          </p:cNvPr>
          <p:cNvSpPr txBox="1"/>
          <p:nvPr/>
        </p:nvSpPr>
        <p:spPr>
          <a:xfrm>
            <a:off x="5762817" y="1588561"/>
            <a:ext cx="809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1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@6754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2E4A21A-D764-C407-B40D-C272208EB951}"/>
              </a:ext>
            </a:extLst>
          </p:cNvPr>
          <p:cNvSpPr txBox="1"/>
          <p:nvPr/>
        </p:nvSpPr>
        <p:spPr>
          <a:xfrm>
            <a:off x="7468287" y="2094503"/>
            <a:ext cx="5693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1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head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09FA1F3-A4F5-3F92-8812-6964DBEC99C2}"/>
              </a:ext>
            </a:extLst>
          </p:cNvPr>
          <p:cNvSpPr txBox="1"/>
          <p:nvPr/>
        </p:nvSpPr>
        <p:spPr>
          <a:xfrm>
            <a:off x="8836286" y="3127731"/>
            <a:ext cx="5693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1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next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80D4264-8C9C-2519-1E27-8FF71004BFEA}"/>
              </a:ext>
            </a:extLst>
          </p:cNvPr>
          <p:cNvSpPr txBox="1"/>
          <p:nvPr/>
        </p:nvSpPr>
        <p:spPr>
          <a:xfrm>
            <a:off x="8823215" y="4735969"/>
            <a:ext cx="5693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1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next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37A02BF-7B7E-6A52-0556-1B14DBC9FA86}"/>
              </a:ext>
            </a:extLst>
          </p:cNvPr>
          <p:cNvSpPr/>
          <p:nvPr/>
        </p:nvSpPr>
        <p:spPr>
          <a:xfrm>
            <a:off x="5325033" y="1495313"/>
            <a:ext cx="1990165" cy="1742739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A00F9E9-3CCB-8616-EA87-AA0C4418BE5E}"/>
              </a:ext>
            </a:extLst>
          </p:cNvPr>
          <p:cNvSpPr txBox="1"/>
          <p:nvPr/>
        </p:nvSpPr>
        <p:spPr>
          <a:xfrm>
            <a:off x="5357898" y="2817721"/>
            <a:ext cx="934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1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Header</a:t>
            </a:r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08C5769E-2A20-8110-F9A8-3DC0F73B588C}"/>
              </a:ext>
            </a:extLst>
          </p:cNvPr>
          <p:cNvSpPr/>
          <p:nvPr/>
        </p:nvSpPr>
        <p:spPr>
          <a:xfrm>
            <a:off x="6949440" y="1356024"/>
            <a:ext cx="1990165" cy="494291"/>
          </a:xfrm>
          <a:custGeom>
            <a:avLst/>
            <a:gdLst>
              <a:gd name="connsiteX0" fmla="*/ 0 w 1990165"/>
              <a:gd name="connsiteY0" fmla="*/ 764276 h 861095"/>
              <a:gd name="connsiteX1" fmla="*/ 989704 w 1990165"/>
              <a:gd name="connsiteY1" fmla="*/ 484 h 861095"/>
              <a:gd name="connsiteX2" fmla="*/ 1990165 w 1990165"/>
              <a:gd name="connsiteY2" fmla="*/ 861095 h 86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90165" h="861095">
                <a:moveTo>
                  <a:pt x="0" y="764276"/>
                </a:moveTo>
                <a:cubicBezTo>
                  <a:pt x="329005" y="374312"/>
                  <a:pt x="658010" y="-15652"/>
                  <a:pt x="989704" y="484"/>
                </a:cubicBezTo>
                <a:cubicBezTo>
                  <a:pt x="1321398" y="16620"/>
                  <a:pt x="1655781" y="438857"/>
                  <a:pt x="1990165" y="861095"/>
                </a:cubicBezTo>
              </a:path>
            </a:pathLst>
          </a:custGeom>
          <a:noFill/>
          <a:ln>
            <a:solidFill>
              <a:schemeClr val="accent6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40" name="Freeform 39">
            <a:extLst>
              <a:ext uri="{FF2B5EF4-FFF2-40B4-BE49-F238E27FC236}">
                <a16:creationId xmlns:a16="http://schemas.microsoft.com/office/drawing/2014/main" id="{52E30C16-DB52-1372-4E70-7132182C9F88}"/>
              </a:ext>
            </a:extLst>
          </p:cNvPr>
          <p:cNvSpPr/>
          <p:nvPr/>
        </p:nvSpPr>
        <p:spPr>
          <a:xfrm>
            <a:off x="9434456" y="2743200"/>
            <a:ext cx="1059882" cy="860612"/>
          </a:xfrm>
          <a:custGeom>
            <a:avLst/>
            <a:gdLst>
              <a:gd name="connsiteX0" fmla="*/ 0 w 1059882"/>
              <a:gd name="connsiteY0" fmla="*/ 0 h 860612"/>
              <a:gd name="connsiteX1" fmla="*/ 1021977 w 1059882"/>
              <a:gd name="connsiteY1" fmla="*/ 355002 h 860612"/>
              <a:gd name="connsiteX2" fmla="*/ 742278 w 1059882"/>
              <a:gd name="connsiteY2" fmla="*/ 860612 h 860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59882" h="860612">
                <a:moveTo>
                  <a:pt x="0" y="0"/>
                </a:moveTo>
                <a:cubicBezTo>
                  <a:pt x="449132" y="105783"/>
                  <a:pt x="898264" y="211567"/>
                  <a:pt x="1021977" y="355002"/>
                </a:cubicBezTo>
                <a:cubicBezTo>
                  <a:pt x="1145690" y="498437"/>
                  <a:pt x="943984" y="679524"/>
                  <a:pt x="742278" y="860612"/>
                </a:cubicBezTo>
              </a:path>
            </a:pathLst>
          </a:custGeom>
          <a:noFill/>
          <a:ln>
            <a:solidFill>
              <a:schemeClr val="accent6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41" name="Freeform 40">
            <a:extLst>
              <a:ext uri="{FF2B5EF4-FFF2-40B4-BE49-F238E27FC236}">
                <a16:creationId xmlns:a16="http://schemas.microsoft.com/office/drawing/2014/main" id="{499980F1-294A-8E13-62D9-98E86D17F9A6}"/>
              </a:ext>
            </a:extLst>
          </p:cNvPr>
          <p:cNvSpPr/>
          <p:nvPr/>
        </p:nvSpPr>
        <p:spPr>
          <a:xfrm>
            <a:off x="9455972" y="4378362"/>
            <a:ext cx="1168949" cy="871370"/>
          </a:xfrm>
          <a:custGeom>
            <a:avLst/>
            <a:gdLst>
              <a:gd name="connsiteX0" fmla="*/ 0 w 1168949"/>
              <a:gd name="connsiteY0" fmla="*/ 0 h 871370"/>
              <a:gd name="connsiteX1" fmla="*/ 1151068 w 1168949"/>
              <a:gd name="connsiteY1" fmla="*/ 462579 h 871370"/>
              <a:gd name="connsiteX2" fmla="*/ 731520 w 1168949"/>
              <a:gd name="connsiteY2" fmla="*/ 871370 h 871370"/>
              <a:gd name="connsiteX3" fmla="*/ 731520 w 1168949"/>
              <a:gd name="connsiteY3" fmla="*/ 871370 h 871370"/>
              <a:gd name="connsiteX4" fmla="*/ 731520 w 1168949"/>
              <a:gd name="connsiteY4" fmla="*/ 871370 h 871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949" h="871370">
                <a:moveTo>
                  <a:pt x="0" y="0"/>
                </a:moveTo>
                <a:cubicBezTo>
                  <a:pt x="514574" y="158675"/>
                  <a:pt x="1029148" y="317351"/>
                  <a:pt x="1151068" y="462579"/>
                </a:cubicBezTo>
                <a:cubicBezTo>
                  <a:pt x="1272988" y="607807"/>
                  <a:pt x="731520" y="871370"/>
                  <a:pt x="731520" y="871370"/>
                </a:cubicBezTo>
                <a:lnTo>
                  <a:pt x="731520" y="871370"/>
                </a:lnTo>
                <a:lnTo>
                  <a:pt x="731520" y="871370"/>
                </a:lnTo>
              </a:path>
            </a:pathLst>
          </a:custGeom>
          <a:noFill/>
          <a:ln>
            <a:solidFill>
              <a:schemeClr val="accent6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4044142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81DB5-CF3A-B489-C0A8-0FF542BB2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Insertion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7CA934-D71A-14DB-99A4-B59A742F0AA1}"/>
              </a:ext>
            </a:extLst>
          </p:cNvPr>
          <p:cNvSpPr/>
          <p:nvPr/>
        </p:nvSpPr>
        <p:spPr>
          <a:xfrm>
            <a:off x="7955488" y="3955288"/>
            <a:ext cx="1534510" cy="654268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New Node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397329D-8221-8461-79B5-1BB64BD5D30C}"/>
              </a:ext>
            </a:extLst>
          </p:cNvPr>
          <p:cNvSpPr/>
          <p:nvPr/>
        </p:nvSpPr>
        <p:spPr>
          <a:xfrm>
            <a:off x="9537293" y="3957916"/>
            <a:ext cx="430925" cy="6516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17A25A5-B257-8BBA-80FA-1717D5E0168A}"/>
              </a:ext>
            </a:extLst>
          </p:cNvPr>
          <p:cNvSpPr/>
          <p:nvPr/>
        </p:nvSpPr>
        <p:spPr>
          <a:xfrm>
            <a:off x="8961853" y="5329057"/>
            <a:ext cx="1534510" cy="65426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Node 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747928-D812-8841-DFBD-0807C596DBE6}"/>
              </a:ext>
            </a:extLst>
          </p:cNvPr>
          <p:cNvSpPr/>
          <p:nvPr/>
        </p:nvSpPr>
        <p:spPr>
          <a:xfrm>
            <a:off x="10543658" y="5331685"/>
            <a:ext cx="430925" cy="65164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/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B28E443-93B1-0BFF-1B13-F537301802A4}"/>
              </a:ext>
            </a:extLst>
          </p:cNvPr>
          <p:cNvSpPr/>
          <p:nvPr/>
        </p:nvSpPr>
        <p:spPr>
          <a:xfrm>
            <a:off x="6881308" y="1867612"/>
            <a:ext cx="1534510" cy="4545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List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44B6E53-BFF1-BF01-1F59-125B98B7258A}"/>
              </a:ext>
            </a:extLst>
          </p:cNvPr>
          <p:cNvSpPr/>
          <p:nvPr/>
        </p:nvSpPr>
        <p:spPr>
          <a:xfrm>
            <a:off x="6881308" y="2385774"/>
            <a:ext cx="700416" cy="33510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First</a:t>
            </a:r>
          </a:p>
        </p:txBody>
      </p:sp>
      <p:cxnSp>
        <p:nvCxnSpPr>
          <p:cNvPr id="15" name="Elbow Connector 14">
            <a:extLst>
              <a:ext uri="{FF2B5EF4-FFF2-40B4-BE49-F238E27FC236}">
                <a16:creationId xmlns:a16="http://schemas.microsoft.com/office/drawing/2014/main" id="{8006B0D8-BC31-A291-51BF-D3405738EA04}"/>
              </a:ext>
            </a:extLst>
          </p:cNvPr>
          <p:cNvCxnSpPr>
            <a:cxnSpLocks/>
            <a:stCxn id="19" idx="2"/>
            <a:endCxn id="6" idx="0"/>
          </p:cNvCxnSpPr>
          <p:nvPr/>
        </p:nvCxnSpPr>
        <p:spPr>
          <a:xfrm rot="5400000">
            <a:off x="9380969" y="2577136"/>
            <a:ext cx="719926" cy="203637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2887C868-A3A4-902B-9706-4BB829A813C4}"/>
              </a:ext>
            </a:extLst>
          </p:cNvPr>
          <p:cNvSpPr/>
          <p:nvPr/>
        </p:nvSpPr>
        <p:spPr>
          <a:xfrm>
            <a:off x="8961853" y="2581094"/>
            <a:ext cx="1534510" cy="65426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Node N-1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EF497B3-50CA-D15F-BE48-FE655344DA15}"/>
              </a:ext>
            </a:extLst>
          </p:cNvPr>
          <p:cNvSpPr/>
          <p:nvPr/>
        </p:nvSpPr>
        <p:spPr>
          <a:xfrm>
            <a:off x="10543658" y="2583722"/>
            <a:ext cx="430925" cy="65164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/</a:t>
            </a:r>
          </a:p>
        </p:txBody>
      </p:sp>
      <p:cxnSp>
        <p:nvCxnSpPr>
          <p:cNvPr id="23" name="Elbow Connector 22">
            <a:extLst>
              <a:ext uri="{FF2B5EF4-FFF2-40B4-BE49-F238E27FC236}">
                <a16:creationId xmlns:a16="http://schemas.microsoft.com/office/drawing/2014/main" id="{66D1E53D-7D01-5D4F-CA2A-BBC68F96BF47}"/>
              </a:ext>
            </a:extLst>
          </p:cNvPr>
          <p:cNvCxnSpPr>
            <a:cxnSpLocks/>
            <a:stCxn id="19" idx="2"/>
            <a:endCxn id="8" idx="0"/>
          </p:cNvCxnSpPr>
          <p:nvPr/>
        </p:nvCxnSpPr>
        <p:spPr>
          <a:xfrm rot="5400000">
            <a:off x="9197268" y="3767203"/>
            <a:ext cx="2093695" cy="1030013"/>
          </a:xfrm>
          <a:prstGeom prst="bentConnector3">
            <a:avLst>
              <a:gd name="adj1" fmla="val 85355"/>
            </a:avLst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25" name="Graphic 24" descr="Close with solid fill">
            <a:extLst>
              <a:ext uri="{FF2B5EF4-FFF2-40B4-BE49-F238E27FC236}">
                <a16:creationId xmlns:a16="http://schemas.microsoft.com/office/drawing/2014/main" id="{13771E41-8001-4259-6663-61E677CD26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43662" y="4099665"/>
            <a:ext cx="454571" cy="454571"/>
          </a:xfrm>
          <a:prstGeom prst="rect">
            <a:avLst/>
          </a:prstGeom>
        </p:spPr>
      </p:pic>
      <p:cxnSp>
        <p:nvCxnSpPr>
          <p:cNvPr id="29" name="Elbow Connector 28">
            <a:extLst>
              <a:ext uri="{FF2B5EF4-FFF2-40B4-BE49-F238E27FC236}">
                <a16:creationId xmlns:a16="http://schemas.microsoft.com/office/drawing/2014/main" id="{C893B255-E729-62DA-9BFB-C4A66491BB1B}"/>
              </a:ext>
            </a:extLst>
          </p:cNvPr>
          <p:cNvCxnSpPr>
            <a:stCxn id="12" idx="2"/>
            <a:endCxn id="18" idx="1"/>
          </p:cNvCxnSpPr>
          <p:nvPr/>
        </p:nvCxnSpPr>
        <p:spPr>
          <a:xfrm rot="16200000" flipH="1">
            <a:off x="8003012" y="1949386"/>
            <a:ext cx="187345" cy="1730337"/>
          </a:xfrm>
          <a:prstGeom prst="bentConnector2">
            <a:avLst/>
          </a:prstGeom>
          <a:ln>
            <a:prstDash val="dash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" name="Elbow Connector 29">
            <a:extLst>
              <a:ext uri="{FF2B5EF4-FFF2-40B4-BE49-F238E27FC236}">
                <a16:creationId xmlns:a16="http://schemas.microsoft.com/office/drawing/2014/main" id="{1D558678-D642-9192-7C83-621C19761814}"/>
              </a:ext>
            </a:extLst>
          </p:cNvPr>
          <p:cNvCxnSpPr>
            <a:cxnSpLocks/>
            <a:stCxn id="6" idx="2"/>
            <a:endCxn id="8" idx="1"/>
          </p:cNvCxnSpPr>
          <p:nvPr/>
        </p:nvCxnSpPr>
        <p:spPr>
          <a:xfrm rot="16200000" flipH="1">
            <a:off x="8318981" y="5013318"/>
            <a:ext cx="1046635" cy="239110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" name="Content Placeholder 9">
            <a:extLst>
              <a:ext uri="{FF2B5EF4-FFF2-40B4-BE49-F238E27FC236}">
                <a16:creationId xmlns:a16="http://schemas.microsoft.com/office/drawing/2014/main" id="{35EDCCBA-91D0-81ED-9386-0BA419973F94}"/>
              </a:ext>
            </a:extLst>
          </p:cNvPr>
          <p:cNvSpPr txBox="1">
            <a:spLocks/>
          </p:cNvSpPr>
          <p:nvPr/>
        </p:nvSpPr>
        <p:spPr>
          <a:xfrm>
            <a:off x="955938" y="1867612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NO" dirty="0">
                <a:solidFill>
                  <a:schemeClr val="accent3"/>
                </a:solidFill>
              </a:rPr>
              <a:t>Allocate</a:t>
            </a:r>
            <a:r>
              <a:rPr lang="en-NO" dirty="0"/>
              <a:t> a new node</a:t>
            </a:r>
          </a:p>
          <a:p>
            <a:pPr marL="457200" indent="-457200">
              <a:buFont typeface="+mj-lt"/>
              <a:buAutoNum type="arabicPeriod"/>
            </a:pPr>
            <a:r>
              <a:rPr lang="en-NO" dirty="0"/>
              <a:t>Find the “</a:t>
            </a:r>
            <a:r>
              <a:rPr lang="en-NO" dirty="0">
                <a:solidFill>
                  <a:schemeClr val="accent3"/>
                </a:solidFill>
              </a:rPr>
              <a:t>previous</a:t>
            </a:r>
            <a:r>
              <a:rPr lang="en-NO" dirty="0"/>
              <a:t>” node</a:t>
            </a:r>
          </a:p>
          <a:p>
            <a:pPr marL="457200" indent="-457200">
              <a:buFont typeface="+mj-lt"/>
              <a:buAutoNum type="arabicPeriod"/>
            </a:pPr>
            <a:r>
              <a:rPr lang="en-NO" dirty="0"/>
              <a:t>Set </a:t>
            </a:r>
            <a:r>
              <a:rPr lang="en-NO" dirty="0">
                <a:solidFill>
                  <a:schemeClr val="accent3"/>
                </a:solidFill>
              </a:rPr>
              <a:t>next of new node</a:t>
            </a:r>
            <a:r>
              <a:rPr lang="en-NO" dirty="0"/>
              <a:t> to the </a:t>
            </a:r>
            <a:r>
              <a:rPr lang="en-NO" dirty="0">
                <a:solidFill>
                  <a:schemeClr val="accent3"/>
                </a:solidFill>
              </a:rPr>
              <a:t>next of previous</a:t>
            </a:r>
          </a:p>
          <a:p>
            <a:pPr marL="457200" indent="-457200">
              <a:buFont typeface="+mj-lt"/>
              <a:buAutoNum type="arabicPeriod"/>
            </a:pPr>
            <a:r>
              <a:rPr lang="en-NO" dirty="0"/>
              <a:t>Set </a:t>
            </a:r>
            <a:r>
              <a:rPr lang="en-NO" dirty="0">
                <a:solidFill>
                  <a:schemeClr val="accent3"/>
                </a:solidFill>
              </a:rPr>
              <a:t>next of previous </a:t>
            </a:r>
            <a:r>
              <a:rPr lang="en-NO" dirty="0"/>
              <a:t>to </a:t>
            </a:r>
            <a:r>
              <a:rPr lang="en-NO" dirty="0">
                <a:solidFill>
                  <a:schemeClr val="accent3"/>
                </a:solidFill>
              </a:rPr>
              <a:t>new node</a:t>
            </a:r>
          </a:p>
        </p:txBody>
      </p:sp>
    </p:spTree>
    <p:extLst>
      <p:ext uri="{BB962C8B-B14F-4D97-AF65-F5344CB8AC3E}">
        <p14:creationId xmlns:p14="http://schemas.microsoft.com/office/powerpoint/2010/main" val="4153159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20EB1-D1D8-5315-A90F-82A9C80F8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Insertion in Front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653B190-0947-3762-79B0-5BB1201EC4A1}"/>
              </a:ext>
            </a:extLst>
          </p:cNvPr>
          <p:cNvSpPr/>
          <p:nvPr/>
        </p:nvSpPr>
        <p:spPr>
          <a:xfrm>
            <a:off x="8512156" y="4023149"/>
            <a:ext cx="1534510" cy="654268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New Node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708031-6D2E-32DF-B2EF-8BA39FFDDCB5}"/>
              </a:ext>
            </a:extLst>
          </p:cNvPr>
          <p:cNvSpPr/>
          <p:nvPr/>
        </p:nvSpPr>
        <p:spPr>
          <a:xfrm>
            <a:off x="10093961" y="4025777"/>
            <a:ext cx="430925" cy="6516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759779-8766-1E9E-EA8B-EE5618EF2ADA}"/>
              </a:ext>
            </a:extLst>
          </p:cNvPr>
          <p:cNvSpPr/>
          <p:nvPr/>
        </p:nvSpPr>
        <p:spPr>
          <a:xfrm>
            <a:off x="8521681" y="5329057"/>
            <a:ext cx="1534510" cy="65426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Node 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6E4AF11-593F-5864-7228-4347D3DFFE2F}"/>
              </a:ext>
            </a:extLst>
          </p:cNvPr>
          <p:cNvSpPr/>
          <p:nvPr/>
        </p:nvSpPr>
        <p:spPr>
          <a:xfrm>
            <a:off x="10103486" y="5331685"/>
            <a:ext cx="430925" cy="65164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/</a:t>
            </a:r>
          </a:p>
        </p:txBody>
      </p:sp>
      <p:cxnSp>
        <p:nvCxnSpPr>
          <p:cNvPr id="10" name="Elbow Connector 9">
            <a:extLst>
              <a:ext uri="{FF2B5EF4-FFF2-40B4-BE49-F238E27FC236}">
                <a16:creationId xmlns:a16="http://schemas.microsoft.com/office/drawing/2014/main" id="{DE597443-DDAA-4DF2-00B7-133F1B62F8C0}"/>
              </a:ext>
            </a:extLst>
          </p:cNvPr>
          <p:cNvCxnSpPr>
            <a:cxnSpLocks/>
            <a:stCxn id="6" idx="2"/>
            <a:endCxn id="7" idx="0"/>
          </p:cNvCxnSpPr>
          <p:nvPr/>
        </p:nvCxnSpPr>
        <p:spPr>
          <a:xfrm rot="5400000">
            <a:off x="9473360" y="4492993"/>
            <a:ext cx="651640" cy="1020488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95898EF7-87C1-6D23-2E82-1074E2174F58}"/>
              </a:ext>
            </a:extLst>
          </p:cNvPr>
          <p:cNvSpPr/>
          <p:nvPr/>
        </p:nvSpPr>
        <p:spPr>
          <a:xfrm>
            <a:off x="7335819" y="1867612"/>
            <a:ext cx="1534510" cy="4545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List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F9BBA57-5FC4-5E83-F6BD-B932F04BBB09}"/>
              </a:ext>
            </a:extLst>
          </p:cNvPr>
          <p:cNvSpPr/>
          <p:nvPr/>
        </p:nvSpPr>
        <p:spPr>
          <a:xfrm>
            <a:off x="7335819" y="2385774"/>
            <a:ext cx="700416" cy="33510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First</a:t>
            </a:r>
          </a:p>
        </p:txBody>
      </p:sp>
      <p:cxnSp>
        <p:nvCxnSpPr>
          <p:cNvPr id="14" name="Elbow Connector 13">
            <a:extLst>
              <a:ext uri="{FF2B5EF4-FFF2-40B4-BE49-F238E27FC236}">
                <a16:creationId xmlns:a16="http://schemas.microsoft.com/office/drawing/2014/main" id="{62EF2A18-0608-DCC1-77B6-3920A327E7F3}"/>
              </a:ext>
            </a:extLst>
          </p:cNvPr>
          <p:cNvCxnSpPr>
            <a:cxnSpLocks/>
            <a:stCxn id="12" idx="2"/>
            <a:endCxn id="7" idx="1"/>
          </p:cNvCxnSpPr>
          <p:nvPr/>
        </p:nvCxnSpPr>
        <p:spPr>
          <a:xfrm rot="16200000" flipH="1">
            <a:off x="6636200" y="3770710"/>
            <a:ext cx="2935308" cy="835654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15" name="Graphic 14" descr="Close with solid fill">
            <a:extLst>
              <a:ext uri="{FF2B5EF4-FFF2-40B4-BE49-F238E27FC236}">
                <a16:creationId xmlns:a16="http://schemas.microsoft.com/office/drawing/2014/main" id="{2BC9CC3C-55D9-71C2-F892-5307CE9DF3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53244" y="4974335"/>
            <a:ext cx="454571" cy="454571"/>
          </a:xfrm>
          <a:prstGeom prst="rect">
            <a:avLst/>
          </a:prstGeom>
        </p:spPr>
      </p:pic>
      <p:cxnSp>
        <p:nvCxnSpPr>
          <p:cNvPr id="16" name="Elbow Connector 15">
            <a:extLst>
              <a:ext uri="{FF2B5EF4-FFF2-40B4-BE49-F238E27FC236}">
                <a16:creationId xmlns:a16="http://schemas.microsoft.com/office/drawing/2014/main" id="{D6576C4A-6DCE-B952-1DBB-C7A8219EDC07}"/>
              </a:ext>
            </a:extLst>
          </p:cNvPr>
          <p:cNvCxnSpPr>
            <a:stCxn id="12" idx="2"/>
            <a:endCxn id="5" idx="1"/>
          </p:cNvCxnSpPr>
          <p:nvPr/>
        </p:nvCxnSpPr>
        <p:spPr>
          <a:xfrm rot="16200000" flipH="1">
            <a:off x="7284391" y="3122518"/>
            <a:ext cx="1629400" cy="826129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" name="Content Placeholder 9">
            <a:extLst>
              <a:ext uri="{FF2B5EF4-FFF2-40B4-BE49-F238E27FC236}">
                <a16:creationId xmlns:a16="http://schemas.microsoft.com/office/drawing/2014/main" id="{FEB8534A-C7C8-9D68-93FB-39C085B65B8B}"/>
              </a:ext>
            </a:extLst>
          </p:cNvPr>
          <p:cNvSpPr txBox="1">
            <a:spLocks/>
          </p:cNvSpPr>
          <p:nvPr/>
        </p:nvSpPr>
        <p:spPr>
          <a:xfrm>
            <a:off x="955938" y="1867612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NO" dirty="0">
                <a:solidFill>
                  <a:schemeClr val="accent3"/>
                </a:solidFill>
              </a:rPr>
              <a:t>Allocate</a:t>
            </a:r>
            <a:r>
              <a:rPr lang="en-NO" dirty="0"/>
              <a:t> a new node</a:t>
            </a:r>
          </a:p>
          <a:p>
            <a:pPr marL="457200" indent="-457200">
              <a:buFont typeface="+mj-lt"/>
              <a:buAutoNum type="arabicPeriod"/>
            </a:pPr>
            <a:r>
              <a:rPr lang="en-NO" dirty="0"/>
              <a:t>Set </a:t>
            </a:r>
            <a:r>
              <a:rPr lang="en-NO" dirty="0">
                <a:solidFill>
                  <a:schemeClr val="accent3"/>
                </a:solidFill>
              </a:rPr>
              <a:t>the list head</a:t>
            </a:r>
            <a:r>
              <a:rPr lang="en-NO" dirty="0"/>
              <a:t> to be the </a:t>
            </a:r>
            <a:r>
              <a:rPr lang="en-NO" dirty="0">
                <a:solidFill>
                  <a:schemeClr val="accent3"/>
                </a:solidFill>
              </a:rPr>
              <a:t>new node</a:t>
            </a:r>
          </a:p>
        </p:txBody>
      </p:sp>
    </p:spTree>
    <p:extLst>
      <p:ext uri="{BB962C8B-B14F-4D97-AF65-F5344CB8AC3E}">
        <p14:creationId xmlns:p14="http://schemas.microsoft.com/office/powerpoint/2010/main" val="2901586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ord">
      <a:dk1>
        <a:srgbClr val="4C5669"/>
      </a:dk1>
      <a:lt1>
        <a:srgbClr val="ECEFF3"/>
      </a:lt1>
      <a:dk2>
        <a:srgbClr val="2E3440"/>
      </a:dk2>
      <a:lt2>
        <a:srgbClr val="D8DEE9"/>
      </a:lt2>
      <a:accent1>
        <a:srgbClr val="5E81AC"/>
      </a:accent1>
      <a:accent2>
        <a:srgbClr val="81A1C1"/>
      </a:accent2>
      <a:accent3>
        <a:srgbClr val="EBCB8B"/>
      </a:accent3>
      <a:accent4>
        <a:srgbClr val="D08770"/>
      </a:accent4>
      <a:accent5>
        <a:srgbClr val="BF6169"/>
      </a:accent5>
      <a:accent6>
        <a:srgbClr val="A3BE8C"/>
      </a:accent6>
      <a:hlink>
        <a:srgbClr val="8FBCBB"/>
      </a:hlink>
      <a:folHlink>
        <a:srgbClr val="88C0D0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" id="{14D848B7-E096-E74A-AD3E-E57DEC9744B0}" vid="{913543CE-C1AD-F44C-81D3-093BAA8306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6758</TotalTime>
  <Words>1557</Words>
  <Application>Microsoft Macintosh PowerPoint</Application>
  <PresentationFormat>Widescreen</PresentationFormat>
  <Paragraphs>412</Paragraphs>
  <Slides>27</Slides>
  <Notes>0</Notes>
  <HiddenSlides>7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Arial</vt:lpstr>
      <vt:lpstr>Cambria Math</vt:lpstr>
      <vt:lpstr>Consolas</vt:lpstr>
      <vt:lpstr>Menlo</vt:lpstr>
      <vt:lpstr>Montserrat</vt:lpstr>
      <vt:lpstr>Montserrat Light</vt:lpstr>
      <vt:lpstr>Share Tech Mono</vt:lpstr>
      <vt:lpstr>Verdana</vt:lpstr>
      <vt:lpstr>Office Theme</vt:lpstr>
      <vt:lpstr>Linked Lists</vt:lpstr>
      <vt:lpstr>Beyond Arrays?</vt:lpstr>
      <vt:lpstr>Agenda</vt:lpstr>
      <vt:lpstr>What Is a Linked-list?</vt:lpstr>
      <vt:lpstr>Space-efficiency</vt:lpstr>
      <vt:lpstr>Creating a Linked List</vt:lpstr>
      <vt:lpstr>Access</vt:lpstr>
      <vt:lpstr>Insertion</vt:lpstr>
      <vt:lpstr>Insertion in Front</vt:lpstr>
      <vt:lpstr>Search</vt:lpstr>
      <vt:lpstr>Deletion</vt:lpstr>
      <vt:lpstr>Deletion (in Front)</vt:lpstr>
      <vt:lpstr>“Doubly” Linked Lists</vt:lpstr>
      <vt:lpstr>Insertion</vt:lpstr>
      <vt:lpstr>Insertion (at the end) </vt:lpstr>
      <vt:lpstr>Insertion (in front)</vt:lpstr>
      <vt:lpstr>Iteration</vt:lpstr>
      <vt:lpstr>Iterator ADT</vt:lpstr>
      <vt:lpstr>Structure of Iterator </vt:lpstr>
      <vt:lpstr>A Recursive Data Type</vt:lpstr>
      <vt:lpstr>Using Recursion</vt:lpstr>
      <vt:lpstr>Deletion</vt:lpstr>
      <vt:lpstr>Deletion (at the end)</vt:lpstr>
      <vt:lpstr>Deletion (in front)</vt:lpstr>
      <vt:lpstr>Recap</vt:lpstr>
      <vt:lpstr>Recap</vt:lpstr>
      <vt:lpstr>Questions, Comments, or Ideas?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Linked Lists</dc:title>
  <dc:subject/>
  <dc:creator>Franck Chauvel</dc:creator>
  <cp:keywords/>
  <dc:description/>
  <cp:lastModifiedBy>Franck Chauvel</cp:lastModifiedBy>
  <cp:revision>53</cp:revision>
  <dcterms:created xsi:type="dcterms:W3CDTF">2021-06-16T18:39:45Z</dcterms:created>
  <dcterms:modified xsi:type="dcterms:W3CDTF">2023-09-18T09:12:03Z</dcterms:modified>
  <cp:category/>
</cp:coreProperties>
</file>