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26"/>
  </p:notesMasterIdLst>
  <p:sldIdLst>
    <p:sldId id="262" r:id="rId2"/>
    <p:sldId id="286" r:id="rId3"/>
    <p:sldId id="260" r:id="rId4"/>
    <p:sldId id="263" r:id="rId5"/>
    <p:sldId id="281" r:id="rId6"/>
    <p:sldId id="276" r:id="rId7"/>
    <p:sldId id="275" r:id="rId8"/>
    <p:sldId id="282" r:id="rId9"/>
    <p:sldId id="264" r:id="rId10"/>
    <p:sldId id="265" r:id="rId11"/>
    <p:sldId id="266" r:id="rId12"/>
    <p:sldId id="285" r:id="rId13"/>
    <p:sldId id="270" r:id="rId14"/>
    <p:sldId id="271" r:id="rId15"/>
    <p:sldId id="272" r:id="rId16"/>
    <p:sldId id="284" r:id="rId17"/>
    <p:sldId id="274" r:id="rId18"/>
    <p:sldId id="277" r:id="rId19"/>
    <p:sldId id="280" r:id="rId20"/>
    <p:sldId id="278" r:id="rId21"/>
    <p:sldId id="279" r:id="rId22"/>
    <p:sldId id="268" r:id="rId23"/>
    <p:sldId id="261" r:id="rId24"/>
    <p:sldId id="287" r:id="rId25"/>
  </p:sldIdLst>
  <p:sldSz cx="12192000" cy="6858000"/>
  <p:notesSz cx="6858000" cy="9144000"/>
  <p:defaultTextStyle>
    <a:defPPr>
      <a:defRPr lang="en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ranck Chauvel" initials="FC" lastIdx="1" clrIdx="0">
    <p:extLst>
      <p:ext uri="{19B8F6BF-5375-455C-9EA6-DF929625EA0E}">
        <p15:presenceInfo xmlns:p15="http://schemas.microsoft.com/office/powerpoint/2012/main" userId="S::franck.chauvel@axbit.com::1aa1095b-e8b7-4b9e-91f1-8f114371766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B6882"/>
    <a:srgbClr val="7484A2"/>
    <a:srgbClr val="4C566A"/>
    <a:srgbClr val="2D3440"/>
    <a:srgbClr val="8894A9"/>
    <a:srgbClr val="B48EA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5157"/>
    <p:restoredTop sz="96197"/>
  </p:normalViewPr>
  <p:slideViewPr>
    <p:cSldViewPr snapToGrid="0" snapToObjects="1">
      <p:cViewPr varScale="1">
        <p:scale>
          <a:sx n="105" d="100"/>
          <a:sy n="105" d="100"/>
        </p:scale>
        <p:origin x="200" y="496"/>
      </p:cViewPr>
      <p:guideLst/>
    </p:cSldViewPr>
  </p:slideViewPr>
  <p:outlineViewPr>
    <p:cViewPr>
      <p:scale>
        <a:sx n="33" d="100"/>
        <a:sy n="33" d="100"/>
      </p:scale>
      <p:origin x="0" y="-1808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F29782-C61A-CD4C-9376-B0A272778357}" type="datetimeFigureOut">
              <a:rPr lang="en-NO" smtClean="0"/>
              <a:t>11/09/2023</a:t>
            </a:fld>
            <a:endParaRPr lang="en-N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N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0BD9C9-7907-5743-B025-04A356EF685E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20726192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0BD9C9-7907-5743-B025-04A356EF685E}" type="slidenum">
              <a:rPr lang="en-NO" smtClean="0"/>
              <a:t>11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36920435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0BD9C9-7907-5743-B025-04A356EF685E}" type="slidenum">
              <a:rPr lang="en-NO" smtClean="0"/>
              <a:t>13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25293310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0BD9C9-7907-5743-B025-04A356EF685E}" type="slidenum">
              <a:rPr lang="en-NO" smtClean="0"/>
              <a:t>23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13699801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3BF33D-383C-E546-95B4-2AB8F84A0E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30250" y="1532534"/>
            <a:ext cx="10708343" cy="1715365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GB"/>
              <a:t>Click to edit Master title style</a:t>
            </a:r>
            <a:endParaRPr lang="en-NO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42BF92D-248D-0340-BD39-94456065BA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30250" y="3271630"/>
            <a:ext cx="10708342" cy="605538"/>
          </a:xfrm>
        </p:spPr>
        <p:txBody>
          <a:bodyPr anchor="ctr">
            <a:normAutofit/>
          </a:bodyPr>
          <a:lstStyle>
            <a:lvl1pPr marL="0" indent="0" algn="l">
              <a:buNone/>
              <a:defRPr sz="2800" b="0" i="0">
                <a:solidFill>
                  <a:schemeClr val="accent3"/>
                </a:solidFill>
                <a:latin typeface="Montserrat Light" pitchFamily="2" charset="77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NO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4B26DED-2EAF-2E46-B8CE-8A0803BF4A14}"/>
              </a:ext>
            </a:extLst>
          </p:cNvPr>
          <p:cNvSpPr txBox="1"/>
          <p:nvPr userDrawn="1"/>
        </p:nvSpPr>
        <p:spPr>
          <a:xfrm>
            <a:off x="726514" y="545068"/>
            <a:ext cx="59973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O" b="0" i="0" dirty="0">
                <a:solidFill>
                  <a:schemeClr val="accent1"/>
                </a:solidFill>
                <a:latin typeface="Montserrat Light" pitchFamily="2" charset="77"/>
              </a:rPr>
              <a:t>IDATA2032 — Algorithms &amp; Data Structures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2C5F789B-9877-4A4E-8B5B-0882CD4AB44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30621" y="5011717"/>
            <a:ext cx="10708342" cy="471487"/>
          </a:xfrm>
        </p:spPr>
        <p:txBody>
          <a:bodyPr>
            <a:noAutofit/>
          </a:bodyPr>
          <a:lstStyle>
            <a:lvl1pPr marL="0" indent="0">
              <a:buNone/>
              <a:defRPr sz="2800" b="0" i="0">
                <a:solidFill>
                  <a:schemeClr val="accent2"/>
                </a:solidFill>
                <a:latin typeface="Montserrat Light" pitchFamily="2" charset="77"/>
              </a:defRPr>
            </a:lvl1pPr>
          </a:lstStyle>
          <a:p>
            <a:pPr lvl="0"/>
            <a:r>
              <a:rPr lang="en-GB" dirty="0"/>
              <a:t>Click to edit Authors</a:t>
            </a:r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FC64FC85-8A6F-9244-A80E-125C77D92F2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30250" y="5483225"/>
            <a:ext cx="10717213" cy="460375"/>
          </a:xfrm>
        </p:spPr>
        <p:txBody>
          <a:bodyPr anchor="ctr">
            <a:normAutofit/>
          </a:bodyPr>
          <a:lstStyle>
            <a:lvl1pPr marL="0" indent="0">
              <a:buNone/>
              <a:defRPr sz="2000" b="0" i="0">
                <a:solidFill>
                  <a:schemeClr val="accent2"/>
                </a:solidFill>
                <a:latin typeface="Montserrat Light" pitchFamily="2" charset="77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GB" dirty="0"/>
              <a:t>Click to edit Affiliations</a:t>
            </a:r>
            <a:endParaRPr lang="en-NO" dirty="0"/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E69A85B7-D86D-484C-A4DC-34F0FEECA979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30250" y="5943600"/>
            <a:ext cx="10731500" cy="336550"/>
          </a:xfrm>
        </p:spPr>
        <p:txBody>
          <a:bodyPr>
            <a:noAutofit/>
          </a:bodyPr>
          <a:lstStyle>
            <a:lvl1pPr marL="0" indent="0">
              <a:buNone/>
              <a:defRPr sz="1800">
                <a:solidFill>
                  <a:schemeClr val="accent2"/>
                </a:solidFill>
                <a:latin typeface="Share Tech Mono" panose="020B0509050000020004" pitchFamily="49" charset="77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NO" dirty="0"/>
              <a:t>Click to edit emails</a:t>
            </a:r>
          </a:p>
        </p:txBody>
      </p:sp>
      <p:sp>
        <p:nvSpPr>
          <p:cNvPr id="26" name="Text Placeholder 25">
            <a:extLst>
              <a:ext uri="{FF2B5EF4-FFF2-40B4-BE49-F238E27FC236}">
                <a16:creationId xmlns:a16="http://schemas.microsoft.com/office/drawing/2014/main" id="{A83D4897-37FE-C94B-AF92-8295FEEBF32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26514" y="3903630"/>
            <a:ext cx="10708342" cy="457200"/>
          </a:xfrm>
        </p:spPr>
        <p:txBody>
          <a:bodyPr anchor="t">
            <a:normAutofit/>
          </a:bodyPr>
          <a:lstStyle>
            <a:lvl1pPr marL="0" indent="0">
              <a:buNone/>
              <a:defRPr sz="1800" b="0" i="0">
                <a:solidFill>
                  <a:schemeClr val="accent3"/>
                </a:solidFill>
                <a:latin typeface="Montserrat Light" pitchFamily="2" charset="77"/>
              </a:defRPr>
            </a:lvl1pPr>
          </a:lstStyle>
          <a:p>
            <a:pPr lvl="0"/>
            <a:r>
              <a:rPr lang="en-NO" dirty="0"/>
              <a:t>Click to Number</a:t>
            </a:r>
          </a:p>
        </p:txBody>
      </p:sp>
    </p:spTree>
    <p:extLst>
      <p:ext uri="{BB962C8B-B14F-4D97-AF65-F5344CB8AC3E}">
        <p14:creationId xmlns:p14="http://schemas.microsoft.com/office/powerpoint/2010/main" val="12643431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1D179C-94C8-9744-B08F-571A86B86C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NO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538DCAD-59A9-064B-A92A-1F0AF0EDFFE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NO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6EB359-5F21-8F45-9EFA-F3E4D30FEC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0E66DD-9268-3547-A32F-FBF3F19CC3F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N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2F3420-0167-3942-B9B7-39374ED8B5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01A2839-7C1E-C44C-91B1-D948DC11E1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39428045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F0FCC5-B31B-D846-9AE6-A8F55DE000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NO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6AF7EA4-BB71-3049-A09E-13447433BF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76D9BC-2599-244B-97AA-3D292F9098B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DB596D-FE4E-B54A-8E1D-70D2D6B548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C4084F-EDFD-A54B-AD26-9776A02B40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5088904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692F1BA-AF39-D845-8DA2-F3A1F76C6E8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NO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6DB15E4-54D9-8B47-9382-EF24D2505F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724510-A423-FB4A-A744-29E6DFDCBAC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0F0D90-2C83-8B46-9CE0-C1417FA329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AB2144-57E0-5D4D-B249-F62BA1F132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37946691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8F7B35-C0BE-B949-918A-9E149A57577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2188922"/>
            <a:ext cx="10515600" cy="1240078"/>
          </a:xfrm>
        </p:spPr>
        <p:txBody>
          <a:bodyPr>
            <a:normAutofit/>
          </a:bodyPr>
          <a:lstStyle>
            <a:lvl1pPr algn="ctr">
              <a:defRPr sz="4800"/>
            </a:lvl1pPr>
          </a:lstStyle>
          <a:p>
            <a:r>
              <a:rPr lang="en-GB" dirty="0"/>
              <a:t>Questions, Comments, Ideas?</a:t>
            </a:r>
            <a:endParaRPr lang="en-NO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119E2E2B-D457-CE48-B784-A38D2A175F0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630612" y="4531659"/>
            <a:ext cx="4733925" cy="510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2"/>
                </a:solidFill>
              </a:defRPr>
            </a:lvl1pPr>
          </a:lstStyle>
          <a:p>
            <a:pPr lvl="0"/>
            <a:r>
              <a:rPr lang="en-GB" dirty="0"/>
              <a:t>Click to Edit Authors</a:t>
            </a:r>
            <a:endParaRPr lang="en-NO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41030E4-8066-BF41-9B3B-AD19D81616C7}"/>
              </a:ext>
            </a:extLst>
          </p:cNvPr>
          <p:cNvSpPr txBox="1"/>
          <p:nvPr userDrawn="1"/>
        </p:nvSpPr>
        <p:spPr>
          <a:xfrm>
            <a:off x="3281456" y="1419481"/>
            <a:ext cx="543223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O" sz="4400" dirty="0">
                <a:solidFill>
                  <a:schemeClr val="accent2"/>
                </a:solidFill>
                <a:latin typeface="Montserrat" pitchFamily="2" charset="77"/>
              </a:rPr>
              <a:t>Thank </a:t>
            </a:r>
            <a:r>
              <a:rPr lang="en-NO" sz="4400" b="0" i="0" dirty="0">
                <a:solidFill>
                  <a:schemeClr val="accent2"/>
                </a:solidFill>
                <a:latin typeface="Montserrat" pitchFamily="2" charset="77"/>
              </a:rPr>
              <a:t>You!</a:t>
            </a:r>
          </a:p>
        </p:txBody>
      </p:sp>
      <p:sp>
        <p:nvSpPr>
          <p:cNvPr id="10" name="Text Placeholder 5">
            <a:extLst>
              <a:ext uri="{FF2B5EF4-FFF2-40B4-BE49-F238E27FC236}">
                <a16:creationId xmlns:a16="http://schemas.microsoft.com/office/drawing/2014/main" id="{1C1EA375-307E-7D4E-86FA-A069F24523A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630612" y="5042647"/>
            <a:ext cx="4733925" cy="510988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GB" dirty="0"/>
              <a:t>Click to Edit Affiliations</a:t>
            </a:r>
            <a:endParaRPr lang="en-NO" dirty="0"/>
          </a:p>
        </p:txBody>
      </p:sp>
      <p:sp>
        <p:nvSpPr>
          <p:cNvPr id="11" name="Text Placeholder 5">
            <a:extLst>
              <a:ext uri="{FF2B5EF4-FFF2-40B4-BE49-F238E27FC236}">
                <a16:creationId xmlns:a16="http://schemas.microsoft.com/office/drawing/2014/main" id="{7A0621E8-7953-A04A-9A56-3EB319EFA0A6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630611" y="5553635"/>
            <a:ext cx="4733925" cy="510988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accent2"/>
                </a:solidFill>
                <a:latin typeface="Share Tech Mono" panose="020B0509050000020004" pitchFamily="49" charset="77"/>
              </a:defRPr>
            </a:lvl1pPr>
          </a:lstStyle>
          <a:p>
            <a:pPr lvl="0"/>
            <a:r>
              <a:rPr lang="en-GB" dirty="0"/>
              <a:t>Click to Edit Emails</a:t>
            </a:r>
            <a:endParaRPr lang="en-NO" dirty="0"/>
          </a:p>
        </p:txBody>
      </p:sp>
    </p:spTree>
    <p:extLst>
      <p:ext uri="{BB962C8B-B14F-4D97-AF65-F5344CB8AC3E}">
        <p14:creationId xmlns:p14="http://schemas.microsoft.com/office/powerpoint/2010/main" val="6262780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285F43-190F-E741-88A4-04729D35BA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N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DB41DD-1F59-BA41-86D5-10DD0E65C9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O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DDFFFC-8FC6-0B40-A313-EB437B683B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356350"/>
            <a:ext cx="9341223" cy="365125"/>
          </a:xfrm>
        </p:spPr>
        <p:txBody>
          <a:bodyPr/>
          <a:lstStyle/>
          <a:p>
            <a:endParaRPr lang="en-NO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4E90E2-EB36-3247-A7BF-D2BBFCFDC4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‹#›</a:t>
            </a:fld>
            <a:endParaRPr lang="en-NO" dirty="0"/>
          </a:p>
        </p:txBody>
      </p:sp>
    </p:spTree>
    <p:extLst>
      <p:ext uri="{BB962C8B-B14F-4D97-AF65-F5344CB8AC3E}">
        <p14:creationId xmlns:p14="http://schemas.microsoft.com/office/powerpoint/2010/main" val="11492354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2F9ECF-431F-B74A-A471-8A5E7EDE0E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N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8AF027-6F6F-4D40-9A95-16EC714D97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727049-E3C3-3445-ADE5-D910057D868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E6C45C-E7F7-DB4B-8F2B-707BE0F23D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C9E41A-4160-2249-A271-39F5AC4C0F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1188127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B30438-3F97-1F40-9716-7D1455E5CB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N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4F74CB-00E4-D546-A1C1-71AAC81C89D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O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0CCBCA2-5985-6348-9C76-7F65D11D11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O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04C516-F5BB-DE41-AAF3-57FA90A3D8F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N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C53D53-5AA3-5943-81BE-A4D3B5386E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522CE8-6A19-4A4E-9687-CC8443D0E4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13347217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2998D8-F10A-AC4D-9FA5-73479AD4E6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N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58BDD0-752E-5D46-94AE-29E08D0154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2AD75FF-2ED3-F24D-B786-4346D2F03A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O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F6C59D7-9DD4-9F47-90F5-D1D439C0871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20B4872-DE2F-8940-A18A-EE5D5F910A4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O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F959F03-F814-574B-AB40-B4AA295E26A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NO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9605F10-0B49-604B-8E48-00625C3097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54D0741-3462-0B46-8618-233C816EA9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23483344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ED80B6-C550-5944-BF1B-9DD6F4FB62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NO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172C610-D425-4046-9EE1-35CE1C48148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NO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4CB8BCF-4035-354E-9D4B-B6CB92696C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FDF85CD-8089-7444-94B0-3E705AA6A9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985744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65563CB-9296-1846-9861-0A2BEBA28D5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NO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7EF1956-9D6F-9149-9CB5-F84E0C7050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48C1FD-71B1-DF41-9999-FEC7DFEE4D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13018381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0824AE-2E77-AF45-A2E0-C3F21C0C10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N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054354-9505-9C4A-82A0-7CF7F1E134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O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876BE4F-D4D2-C54A-84C4-8A7B820BC8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D1E92A3-FCBC-CF42-9D47-8331F340045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N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9AAF95-6539-F449-ABA5-ECB94C4DC2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FB52B7-7167-CE47-90B5-3B9E729807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20267597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/>
            </a:gs>
            <a:gs pos="100000">
              <a:schemeClr val="bg1"/>
            </a:gs>
          </a:gsLst>
          <a:lin ang="2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B0119A9-D41D-7548-9F70-E033196495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0460"/>
            <a:ext cx="10515600" cy="124007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GB"/>
              <a:t>Click to edit Master title style</a:t>
            </a:r>
            <a:endParaRPr lang="en-NO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6A4D46-B366-6B46-94D3-4A97EE7138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O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B0A464-D664-094E-967B-5EFDA69909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8200" y="6356350"/>
            <a:ext cx="93412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endParaRPr lang="en-NO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1C833C-CD1A-CA47-B92A-9848CD4B8A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596282" y="6356350"/>
            <a:ext cx="75751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9EAE67CF-1745-2945-BC67-7BD79F205591}" type="slidenum">
              <a:rPr lang="en-NO" smtClean="0"/>
              <a:pPr/>
              <a:t>‹#›</a:t>
            </a:fld>
            <a:endParaRPr lang="en-NO" dirty="0"/>
          </a:p>
        </p:txBody>
      </p:sp>
    </p:spTree>
    <p:extLst>
      <p:ext uri="{BB962C8B-B14F-4D97-AF65-F5344CB8AC3E}">
        <p14:creationId xmlns:p14="http://schemas.microsoft.com/office/powerpoint/2010/main" val="68747662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3"/>
          </a:solidFill>
          <a:latin typeface="Share Tech Mono" panose="020B0509050000020004" pitchFamily="49" charset="77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Montserrat" pitchFamily="2" charset="77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Montserrat" pitchFamily="2" charset="77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Montserrat" pitchFamily="2" charset="77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b="0" i="0" kern="1200">
          <a:solidFill>
            <a:schemeClr val="tx1"/>
          </a:solidFill>
          <a:latin typeface="Montserrat" pitchFamily="2" charset="77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b="0" i="0" kern="1200">
          <a:solidFill>
            <a:schemeClr val="tx1"/>
          </a:solidFill>
          <a:latin typeface="Montserrat" pitchFamily="2" charset="77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iff"/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5.tiff"/><Relationship Id="rId4" Type="http://schemas.openxmlformats.org/officeDocument/2006/relationships/image" Target="../media/image4.tif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36E4B3-C5AB-B04B-A10F-B850D5F571A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noProof="0" dirty="0"/>
              <a:t>Simple Sorting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FAB4C6E-6FBC-2144-B2CD-65F0FA0FFB9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noProof="0" dirty="0"/>
              <a:t>Introduction to Sorting Sequences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A7323E5-593C-1342-BD88-046D66279C0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noProof="0" dirty="0"/>
              <a:t>Franck Chauvel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B691A02-9B1E-6541-A253-E2D57CFB972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A</a:t>
            </a:r>
            <a:r>
              <a:rPr lang="en-GB" noProof="0" dirty="0" err="1"/>
              <a:t>xbit</a:t>
            </a:r>
            <a:r>
              <a:rPr lang="en-GB" noProof="0" dirty="0"/>
              <a:t> &amp; NTNU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18FC0CD-AC17-A14B-B318-AF1FE36884B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GB" noProof="0" dirty="0" err="1"/>
              <a:t>franck.chauvel@</a:t>
            </a:r>
            <a:r>
              <a:rPr lang="en-GB" noProof="0" err="1"/>
              <a:t>ntnu</a:t>
            </a:r>
            <a:r>
              <a:rPr lang="en-GB" noProof="0"/>
              <a:t>.no</a:t>
            </a:r>
            <a:endParaRPr lang="en-GB" noProof="0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93F87905-BDBF-0840-ADD3-DA2DB188B924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GB" noProof="0" dirty="0"/>
              <a:t>Sequences / Lecture 5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D6F01FD-1144-FFFF-F931-71A767089569}"/>
              </a:ext>
            </a:extLst>
          </p:cNvPr>
          <p:cNvSpPr txBox="1"/>
          <p:nvPr/>
        </p:nvSpPr>
        <p:spPr>
          <a:xfrm>
            <a:off x="8446190" y="5113247"/>
            <a:ext cx="334899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fontAlgn="base"/>
            <a:r>
              <a:rPr lang="en-GB" sz="2400" i="1" dirty="0">
                <a:solidFill>
                  <a:schemeClr val="accent6"/>
                </a:solidFill>
                <a:latin typeface="Montserrat" pitchFamily="2" charset="77"/>
              </a:rPr>
              <a:t>Ask anything on </a:t>
            </a:r>
            <a:br>
              <a:rPr lang="en-GB" sz="2400" i="1" dirty="0">
                <a:solidFill>
                  <a:schemeClr val="accent6"/>
                </a:solidFill>
                <a:latin typeface="Montserrat" pitchFamily="2" charset="77"/>
              </a:rPr>
            </a:br>
            <a:r>
              <a:rPr lang="en-GB" sz="2400" b="1" i="1" dirty="0" err="1">
                <a:solidFill>
                  <a:schemeClr val="accent6"/>
                </a:solidFill>
                <a:latin typeface="Montserrat" pitchFamily="2" charset="77"/>
              </a:rPr>
              <a:t>www.menti.com</a:t>
            </a:r>
            <a:endParaRPr lang="en-GB" sz="2400" i="1" dirty="0">
              <a:solidFill>
                <a:schemeClr val="accent6"/>
              </a:solidFill>
              <a:latin typeface="Montserrat" pitchFamily="2" charset="77"/>
            </a:endParaRPr>
          </a:p>
          <a:p>
            <a:pPr algn="r" fontAlgn="base"/>
            <a:r>
              <a:rPr lang="en-GB" sz="2400" i="1" dirty="0">
                <a:solidFill>
                  <a:schemeClr val="accent6"/>
                </a:solidFill>
                <a:latin typeface="Montserrat" pitchFamily="2" charset="77"/>
              </a:rPr>
              <a:t>with code </a:t>
            </a:r>
            <a:r>
              <a:rPr lang="en-GB" sz="2400" b="1" i="1" dirty="0">
                <a:solidFill>
                  <a:schemeClr val="accent6"/>
                </a:solidFill>
                <a:latin typeface="Montserrat" pitchFamily="2" charset="77"/>
              </a:rPr>
              <a:t>8466 4411</a:t>
            </a:r>
            <a:endParaRPr lang="en-GB" sz="2400" i="1" dirty="0">
              <a:solidFill>
                <a:schemeClr val="accent6"/>
              </a:solidFill>
              <a:latin typeface="Montserrat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15165544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1891ED-EBD9-104C-91CC-7DC0F555E7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/>
              <a:t>Selection Sort—Slow Motion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1FCE26-E658-A046-AF75-2288459DD2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10</a:t>
            </a:fld>
            <a:endParaRPr lang="en-NO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E132477-6181-9F4D-BD34-CF369515BBC2}"/>
              </a:ext>
            </a:extLst>
          </p:cNvPr>
          <p:cNvSpPr/>
          <p:nvPr/>
        </p:nvSpPr>
        <p:spPr>
          <a:xfrm>
            <a:off x="1344742" y="2190564"/>
            <a:ext cx="756745" cy="5202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28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4EBB846-1823-4447-A368-B6096151E6F2}"/>
              </a:ext>
            </a:extLst>
          </p:cNvPr>
          <p:cNvSpPr/>
          <p:nvPr/>
        </p:nvSpPr>
        <p:spPr>
          <a:xfrm>
            <a:off x="2252135" y="2190564"/>
            <a:ext cx="756745" cy="5202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35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D194C09-94B1-784D-9FE2-A51FCEAA12A6}"/>
              </a:ext>
            </a:extLst>
          </p:cNvPr>
          <p:cNvSpPr/>
          <p:nvPr/>
        </p:nvSpPr>
        <p:spPr>
          <a:xfrm>
            <a:off x="4066920" y="2190564"/>
            <a:ext cx="756745" cy="5202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36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4C2B38F-1F04-7B46-9C60-D1A68C7931A3}"/>
              </a:ext>
            </a:extLst>
          </p:cNvPr>
          <p:cNvSpPr/>
          <p:nvPr/>
        </p:nvSpPr>
        <p:spPr>
          <a:xfrm>
            <a:off x="4974312" y="2190564"/>
            <a:ext cx="756745" cy="5202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22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1EA8DE5-CE5D-0D48-84E6-9D3BFA93BEDA}"/>
              </a:ext>
            </a:extLst>
          </p:cNvPr>
          <p:cNvSpPr/>
          <p:nvPr/>
        </p:nvSpPr>
        <p:spPr>
          <a:xfrm>
            <a:off x="3175886" y="2190563"/>
            <a:ext cx="756745" cy="52026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solidFill>
                  <a:schemeClr val="accent1"/>
                </a:solidFill>
                <a:latin typeface="Share Tech Mono" panose="020B0509050000020004" pitchFamily="49" charset="77"/>
              </a:rPr>
              <a:t>22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CDAB380-2B01-2A42-BBA7-7A17F4151A38}"/>
              </a:ext>
            </a:extLst>
          </p:cNvPr>
          <p:cNvSpPr txBox="1"/>
          <p:nvPr/>
        </p:nvSpPr>
        <p:spPr>
          <a:xfrm>
            <a:off x="1948974" y="1651749"/>
            <a:ext cx="1059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accent3"/>
                </a:solidFill>
                <a:latin typeface="Share Tech Mono" panose="020B0509050000020004" pitchFamily="49" charset="77"/>
              </a:rPr>
              <a:t>m</a:t>
            </a:r>
            <a:r>
              <a:rPr lang="en-NO" dirty="0">
                <a:solidFill>
                  <a:schemeClr val="accent3"/>
                </a:solidFill>
                <a:latin typeface="Share Tech Mono" panose="020B0509050000020004" pitchFamily="49" charset="77"/>
              </a:rPr>
              <a:t>inimum</a:t>
            </a:r>
          </a:p>
        </p:txBody>
      </p:sp>
      <p:cxnSp>
        <p:nvCxnSpPr>
          <p:cNvPr id="15" name="Elbow Connector 14">
            <a:extLst>
              <a:ext uri="{FF2B5EF4-FFF2-40B4-BE49-F238E27FC236}">
                <a16:creationId xmlns:a16="http://schemas.microsoft.com/office/drawing/2014/main" id="{DFD344E3-47B1-5A43-BA8C-0B344A1EAE12}"/>
              </a:ext>
            </a:extLst>
          </p:cNvPr>
          <p:cNvCxnSpPr>
            <a:cxnSpLocks/>
            <a:stCxn id="14" idx="3"/>
            <a:endCxn id="13" idx="0"/>
          </p:cNvCxnSpPr>
          <p:nvPr/>
        </p:nvCxnSpPr>
        <p:spPr>
          <a:xfrm>
            <a:off x="3008880" y="1836415"/>
            <a:ext cx="545379" cy="354148"/>
          </a:xfrm>
          <a:prstGeom prst="bentConnector2">
            <a:avLst/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1" name="Elbow Connector 20">
            <a:extLst>
              <a:ext uri="{FF2B5EF4-FFF2-40B4-BE49-F238E27FC236}">
                <a16:creationId xmlns:a16="http://schemas.microsoft.com/office/drawing/2014/main" id="{AC65970F-2337-2B4E-B8CF-721C0EB2832C}"/>
              </a:ext>
            </a:extLst>
          </p:cNvPr>
          <p:cNvCxnSpPr>
            <a:cxnSpLocks/>
            <a:stCxn id="13" idx="2"/>
            <a:endCxn id="5" idx="2"/>
          </p:cNvCxnSpPr>
          <p:nvPr/>
        </p:nvCxnSpPr>
        <p:spPr>
          <a:xfrm rot="5400000">
            <a:off x="2638687" y="1795253"/>
            <a:ext cx="1" cy="1831144"/>
          </a:xfrm>
          <a:prstGeom prst="bentConnector3">
            <a:avLst>
              <a:gd name="adj1" fmla="val 22860100000"/>
            </a:avLst>
          </a:prstGeom>
          <a:ln>
            <a:headEnd type="triangle"/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47" name="TextBox 46">
            <a:extLst>
              <a:ext uri="{FF2B5EF4-FFF2-40B4-BE49-F238E27FC236}">
                <a16:creationId xmlns:a16="http://schemas.microsoft.com/office/drawing/2014/main" id="{11DD84E5-E8C5-B548-A934-12CED1B1C1EB}"/>
              </a:ext>
            </a:extLst>
          </p:cNvPr>
          <p:cNvSpPr txBox="1"/>
          <p:nvPr/>
        </p:nvSpPr>
        <p:spPr>
          <a:xfrm>
            <a:off x="2074656" y="2980589"/>
            <a:ext cx="1059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dirty="0" err="1">
                <a:solidFill>
                  <a:schemeClr val="accent6"/>
                </a:solidFill>
                <a:latin typeface="Share Tech Mono" panose="020B0509050000020004" pitchFamily="49" charset="77"/>
              </a:rPr>
              <a:t>swap</a:t>
            </a:r>
            <a:endParaRPr lang="en-NO" dirty="0">
              <a:solidFill>
                <a:schemeClr val="accent6"/>
              </a:solidFill>
              <a:latin typeface="Share Tech Mono" panose="020B0509050000020004" pitchFamily="49" charset="77"/>
            </a:endParaRPr>
          </a:p>
        </p:txBody>
      </p:sp>
      <p:grpSp>
        <p:nvGrpSpPr>
          <p:cNvPr id="102" name="Group 101">
            <a:extLst>
              <a:ext uri="{FF2B5EF4-FFF2-40B4-BE49-F238E27FC236}">
                <a16:creationId xmlns:a16="http://schemas.microsoft.com/office/drawing/2014/main" id="{87299C44-E172-B746-A167-71809F91A05C}"/>
              </a:ext>
            </a:extLst>
          </p:cNvPr>
          <p:cNvGrpSpPr/>
          <p:nvPr/>
        </p:nvGrpSpPr>
        <p:grpSpPr>
          <a:xfrm>
            <a:off x="1344743" y="4236714"/>
            <a:ext cx="4386314" cy="1643546"/>
            <a:chOff x="1344743" y="4236714"/>
            <a:chExt cx="4386314" cy="1643546"/>
          </a:xfrm>
        </p:grpSpPr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99D9E987-D32F-4A49-9EED-5CDB7813E3F0}"/>
                </a:ext>
              </a:extLst>
            </p:cNvPr>
            <p:cNvSpPr/>
            <p:nvPr/>
          </p:nvSpPr>
          <p:spPr>
            <a:xfrm>
              <a:off x="3159528" y="4776470"/>
              <a:ext cx="756745" cy="52026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NO" dirty="0">
                  <a:latin typeface="Share Tech Mono" panose="020B0509050000020004" pitchFamily="49" charset="77"/>
                </a:rPr>
                <a:t>28</a:t>
              </a:r>
            </a:p>
          </p:txBody>
        </p:sp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E0091381-D86D-8B41-A5C5-F4A0E4AB3890}"/>
                </a:ext>
              </a:extLst>
            </p:cNvPr>
            <p:cNvSpPr/>
            <p:nvPr/>
          </p:nvSpPr>
          <p:spPr>
            <a:xfrm>
              <a:off x="2252135" y="4762244"/>
              <a:ext cx="756745" cy="52026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NO" dirty="0">
                  <a:latin typeface="Share Tech Mono" panose="020B0509050000020004" pitchFamily="49" charset="77"/>
                </a:rPr>
                <a:t>35</a:t>
              </a:r>
            </a:p>
          </p:txBody>
        </p:sp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64A39E17-C719-7B42-A4EE-9C562A9E42ED}"/>
                </a:ext>
              </a:extLst>
            </p:cNvPr>
            <p:cNvSpPr/>
            <p:nvPr/>
          </p:nvSpPr>
          <p:spPr>
            <a:xfrm>
              <a:off x="4066920" y="4762244"/>
              <a:ext cx="756745" cy="52026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NO" dirty="0">
                  <a:latin typeface="Share Tech Mono" panose="020B0509050000020004" pitchFamily="49" charset="77"/>
                </a:rPr>
                <a:t>36</a:t>
              </a:r>
            </a:p>
          </p:txBody>
        </p:sp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id="{4E1AD020-13B0-A245-929B-1116B16C36D1}"/>
                </a:ext>
              </a:extLst>
            </p:cNvPr>
            <p:cNvSpPr/>
            <p:nvPr/>
          </p:nvSpPr>
          <p:spPr>
            <a:xfrm>
              <a:off x="1344743" y="4762244"/>
              <a:ext cx="756745" cy="520262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NO" dirty="0">
                  <a:latin typeface="Share Tech Mono" panose="020B0509050000020004" pitchFamily="49" charset="77"/>
                </a:rPr>
                <a:t>22</a:t>
              </a:r>
            </a:p>
          </p:txBody>
        </p:sp>
        <p:sp>
          <p:nvSpPr>
            <p:cNvPr id="54" name="Rectangle 53">
              <a:extLst>
                <a:ext uri="{FF2B5EF4-FFF2-40B4-BE49-F238E27FC236}">
                  <a16:creationId xmlns:a16="http://schemas.microsoft.com/office/drawing/2014/main" id="{47DC27C1-294D-154B-B096-ADF77DA9E03E}"/>
                </a:ext>
              </a:extLst>
            </p:cNvPr>
            <p:cNvSpPr/>
            <p:nvPr/>
          </p:nvSpPr>
          <p:spPr>
            <a:xfrm>
              <a:off x="4974312" y="4762244"/>
              <a:ext cx="756745" cy="520262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NO" dirty="0">
                  <a:solidFill>
                    <a:schemeClr val="accent1"/>
                  </a:solidFill>
                  <a:latin typeface="Share Tech Mono" panose="020B0509050000020004" pitchFamily="49" charset="77"/>
                </a:rPr>
                <a:t>22</a:t>
              </a:r>
            </a:p>
          </p:txBody>
        </p:sp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4559CD15-B988-E64F-8387-2C48E7835EF0}"/>
                </a:ext>
              </a:extLst>
            </p:cNvPr>
            <p:cNvSpPr txBox="1"/>
            <p:nvPr/>
          </p:nvSpPr>
          <p:spPr>
            <a:xfrm>
              <a:off x="3762594" y="4236714"/>
              <a:ext cx="105990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>
                  <a:solidFill>
                    <a:schemeClr val="accent3"/>
                  </a:solidFill>
                  <a:latin typeface="Share Tech Mono" panose="020B0509050000020004" pitchFamily="49" charset="77"/>
                </a:rPr>
                <a:t>m</a:t>
              </a:r>
              <a:r>
                <a:rPr lang="en-NO" dirty="0">
                  <a:solidFill>
                    <a:schemeClr val="accent3"/>
                  </a:solidFill>
                  <a:latin typeface="Share Tech Mono" panose="020B0509050000020004" pitchFamily="49" charset="77"/>
                </a:rPr>
                <a:t>inimum</a:t>
              </a:r>
            </a:p>
          </p:txBody>
        </p:sp>
        <p:cxnSp>
          <p:nvCxnSpPr>
            <p:cNvPr id="56" name="Elbow Connector 55">
              <a:extLst>
                <a:ext uri="{FF2B5EF4-FFF2-40B4-BE49-F238E27FC236}">
                  <a16:creationId xmlns:a16="http://schemas.microsoft.com/office/drawing/2014/main" id="{A18FD908-6C00-CD47-85E1-2A9E204A0C12}"/>
                </a:ext>
              </a:extLst>
            </p:cNvPr>
            <p:cNvCxnSpPr>
              <a:cxnSpLocks/>
              <a:stCxn id="55" idx="3"/>
              <a:endCxn id="54" idx="0"/>
            </p:cNvCxnSpPr>
            <p:nvPr/>
          </p:nvCxnSpPr>
          <p:spPr>
            <a:xfrm>
              <a:off x="4822500" y="4421380"/>
              <a:ext cx="530185" cy="340864"/>
            </a:xfrm>
            <a:prstGeom prst="bentConnector2">
              <a:avLst/>
            </a:prstGeom>
            <a:ln>
              <a:tailEnd type="triangle"/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sp>
          <p:nvSpPr>
            <p:cNvPr id="65" name="TextBox 64">
              <a:extLst>
                <a:ext uri="{FF2B5EF4-FFF2-40B4-BE49-F238E27FC236}">
                  <a16:creationId xmlns:a16="http://schemas.microsoft.com/office/drawing/2014/main" id="{1464064F-666B-E440-8FC4-B4E8426BB6C7}"/>
                </a:ext>
              </a:extLst>
            </p:cNvPr>
            <p:cNvSpPr txBox="1"/>
            <p:nvPr/>
          </p:nvSpPr>
          <p:spPr>
            <a:xfrm>
              <a:off x="3467994" y="5510928"/>
              <a:ext cx="105990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dirty="0" err="1">
                  <a:solidFill>
                    <a:schemeClr val="accent6"/>
                  </a:solidFill>
                  <a:latin typeface="Share Tech Mono" panose="020B0509050000020004" pitchFamily="49" charset="77"/>
                </a:rPr>
                <a:t>swap</a:t>
              </a:r>
              <a:endParaRPr lang="en-NO" dirty="0">
                <a:solidFill>
                  <a:schemeClr val="accent6"/>
                </a:solidFill>
                <a:latin typeface="Share Tech Mono" panose="020B0509050000020004" pitchFamily="49" charset="77"/>
              </a:endParaRPr>
            </a:p>
          </p:txBody>
        </p:sp>
        <p:cxnSp>
          <p:nvCxnSpPr>
            <p:cNvPr id="66" name="Elbow Connector 65">
              <a:extLst>
                <a:ext uri="{FF2B5EF4-FFF2-40B4-BE49-F238E27FC236}">
                  <a16:creationId xmlns:a16="http://schemas.microsoft.com/office/drawing/2014/main" id="{A4A7792E-A518-0A45-9163-E9EE943CE55A}"/>
                </a:ext>
              </a:extLst>
            </p:cNvPr>
            <p:cNvCxnSpPr>
              <a:cxnSpLocks/>
              <a:stCxn id="54" idx="2"/>
              <a:endCxn id="49" idx="2"/>
            </p:cNvCxnSpPr>
            <p:nvPr/>
          </p:nvCxnSpPr>
          <p:spPr>
            <a:xfrm rot="5400000">
              <a:off x="3991597" y="3921418"/>
              <a:ext cx="12700" cy="2722177"/>
            </a:xfrm>
            <a:prstGeom prst="bentConnector3">
              <a:avLst>
                <a:gd name="adj1" fmla="val 1800000"/>
              </a:avLst>
            </a:prstGeom>
            <a:ln>
              <a:headEnd type="triangle"/>
              <a:tailEnd type="triangle"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</p:grpSp>
      <p:grpSp>
        <p:nvGrpSpPr>
          <p:cNvPr id="103" name="Group 102">
            <a:extLst>
              <a:ext uri="{FF2B5EF4-FFF2-40B4-BE49-F238E27FC236}">
                <a16:creationId xmlns:a16="http://schemas.microsoft.com/office/drawing/2014/main" id="{CCB638AA-B801-944F-B21F-18137E71046F}"/>
              </a:ext>
            </a:extLst>
          </p:cNvPr>
          <p:cNvGrpSpPr/>
          <p:nvPr/>
        </p:nvGrpSpPr>
        <p:grpSpPr>
          <a:xfrm>
            <a:off x="6764104" y="1639313"/>
            <a:ext cx="4398028" cy="1558379"/>
            <a:chOff x="6764104" y="1639313"/>
            <a:chExt cx="4398028" cy="1558379"/>
          </a:xfrm>
        </p:grpSpPr>
        <p:sp>
          <p:nvSpPr>
            <p:cNvPr id="70" name="Rectangle 69">
              <a:extLst>
                <a:ext uri="{FF2B5EF4-FFF2-40B4-BE49-F238E27FC236}">
                  <a16:creationId xmlns:a16="http://schemas.microsoft.com/office/drawing/2014/main" id="{71330050-4ACC-F246-A72B-1B1D2D6D13CC}"/>
                </a:ext>
              </a:extLst>
            </p:cNvPr>
            <p:cNvSpPr/>
            <p:nvPr/>
          </p:nvSpPr>
          <p:spPr>
            <a:xfrm>
              <a:off x="7665639" y="2175985"/>
              <a:ext cx="756745" cy="520262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NO" dirty="0">
                  <a:latin typeface="Share Tech Mono" panose="020B0509050000020004" pitchFamily="49" charset="77"/>
                </a:rPr>
                <a:t>22</a:t>
              </a:r>
            </a:p>
          </p:txBody>
        </p:sp>
        <p:sp>
          <p:nvSpPr>
            <p:cNvPr id="71" name="Rectangle 70">
              <a:extLst>
                <a:ext uri="{FF2B5EF4-FFF2-40B4-BE49-F238E27FC236}">
                  <a16:creationId xmlns:a16="http://schemas.microsoft.com/office/drawing/2014/main" id="{C86DC6CD-9DEC-D949-AB52-C2CAA6D52C2B}"/>
                </a:ext>
              </a:extLst>
            </p:cNvPr>
            <p:cNvSpPr/>
            <p:nvPr/>
          </p:nvSpPr>
          <p:spPr>
            <a:xfrm>
              <a:off x="10405387" y="2154723"/>
              <a:ext cx="756745" cy="52026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NO" dirty="0">
                  <a:latin typeface="Share Tech Mono" panose="020B0509050000020004" pitchFamily="49" charset="77"/>
                </a:rPr>
                <a:t>35</a:t>
              </a:r>
            </a:p>
          </p:txBody>
        </p:sp>
        <p:sp>
          <p:nvSpPr>
            <p:cNvPr id="72" name="Rectangle 71">
              <a:extLst>
                <a:ext uri="{FF2B5EF4-FFF2-40B4-BE49-F238E27FC236}">
                  <a16:creationId xmlns:a16="http://schemas.microsoft.com/office/drawing/2014/main" id="{238ECFF6-6387-4145-AAC8-97BDBD10C484}"/>
                </a:ext>
              </a:extLst>
            </p:cNvPr>
            <p:cNvSpPr/>
            <p:nvPr/>
          </p:nvSpPr>
          <p:spPr>
            <a:xfrm>
              <a:off x="9486281" y="2154723"/>
              <a:ext cx="756745" cy="52026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NO" dirty="0">
                  <a:latin typeface="Share Tech Mono" panose="020B0509050000020004" pitchFamily="49" charset="77"/>
                </a:rPr>
                <a:t>36</a:t>
              </a:r>
            </a:p>
          </p:txBody>
        </p:sp>
        <p:sp>
          <p:nvSpPr>
            <p:cNvPr id="73" name="Rectangle 72">
              <a:extLst>
                <a:ext uri="{FF2B5EF4-FFF2-40B4-BE49-F238E27FC236}">
                  <a16:creationId xmlns:a16="http://schemas.microsoft.com/office/drawing/2014/main" id="{73744898-225A-C043-8D9F-003A57B924F2}"/>
                </a:ext>
              </a:extLst>
            </p:cNvPr>
            <p:cNvSpPr/>
            <p:nvPr/>
          </p:nvSpPr>
          <p:spPr>
            <a:xfrm>
              <a:off x="6764104" y="2182859"/>
              <a:ext cx="756745" cy="520262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NO" dirty="0">
                  <a:latin typeface="Share Tech Mono" panose="020B0509050000020004" pitchFamily="49" charset="77"/>
                </a:rPr>
                <a:t>22</a:t>
              </a:r>
            </a:p>
          </p:txBody>
        </p:sp>
        <p:sp>
          <p:nvSpPr>
            <p:cNvPr id="74" name="Rectangle 73">
              <a:extLst>
                <a:ext uri="{FF2B5EF4-FFF2-40B4-BE49-F238E27FC236}">
                  <a16:creationId xmlns:a16="http://schemas.microsoft.com/office/drawing/2014/main" id="{BFDAB1FF-6DC6-FC48-94EB-4C173D212DB0}"/>
                </a:ext>
              </a:extLst>
            </p:cNvPr>
            <p:cNvSpPr/>
            <p:nvPr/>
          </p:nvSpPr>
          <p:spPr>
            <a:xfrm>
              <a:off x="8567175" y="2175985"/>
              <a:ext cx="756745" cy="520262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NO" dirty="0">
                  <a:solidFill>
                    <a:schemeClr val="accent1"/>
                  </a:solidFill>
                  <a:latin typeface="Share Tech Mono" panose="020B0509050000020004" pitchFamily="49" charset="77"/>
                </a:rPr>
                <a:t>28</a:t>
              </a:r>
            </a:p>
          </p:txBody>
        </p:sp>
        <p:sp>
          <p:nvSpPr>
            <p:cNvPr id="75" name="TextBox 74">
              <a:extLst>
                <a:ext uri="{FF2B5EF4-FFF2-40B4-BE49-F238E27FC236}">
                  <a16:creationId xmlns:a16="http://schemas.microsoft.com/office/drawing/2014/main" id="{E295AC2B-FE49-9048-963D-BD761679DF37}"/>
                </a:ext>
              </a:extLst>
            </p:cNvPr>
            <p:cNvSpPr txBox="1"/>
            <p:nvPr/>
          </p:nvSpPr>
          <p:spPr>
            <a:xfrm>
              <a:off x="9486281" y="1639313"/>
              <a:ext cx="105990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>
                  <a:solidFill>
                    <a:schemeClr val="accent3"/>
                  </a:solidFill>
                  <a:latin typeface="Share Tech Mono" panose="020B0509050000020004" pitchFamily="49" charset="77"/>
                </a:rPr>
                <a:t>m</a:t>
              </a:r>
              <a:r>
                <a:rPr lang="en-NO" dirty="0">
                  <a:solidFill>
                    <a:schemeClr val="accent3"/>
                  </a:solidFill>
                  <a:latin typeface="Share Tech Mono" panose="020B0509050000020004" pitchFamily="49" charset="77"/>
                </a:rPr>
                <a:t>inimum</a:t>
              </a:r>
            </a:p>
          </p:txBody>
        </p:sp>
        <p:cxnSp>
          <p:nvCxnSpPr>
            <p:cNvPr id="76" name="Elbow Connector 75">
              <a:extLst>
                <a:ext uri="{FF2B5EF4-FFF2-40B4-BE49-F238E27FC236}">
                  <a16:creationId xmlns:a16="http://schemas.microsoft.com/office/drawing/2014/main" id="{9656FF47-6621-7241-8BE0-348F6F985A99}"/>
                </a:ext>
              </a:extLst>
            </p:cNvPr>
            <p:cNvCxnSpPr>
              <a:cxnSpLocks/>
              <a:stCxn id="75" idx="1"/>
              <a:endCxn id="74" idx="0"/>
            </p:cNvCxnSpPr>
            <p:nvPr/>
          </p:nvCxnSpPr>
          <p:spPr>
            <a:xfrm rot="10800000" flipV="1">
              <a:off x="8945549" y="1823979"/>
              <a:ext cx="540733" cy="352006"/>
            </a:xfrm>
            <a:prstGeom prst="bentConnector2">
              <a:avLst/>
            </a:prstGeom>
            <a:ln>
              <a:tailEnd type="triangle"/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sp>
          <p:nvSpPr>
            <p:cNvPr id="77" name="TextBox 76">
              <a:extLst>
                <a:ext uri="{FF2B5EF4-FFF2-40B4-BE49-F238E27FC236}">
                  <a16:creationId xmlns:a16="http://schemas.microsoft.com/office/drawing/2014/main" id="{C068DCDE-87A8-044A-9B53-64960F99DD25}"/>
                </a:ext>
              </a:extLst>
            </p:cNvPr>
            <p:cNvSpPr txBox="1"/>
            <p:nvPr/>
          </p:nvSpPr>
          <p:spPr>
            <a:xfrm>
              <a:off x="8426375" y="2828360"/>
              <a:ext cx="105990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dirty="0">
                  <a:solidFill>
                    <a:schemeClr val="accent6"/>
                  </a:solidFill>
                  <a:latin typeface="Share Tech Mono" panose="020B0509050000020004" pitchFamily="49" charset="77"/>
                </a:rPr>
                <a:t>ok</a:t>
              </a:r>
              <a:endParaRPr lang="en-NO" dirty="0">
                <a:solidFill>
                  <a:schemeClr val="accent6"/>
                </a:solidFill>
                <a:latin typeface="Share Tech Mono" panose="020B0509050000020004" pitchFamily="49" charset="77"/>
              </a:endParaRPr>
            </a:p>
          </p:txBody>
        </p:sp>
      </p:grpSp>
      <p:grpSp>
        <p:nvGrpSpPr>
          <p:cNvPr id="104" name="Group 103">
            <a:extLst>
              <a:ext uri="{FF2B5EF4-FFF2-40B4-BE49-F238E27FC236}">
                <a16:creationId xmlns:a16="http://schemas.microsoft.com/office/drawing/2014/main" id="{E4EB25BF-416C-FA42-BAD0-40937B5751B7}"/>
              </a:ext>
            </a:extLst>
          </p:cNvPr>
          <p:cNvGrpSpPr/>
          <p:nvPr/>
        </p:nvGrpSpPr>
        <p:grpSpPr>
          <a:xfrm>
            <a:off x="6764104" y="4232924"/>
            <a:ext cx="4389243" cy="1647336"/>
            <a:chOff x="6764104" y="4232924"/>
            <a:chExt cx="4389243" cy="1647336"/>
          </a:xfrm>
        </p:grpSpPr>
        <p:sp>
          <p:nvSpPr>
            <p:cNvPr id="87" name="Rectangle 86">
              <a:extLst>
                <a:ext uri="{FF2B5EF4-FFF2-40B4-BE49-F238E27FC236}">
                  <a16:creationId xmlns:a16="http://schemas.microsoft.com/office/drawing/2014/main" id="{5A21C0FC-E122-AA41-81A4-E8405F971103}"/>
                </a:ext>
              </a:extLst>
            </p:cNvPr>
            <p:cNvSpPr/>
            <p:nvPr/>
          </p:nvSpPr>
          <p:spPr>
            <a:xfrm>
              <a:off x="7665639" y="4769596"/>
              <a:ext cx="756745" cy="520262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NO" dirty="0">
                  <a:latin typeface="Share Tech Mono" panose="020B0509050000020004" pitchFamily="49" charset="77"/>
                </a:rPr>
                <a:t>22</a:t>
              </a:r>
            </a:p>
          </p:txBody>
        </p:sp>
        <p:sp>
          <p:nvSpPr>
            <p:cNvPr id="88" name="Rectangle 87">
              <a:extLst>
                <a:ext uri="{FF2B5EF4-FFF2-40B4-BE49-F238E27FC236}">
                  <a16:creationId xmlns:a16="http://schemas.microsoft.com/office/drawing/2014/main" id="{6B6815EC-E933-E54B-83EF-ED69B7F72446}"/>
                </a:ext>
              </a:extLst>
            </p:cNvPr>
            <p:cNvSpPr/>
            <p:nvPr/>
          </p:nvSpPr>
          <p:spPr>
            <a:xfrm>
              <a:off x="8575960" y="4776470"/>
              <a:ext cx="756745" cy="520262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NO" dirty="0">
                  <a:latin typeface="Share Tech Mono" panose="020B0509050000020004" pitchFamily="49" charset="77"/>
                </a:rPr>
                <a:t>28</a:t>
              </a:r>
            </a:p>
          </p:txBody>
        </p:sp>
        <p:sp>
          <p:nvSpPr>
            <p:cNvPr id="89" name="Rectangle 88">
              <a:extLst>
                <a:ext uri="{FF2B5EF4-FFF2-40B4-BE49-F238E27FC236}">
                  <a16:creationId xmlns:a16="http://schemas.microsoft.com/office/drawing/2014/main" id="{1CE9C799-3F1E-7945-8915-48B942A7A9AA}"/>
                </a:ext>
              </a:extLst>
            </p:cNvPr>
            <p:cNvSpPr/>
            <p:nvPr/>
          </p:nvSpPr>
          <p:spPr>
            <a:xfrm>
              <a:off x="9486281" y="4748334"/>
              <a:ext cx="756745" cy="52026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NO" dirty="0">
                  <a:latin typeface="Share Tech Mono" panose="020B0509050000020004" pitchFamily="49" charset="77"/>
                </a:rPr>
                <a:t>36</a:t>
              </a:r>
            </a:p>
          </p:txBody>
        </p:sp>
        <p:sp>
          <p:nvSpPr>
            <p:cNvPr id="90" name="Rectangle 89">
              <a:extLst>
                <a:ext uri="{FF2B5EF4-FFF2-40B4-BE49-F238E27FC236}">
                  <a16:creationId xmlns:a16="http://schemas.microsoft.com/office/drawing/2014/main" id="{FF1C5276-21F9-9244-9AA2-D496727E2D5D}"/>
                </a:ext>
              </a:extLst>
            </p:cNvPr>
            <p:cNvSpPr/>
            <p:nvPr/>
          </p:nvSpPr>
          <p:spPr>
            <a:xfrm>
              <a:off x="6764104" y="4776470"/>
              <a:ext cx="756745" cy="520262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NO" dirty="0">
                  <a:latin typeface="Share Tech Mono" panose="020B0509050000020004" pitchFamily="49" charset="77"/>
                </a:rPr>
                <a:t>22</a:t>
              </a:r>
            </a:p>
          </p:txBody>
        </p:sp>
        <p:sp>
          <p:nvSpPr>
            <p:cNvPr id="91" name="Rectangle 90">
              <a:extLst>
                <a:ext uri="{FF2B5EF4-FFF2-40B4-BE49-F238E27FC236}">
                  <a16:creationId xmlns:a16="http://schemas.microsoft.com/office/drawing/2014/main" id="{A171CA4E-0883-5D4D-B840-57E28265B43C}"/>
                </a:ext>
              </a:extLst>
            </p:cNvPr>
            <p:cNvSpPr/>
            <p:nvPr/>
          </p:nvSpPr>
          <p:spPr>
            <a:xfrm>
              <a:off x="10396602" y="4757649"/>
              <a:ext cx="756745" cy="520262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NO" dirty="0">
                  <a:solidFill>
                    <a:schemeClr val="accent1"/>
                  </a:solidFill>
                  <a:latin typeface="Share Tech Mono" panose="020B0509050000020004" pitchFamily="49" charset="77"/>
                </a:rPr>
                <a:t>35</a:t>
              </a:r>
            </a:p>
          </p:txBody>
        </p:sp>
        <p:sp>
          <p:nvSpPr>
            <p:cNvPr id="92" name="TextBox 91">
              <a:extLst>
                <a:ext uri="{FF2B5EF4-FFF2-40B4-BE49-F238E27FC236}">
                  <a16:creationId xmlns:a16="http://schemas.microsoft.com/office/drawing/2014/main" id="{CFA68D93-0C1D-0C43-B753-D74B90BDA57E}"/>
                </a:ext>
              </a:extLst>
            </p:cNvPr>
            <p:cNvSpPr txBox="1"/>
            <p:nvPr/>
          </p:nvSpPr>
          <p:spPr>
            <a:xfrm>
              <a:off x="9486281" y="4232924"/>
              <a:ext cx="105990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>
                  <a:solidFill>
                    <a:schemeClr val="accent3"/>
                  </a:solidFill>
                  <a:latin typeface="Share Tech Mono" panose="020B0509050000020004" pitchFamily="49" charset="77"/>
                </a:rPr>
                <a:t>m</a:t>
              </a:r>
              <a:r>
                <a:rPr lang="en-NO" dirty="0">
                  <a:solidFill>
                    <a:schemeClr val="accent3"/>
                  </a:solidFill>
                  <a:latin typeface="Share Tech Mono" panose="020B0509050000020004" pitchFamily="49" charset="77"/>
                </a:rPr>
                <a:t>inimum</a:t>
              </a:r>
            </a:p>
          </p:txBody>
        </p:sp>
        <p:cxnSp>
          <p:nvCxnSpPr>
            <p:cNvPr id="93" name="Elbow Connector 92">
              <a:extLst>
                <a:ext uri="{FF2B5EF4-FFF2-40B4-BE49-F238E27FC236}">
                  <a16:creationId xmlns:a16="http://schemas.microsoft.com/office/drawing/2014/main" id="{0096C64F-7F2F-6049-86AF-D9BCBCC4743D}"/>
                </a:ext>
              </a:extLst>
            </p:cNvPr>
            <p:cNvCxnSpPr>
              <a:cxnSpLocks/>
              <a:stCxn id="92" idx="3"/>
              <a:endCxn id="91" idx="0"/>
            </p:cNvCxnSpPr>
            <p:nvPr/>
          </p:nvCxnSpPr>
          <p:spPr>
            <a:xfrm>
              <a:off x="10546187" y="4417590"/>
              <a:ext cx="228788" cy="340059"/>
            </a:xfrm>
            <a:prstGeom prst="bentConnector2">
              <a:avLst/>
            </a:prstGeom>
            <a:ln>
              <a:tailEnd type="triangle"/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98" name="Elbow Connector 97">
              <a:extLst>
                <a:ext uri="{FF2B5EF4-FFF2-40B4-BE49-F238E27FC236}">
                  <a16:creationId xmlns:a16="http://schemas.microsoft.com/office/drawing/2014/main" id="{DF8CF6BA-3FC6-2F43-A77B-5B29634B43E2}"/>
                </a:ext>
              </a:extLst>
            </p:cNvPr>
            <p:cNvCxnSpPr>
              <a:cxnSpLocks/>
              <a:stCxn id="91" idx="2"/>
              <a:endCxn id="89" idx="2"/>
            </p:cNvCxnSpPr>
            <p:nvPr/>
          </p:nvCxnSpPr>
          <p:spPr>
            <a:xfrm rot="5400000" flipH="1">
              <a:off x="10315157" y="4818094"/>
              <a:ext cx="9315" cy="910321"/>
            </a:xfrm>
            <a:prstGeom prst="bentConnector3">
              <a:avLst>
                <a:gd name="adj1" fmla="val -2454106"/>
              </a:avLst>
            </a:prstGeom>
            <a:ln>
              <a:headEnd type="triangle"/>
              <a:tailEnd type="triangle"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sp>
          <p:nvSpPr>
            <p:cNvPr id="101" name="TextBox 100">
              <a:extLst>
                <a:ext uri="{FF2B5EF4-FFF2-40B4-BE49-F238E27FC236}">
                  <a16:creationId xmlns:a16="http://schemas.microsoft.com/office/drawing/2014/main" id="{39EF9B65-3324-C046-99EE-C8182E82B9A3}"/>
                </a:ext>
              </a:extLst>
            </p:cNvPr>
            <p:cNvSpPr txBox="1"/>
            <p:nvPr/>
          </p:nvSpPr>
          <p:spPr>
            <a:xfrm>
              <a:off x="9864653" y="5510928"/>
              <a:ext cx="105990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dirty="0" err="1">
                  <a:solidFill>
                    <a:schemeClr val="accent6"/>
                  </a:solidFill>
                  <a:latin typeface="Share Tech Mono" panose="020B0509050000020004" pitchFamily="49" charset="77"/>
                </a:rPr>
                <a:t>swap</a:t>
              </a:r>
              <a:endParaRPr lang="en-NO" dirty="0">
                <a:solidFill>
                  <a:schemeClr val="accent6"/>
                </a:solidFill>
                <a:latin typeface="Share Tech Mono" panose="020B0509050000020004" pitchFamily="49" charset="77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87464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70CAA1-756B-8A40-84C5-74D2B7DF2F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/>
              <a:t>Selection Sort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B6FC848-A481-8644-8892-4DBF3A73BFB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solidFill>
            <a:schemeClr val="bg2"/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1600" kern="150" noProof="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def</a:t>
            </a:r>
            <a:r>
              <a:rPr lang="en-GB" sz="1600" kern="150" noProof="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600" kern="150" noProof="0" dirty="0" err="1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selection_sort</a:t>
            </a:r>
            <a:r>
              <a:rPr lang="en-GB" sz="1600" kern="150" noProof="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sz="1600" kern="150" noProof="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sequence</a:t>
            </a:r>
            <a:r>
              <a:rPr lang="en-GB" sz="1600" kern="150" noProof="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endParaRPr lang="en-GB" sz="1600" kern="150" noProof="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buNone/>
            </a:pPr>
            <a:r>
              <a:rPr lang="en-GB" sz="1600" kern="150" noProof="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</a:t>
            </a:r>
            <a:r>
              <a:rPr lang="en-GB" sz="1600" kern="150" noProof="0" dirty="0">
                <a:solidFill>
                  <a:srgbClr val="81A1C1"/>
                </a:solidFill>
                <a:highlight>
                  <a:srgbClr val="4C566A"/>
                </a:highlight>
                <a:latin typeface="Share Tech Mono" panose="020B0509050000020004" pitchFamily="49" charset="77"/>
                <a:ea typeface="NSimSun" panose="02010609030101010101" pitchFamily="49" charset="-122"/>
              </a:rPr>
              <a:t>for</a:t>
            </a:r>
            <a:r>
              <a:rPr lang="en-GB" sz="1600" kern="150" noProof="0" dirty="0">
                <a:solidFill>
                  <a:srgbClr val="4C566A"/>
                </a:solidFill>
                <a:highlight>
                  <a:srgbClr val="4C566A"/>
                </a:highlight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600" kern="150" noProof="0" dirty="0">
                <a:solidFill>
                  <a:srgbClr val="D8DEE9"/>
                </a:solidFill>
                <a:highlight>
                  <a:srgbClr val="4C566A"/>
                </a:highlight>
                <a:latin typeface="Share Tech Mono" panose="020B0509050000020004" pitchFamily="49" charset="77"/>
                <a:ea typeface="NSimSun" panose="02010609030101010101" pitchFamily="49" charset="-122"/>
              </a:rPr>
              <a:t>index</a:t>
            </a:r>
            <a:r>
              <a:rPr lang="en-GB" sz="1600" kern="150" noProof="0" dirty="0">
                <a:solidFill>
                  <a:srgbClr val="4C566A"/>
                </a:solidFill>
                <a:highlight>
                  <a:srgbClr val="4C566A"/>
                </a:highlight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600" kern="150" noProof="0" dirty="0">
                <a:solidFill>
                  <a:srgbClr val="81A1C1"/>
                </a:solidFill>
                <a:highlight>
                  <a:srgbClr val="4C566A"/>
                </a:highlight>
                <a:latin typeface="Share Tech Mono" panose="020B0509050000020004" pitchFamily="49" charset="77"/>
                <a:ea typeface="NSimSun" panose="02010609030101010101" pitchFamily="49" charset="-122"/>
              </a:rPr>
              <a:t>in</a:t>
            </a:r>
            <a:r>
              <a:rPr lang="en-GB" sz="1600" kern="150" noProof="0" dirty="0">
                <a:solidFill>
                  <a:srgbClr val="4C566A"/>
                </a:solidFill>
                <a:highlight>
                  <a:srgbClr val="4C566A"/>
                </a:highlight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600" kern="150" noProof="0" dirty="0">
                <a:solidFill>
                  <a:srgbClr val="D8DEE9"/>
                </a:solidFill>
                <a:highlight>
                  <a:srgbClr val="4C566A"/>
                </a:highlight>
                <a:latin typeface="Share Tech Mono" panose="020B0509050000020004" pitchFamily="49" charset="77"/>
                <a:ea typeface="NSimSun" panose="02010609030101010101" pitchFamily="49" charset="-122"/>
              </a:rPr>
              <a:t>0</a:t>
            </a:r>
            <a:r>
              <a:rPr lang="en-GB" sz="1600" kern="150" noProof="0" dirty="0">
                <a:solidFill>
                  <a:srgbClr val="4C566A"/>
                </a:solidFill>
                <a:highlight>
                  <a:srgbClr val="4C566A"/>
                </a:highlight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600" kern="150" noProof="0" dirty="0">
                <a:solidFill>
                  <a:srgbClr val="D8DEE9"/>
                </a:solidFill>
                <a:highlight>
                  <a:srgbClr val="4C566A"/>
                </a:highlight>
                <a:latin typeface="Share Tech Mono" panose="020B0509050000020004" pitchFamily="49" charset="77"/>
                <a:ea typeface="NSimSun" panose="02010609030101010101" pitchFamily="49" charset="-122"/>
              </a:rPr>
              <a:t>..</a:t>
            </a:r>
            <a:r>
              <a:rPr lang="en-GB" sz="1600" kern="150" noProof="0" dirty="0">
                <a:solidFill>
                  <a:srgbClr val="4C566A"/>
                </a:solidFill>
                <a:highlight>
                  <a:srgbClr val="4C566A"/>
                </a:highlight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600" kern="150" noProof="0" dirty="0">
                <a:solidFill>
                  <a:srgbClr val="D8DEE9"/>
                </a:solidFill>
                <a:highlight>
                  <a:srgbClr val="4C566A"/>
                </a:highlight>
                <a:latin typeface="Share Tech Mono" panose="020B0509050000020004" pitchFamily="49" charset="77"/>
                <a:ea typeface="NSimSun" panose="02010609030101010101" pitchFamily="49" charset="-122"/>
              </a:rPr>
              <a:t>sequence.length-2</a:t>
            </a:r>
          </a:p>
          <a:p>
            <a:pPr marL="0" indent="0">
              <a:buNone/>
            </a:pPr>
            <a:r>
              <a:rPr lang="en-GB" sz="1600" kern="150" noProof="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</a:t>
            </a:r>
            <a:r>
              <a:rPr lang="en-GB" sz="1600" kern="150" noProof="0" dirty="0">
                <a:solidFill>
                  <a:srgbClr val="D8DEE9"/>
                </a:solidFill>
                <a:highlight>
                  <a:srgbClr val="4C566A"/>
                </a:highlight>
                <a:latin typeface="Share Tech Mono" panose="020B0509050000020004" pitchFamily="49" charset="77"/>
                <a:ea typeface="NSimSun" panose="02010609030101010101" pitchFamily="49" charset="-122"/>
              </a:rPr>
              <a:t>minimum</a:t>
            </a:r>
            <a:r>
              <a:rPr lang="en-GB" sz="1600" kern="150" noProof="0" dirty="0">
                <a:solidFill>
                  <a:srgbClr val="4C566A"/>
                </a:solidFill>
                <a:highlight>
                  <a:srgbClr val="4C566A"/>
                </a:highlight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600" kern="150" noProof="0" dirty="0">
                <a:solidFill>
                  <a:srgbClr val="D8DEE9"/>
                </a:solidFill>
                <a:highlight>
                  <a:srgbClr val="4C566A"/>
                </a:highlight>
                <a:latin typeface="Share Tech Mono" panose="020B0509050000020004" pitchFamily="49" charset="77"/>
                <a:ea typeface="NSimSun" panose="02010609030101010101" pitchFamily="49" charset="-122"/>
              </a:rPr>
              <a:t>=</a:t>
            </a:r>
            <a:r>
              <a:rPr lang="en-GB" sz="1600" kern="150" noProof="0" dirty="0">
                <a:solidFill>
                  <a:srgbClr val="4C566A"/>
                </a:solidFill>
                <a:highlight>
                  <a:srgbClr val="4C566A"/>
                </a:highlight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600" kern="150" noProof="0" dirty="0" err="1">
                <a:solidFill>
                  <a:srgbClr val="D8DEE9"/>
                </a:solidFill>
                <a:highlight>
                  <a:srgbClr val="4C566A"/>
                </a:highlight>
                <a:latin typeface="Share Tech Mono" panose="020B0509050000020004" pitchFamily="49" charset="77"/>
                <a:ea typeface="NSimSun" panose="02010609030101010101" pitchFamily="49" charset="-122"/>
              </a:rPr>
              <a:t>find_minimum</a:t>
            </a:r>
            <a:r>
              <a:rPr lang="en-GB" sz="1600" kern="150" noProof="0" dirty="0">
                <a:solidFill>
                  <a:srgbClr val="8FBCBB"/>
                </a:solidFill>
                <a:highlight>
                  <a:srgbClr val="4C566A"/>
                </a:highlight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sz="1600" kern="150" noProof="0" dirty="0">
                <a:solidFill>
                  <a:srgbClr val="D8DEE9"/>
                </a:solidFill>
                <a:highlight>
                  <a:srgbClr val="4C566A"/>
                </a:highlight>
                <a:latin typeface="Share Tech Mono" panose="020B0509050000020004" pitchFamily="49" charset="77"/>
                <a:ea typeface="NSimSun" panose="02010609030101010101" pitchFamily="49" charset="-122"/>
              </a:rPr>
              <a:t>sequence,</a:t>
            </a:r>
            <a:r>
              <a:rPr lang="en-GB" sz="1600" kern="150" noProof="0" dirty="0">
                <a:solidFill>
                  <a:srgbClr val="4C566A"/>
                </a:solidFill>
                <a:highlight>
                  <a:srgbClr val="4C566A"/>
                </a:highlight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600" kern="150" noProof="0" dirty="0">
                <a:solidFill>
                  <a:srgbClr val="D8DEE9"/>
                </a:solidFill>
                <a:highlight>
                  <a:srgbClr val="4C566A"/>
                </a:highlight>
                <a:latin typeface="Share Tech Mono" panose="020B0509050000020004" pitchFamily="49" charset="77"/>
                <a:ea typeface="NSimSun" panose="02010609030101010101" pitchFamily="49" charset="-122"/>
              </a:rPr>
              <a:t>index</a:t>
            </a:r>
            <a:r>
              <a:rPr lang="en-GB" sz="1600" kern="150" noProof="0" dirty="0">
                <a:solidFill>
                  <a:srgbClr val="8FBCBB"/>
                </a:solidFill>
                <a:highlight>
                  <a:srgbClr val="4C566A"/>
                </a:highlight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endParaRPr lang="en-GB" sz="1600" kern="150" noProof="0" dirty="0">
              <a:solidFill>
                <a:srgbClr val="D8DEE9"/>
              </a:solidFill>
              <a:highlight>
                <a:srgbClr val="4C566A"/>
              </a:highlight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buNone/>
            </a:pPr>
            <a:r>
              <a:rPr lang="en-GB" sz="1600" kern="150" noProof="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</a:t>
            </a:r>
            <a:r>
              <a:rPr lang="en-GB" sz="1600" kern="150" noProof="0" dirty="0">
                <a:solidFill>
                  <a:srgbClr val="D8DEE9"/>
                </a:solidFill>
                <a:highlight>
                  <a:srgbClr val="4C566A"/>
                </a:highlight>
                <a:latin typeface="Share Tech Mono" panose="020B0509050000020004" pitchFamily="49" charset="77"/>
                <a:ea typeface="NSimSun" panose="02010609030101010101" pitchFamily="49" charset="-122"/>
              </a:rPr>
              <a:t>swap</a:t>
            </a:r>
            <a:r>
              <a:rPr lang="en-GB" sz="1600" kern="150" noProof="0" dirty="0">
                <a:solidFill>
                  <a:srgbClr val="8FBCBB"/>
                </a:solidFill>
                <a:highlight>
                  <a:srgbClr val="4C566A"/>
                </a:highlight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sz="1600" kern="150" noProof="0" dirty="0">
                <a:solidFill>
                  <a:srgbClr val="D8DEE9"/>
                </a:solidFill>
                <a:highlight>
                  <a:srgbClr val="4C566A"/>
                </a:highlight>
                <a:latin typeface="Share Tech Mono" panose="020B0509050000020004" pitchFamily="49" charset="77"/>
                <a:ea typeface="NSimSun" panose="02010609030101010101" pitchFamily="49" charset="-122"/>
              </a:rPr>
              <a:t>sequence,</a:t>
            </a:r>
            <a:r>
              <a:rPr lang="en-GB" sz="1600" kern="150" noProof="0" dirty="0">
                <a:solidFill>
                  <a:srgbClr val="4C566A"/>
                </a:solidFill>
                <a:highlight>
                  <a:srgbClr val="4C566A"/>
                </a:highlight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600" kern="150" noProof="0" dirty="0">
                <a:solidFill>
                  <a:srgbClr val="D8DEE9"/>
                </a:solidFill>
                <a:highlight>
                  <a:srgbClr val="4C566A"/>
                </a:highlight>
                <a:latin typeface="Share Tech Mono" panose="020B0509050000020004" pitchFamily="49" charset="77"/>
                <a:ea typeface="NSimSun" panose="02010609030101010101" pitchFamily="49" charset="-122"/>
              </a:rPr>
              <a:t>index,</a:t>
            </a:r>
            <a:r>
              <a:rPr lang="en-GB" sz="1600" kern="150" noProof="0" dirty="0">
                <a:solidFill>
                  <a:srgbClr val="4C566A"/>
                </a:solidFill>
                <a:highlight>
                  <a:srgbClr val="4C566A"/>
                </a:highlight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600" kern="150" noProof="0" dirty="0">
                <a:solidFill>
                  <a:srgbClr val="D8DEE9"/>
                </a:solidFill>
                <a:highlight>
                  <a:srgbClr val="4C566A"/>
                </a:highlight>
                <a:latin typeface="Share Tech Mono" panose="020B0509050000020004" pitchFamily="49" charset="77"/>
                <a:ea typeface="NSimSun" panose="02010609030101010101" pitchFamily="49" charset="-122"/>
              </a:rPr>
              <a:t>minimum</a:t>
            </a:r>
            <a:r>
              <a:rPr lang="en-GB" sz="1600" kern="150" noProof="0" dirty="0">
                <a:solidFill>
                  <a:srgbClr val="8FBCBB"/>
                </a:solidFill>
                <a:highlight>
                  <a:srgbClr val="4C566A"/>
                </a:highlight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endParaRPr lang="en-GB" sz="1600" kern="150" noProof="0" dirty="0">
              <a:solidFill>
                <a:srgbClr val="D8DEE9"/>
              </a:solidFill>
              <a:highlight>
                <a:srgbClr val="4C566A"/>
              </a:highlight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buNone/>
            </a:pPr>
            <a:r>
              <a:rPr lang="en-GB" sz="1600" kern="150" noProof="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</a:t>
            </a:r>
            <a:r>
              <a:rPr lang="en-GB" sz="1600" kern="150" noProof="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end</a:t>
            </a:r>
            <a:endParaRPr lang="en-GB" sz="1600" kern="150" noProof="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buNone/>
            </a:pPr>
            <a:r>
              <a:rPr lang="en-GB" sz="1600" kern="150" noProof="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end</a:t>
            </a:r>
            <a:endParaRPr lang="en-GB" sz="1600" kern="150" noProof="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buNone/>
            </a:pPr>
            <a:endParaRPr lang="en-GB" sz="1600" noProof="0" dirty="0">
              <a:latin typeface="Share Tech Mono" panose="020B0509050000020004" pitchFamily="49" charset="77"/>
            </a:endParaRPr>
          </a:p>
          <a:p>
            <a:pPr marL="0" indent="0">
              <a:buNone/>
            </a:pPr>
            <a:r>
              <a:rPr lang="en-GB" sz="1600" kern="150" noProof="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def</a:t>
            </a:r>
            <a:r>
              <a:rPr lang="en-GB" sz="1600" kern="150" noProof="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600" kern="150" noProof="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swap</a:t>
            </a:r>
            <a:r>
              <a:rPr lang="en-GB" sz="1600" kern="150" noProof="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sz="1600" kern="150" noProof="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sequence,</a:t>
            </a:r>
            <a:r>
              <a:rPr lang="en-GB" sz="1600" kern="150" noProof="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600" kern="150" noProof="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left,</a:t>
            </a:r>
            <a:r>
              <a:rPr lang="en-GB" sz="1600" kern="150" noProof="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600" kern="150" noProof="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right</a:t>
            </a:r>
            <a:r>
              <a:rPr lang="en-GB" sz="1600" kern="150" noProof="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endParaRPr lang="en-GB" sz="1600" kern="150" noProof="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buNone/>
            </a:pPr>
            <a:r>
              <a:rPr lang="en-GB" sz="1600" kern="150" noProof="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</a:t>
            </a:r>
            <a:r>
              <a:rPr lang="en-GB" sz="1600" kern="150" noProof="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tmp</a:t>
            </a:r>
            <a:r>
              <a:rPr lang="en-GB" sz="1600" kern="150" noProof="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600" kern="150" noProof="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=</a:t>
            </a:r>
            <a:r>
              <a:rPr lang="en-GB" sz="1600" kern="150" noProof="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600" kern="150" noProof="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sequence</a:t>
            </a:r>
            <a:r>
              <a:rPr lang="en-GB" sz="1600" kern="150" noProof="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[</a:t>
            </a:r>
            <a:r>
              <a:rPr lang="en-GB" sz="1600" kern="150" noProof="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right</a:t>
            </a:r>
            <a:r>
              <a:rPr lang="en-GB" sz="1600" kern="150" noProof="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]</a:t>
            </a:r>
            <a:endParaRPr lang="en-GB" sz="1600" kern="150" noProof="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buNone/>
            </a:pPr>
            <a:r>
              <a:rPr lang="en-GB" sz="1600" kern="150" noProof="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</a:t>
            </a:r>
            <a:r>
              <a:rPr lang="en-GB" sz="1600" kern="150" noProof="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sequence</a:t>
            </a:r>
            <a:r>
              <a:rPr lang="en-GB" sz="1600" kern="150" noProof="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[</a:t>
            </a:r>
            <a:r>
              <a:rPr lang="en-GB" sz="1600" kern="150" noProof="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right</a:t>
            </a:r>
            <a:r>
              <a:rPr lang="en-GB" sz="1600" kern="150" noProof="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]</a:t>
            </a:r>
            <a:r>
              <a:rPr lang="en-GB" sz="1600" kern="150" noProof="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600" kern="150" noProof="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=</a:t>
            </a:r>
            <a:r>
              <a:rPr lang="en-GB" sz="1600" kern="150" noProof="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600" kern="150" noProof="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sequence</a:t>
            </a:r>
            <a:r>
              <a:rPr lang="en-GB" sz="1600" kern="150" noProof="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[</a:t>
            </a:r>
            <a:r>
              <a:rPr lang="en-GB" sz="1600" kern="150" noProof="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left</a:t>
            </a:r>
            <a:r>
              <a:rPr lang="en-GB" sz="1600" kern="150" noProof="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]</a:t>
            </a:r>
            <a:endParaRPr lang="en-GB" sz="1600" kern="150" noProof="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buNone/>
            </a:pPr>
            <a:r>
              <a:rPr lang="en-GB" sz="1600" kern="150" noProof="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</a:t>
            </a:r>
            <a:r>
              <a:rPr lang="en-GB" sz="1600" kern="150" noProof="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sequence</a:t>
            </a:r>
            <a:r>
              <a:rPr lang="en-GB" sz="1600" kern="150" noProof="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[</a:t>
            </a:r>
            <a:r>
              <a:rPr lang="en-GB" sz="1600" kern="150" noProof="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left</a:t>
            </a:r>
            <a:r>
              <a:rPr lang="en-GB" sz="1600" kern="150" noProof="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]</a:t>
            </a:r>
            <a:r>
              <a:rPr lang="en-GB" sz="1600" kern="150" noProof="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600" kern="150" noProof="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=</a:t>
            </a:r>
            <a:r>
              <a:rPr lang="en-GB" sz="1600" kern="150" noProof="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600" kern="150" noProof="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tmp</a:t>
            </a:r>
            <a:endParaRPr lang="en-GB" sz="1600" kern="150" noProof="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buNone/>
            </a:pPr>
            <a:r>
              <a:rPr lang="en-GB" sz="1600" kern="150" noProof="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end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E37E830-88C1-0C4E-B1F9-0699B25645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3467344"/>
          </a:xfrm>
          <a:solidFill>
            <a:schemeClr val="bg2"/>
          </a:solidFill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GB" sz="1600" kern="150" noProof="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def</a:t>
            </a:r>
            <a:r>
              <a:rPr lang="en-GB" sz="1600" kern="150" noProof="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600" kern="150" noProof="0" dirty="0" err="1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find_minimum</a:t>
            </a:r>
            <a:r>
              <a:rPr lang="en-GB" sz="1600" kern="150" noProof="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sz="1600" kern="150" noProof="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sequence,</a:t>
            </a:r>
            <a:r>
              <a:rPr lang="en-GB" sz="1600" kern="150" noProof="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600" kern="150" noProof="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start</a:t>
            </a:r>
            <a:r>
              <a:rPr lang="en-GB" sz="1600" kern="150" noProof="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endParaRPr lang="en-GB" sz="1600" kern="150" noProof="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buNone/>
            </a:pPr>
            <a:r>
              <a:rPr lang="en-GB" sz="1600" kern="150" noProof="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</a:t>
            </a:r>
            <a:r>
              <a:rPr lang="en-GB" sz="1600" kern="150" noProof="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minimum</a:t>
            </a:r>
            <a:r>
              <a:rPr lang="en-GB" sz="1600" kern="150" noProof="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600" kern="150" noProof="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=</a:t>
            </a:r>
            <a:r>
              <a:rPr lang="en-GB" sz="1600" kern="150" noProof="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600" kern="150" noProof="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start</a:t>
            </a:r>
          </a:p>
          <a:p>
            <a:pPr marL="0" indent="0">
              <a:buNone/>
            </a:pPr>
            <a:r>
              <a:rPr lang="en-GB" sz="1600" kern="150" noProof="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</a:t>
            </a:r>
            <a:r>
              <a:rPr lang="en-GB" sz="1600" kern="150" noProof="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for</a:t>
            </a:r>
            <a:r>
              <a:rPr lang="en-GB" sz="1600" kern="150" noProof="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600" kern="150" noProof="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index</a:t>
            </a:r>
            <a:r>
              <a:rPr lang="en-GB" sz="1600" kern="150" noProof="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600" kern="150" noProof="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in</a:t>
            </a:r>
            <a:r>
              <a:rPr lang="en-GB" sz="1600" kern="150" noProof="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600" kern="150" noProof="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start+1</a:t>
            </a:r>
            <a:r>
              <a:rPr lang="en-GB" sz="1600" kern="150" noProof="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600" kern="150" noProof="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..</a:t>
            </a:r>
            <a:r>
              <a:rPr lang="en-GB" sz="1600" kern="150" noProof="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600" kern="150" noProof="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sequence.length-1</a:t>
            </a:r>
          </a:p>
          <a:p>
            <a:pPr marL="0" indent="0">
              <a:buNone/>
            </a:pPr>
            <a:r>
              <a:rPr lang="en-GB" sz="1600" kern="150" noProof="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</a:t>
            </a:r>
            <a:r>
              <a:rPr lang="en-GB" sz="1600" kern="150" noProof="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if</a:t>
            </a:r>
            <a:r>
              <a:rPr lang="en-GB" sz="1600" kern="150" noProof="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600" kern="150" noProof="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sequence</a:t>
            </a:r>
            <a:r>
              <a:rPr lang="en-GB" sz="1600" kern="150" noProof="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[</a:t>
            </a:r>
            <a:r>
              <a:rPr lang="en-GB" sz="1600" kern="150" noProof="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index</a:t>
            </a:r>
            <a:r>
              <a:rPr lang="en-GB" sz="1600" kern="150" noProof="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]</a:t>
            </a:r>
            <a:r>
              <a:rPr lang="en-GB" sz="1600" kern="150" noProof="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600" kern="150" noProof="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&lt;</a:t>
            </a:r>
            <a:r>
              <a:rPr lang="en-GB" sz="1600" kern="150" noProof="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600" kern="150" noProof="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sequence</a:t>
            </a:r>
            <a:r>
              <a:rPr lang="en-GB" sz="1600" kern="150" noProof="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[</a:t>
            </a:r>
            <a:r>
              <a:rPr lang="en-GB" sz="1600" kern="150" noProof="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minimum</a:t>
            </a:r>
            <a:r>
              <a:rPr lang="en-GB" sz="1600" kern="150" noProof="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]</a:t>
            </a:r>
            <a:endParaRPr lang="en-GB" sz="1600" kern="150" noProof="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buNone/>
            </a:pPr>
            <a:r>
              <a:rPr lang="en-GB" sz="1600" kern="150" noProof="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</a:t>
            </a:r>
            <a:r>
              <a:rPr lang="en-GB" sz="1600" kern="150" noProof="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minimum</a:t>
            </a:r>
            <a:r>
              <a:rPr lang="en-GB" sz="1600" kern="150" noProof="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600" kern="150" noProof="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=</a:t>
            </a:r>
            <a:r>
              <a:rPr lang="en-GB" sz="1600" kern="150" noProof="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600" kern="150" noProof="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index</a:t>
            </a:r>
          </a:p>
          <a:p>
            <a:pPr marL="0" indent="0">
              <a:buNone/>
            </a:pPr>
            <a:r>
              <a:rPr lang="en-GB" sz="1600" kern="150" noProof="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</a:t>
            </a:r>
            <a:r>
              <a:rPr lang="en-GB" sz="1600" kern="150" noProof="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end</a:t>
            </a:r>
            <a:endParaRPr lang="en-GB" sz="1600" kern="150" noProof="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buNone/>
            </a:pPr>
            <a:r>
              <a:rPr lang="en-GB" sz="1600" kern="150" noProof="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</a:t>
            </a:r>
            <a:r>
              <a:rPr lang="en-GB" sz="1600" kern="150" noProof="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end</a:t>
            </a:r>
            <a:endParaRPr lang="en-GB" sz="1600" kern="150" noProof="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buNone/>
            </a:pPr>
            <a:r>
              <a:rPr lang="en-GB" sz="1600" kern="150" noProof="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</a:t>
            </a:r>
            <a:r>
              <a:rPr lang="en-GB" sz="1600" kern="150" noProof="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return</a:t>
            </a:r>
            <a:r>
              <a:rPr lang="en-GB" sz="1600" kern="150" noProof="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600" kern="150" noProof="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minimum</a:t>
            </a:r>
          </a:p>
          <a:p>
            <a:pPr marL="0" indent="0">
              <a:buNone/>
            </a:pPr>
            <a:r>
              <a:rPr lang="en-GB" sz="1600" kern="150" noProof="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end</a:t>
            </a:r>
            <a:endParaRPr lang="en-GB" sz="1600" kern="150" noProof="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8FD60C3-2590-C64A-9DAA-0B3A531963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11</a:t>
            </a:fld>
            <a:endParaRPr lang="en-NO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98A1855-E475-F14A-914E-EA57B36D917D}"/>
              </a:ext>
            </a:extLst>
          </p:cNvPr>
          <p:cNvSpPr/>
          <p:nvPr/>
        </p:nvSpPr>
        <p:spPr>
          <a:xfrm>
            <a:off x="8187397" y="5697415"/>
            <a:ext cx="829994" cy="479548"/>
          </a:xfrm>
          <a:prstGeom prst="rect">
            <a:avLst/>
          </a:prstGeom>
          <a:solidFill>
            <a:srgbClr val="4C566A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6B58440-CA71-EA35-E5F5-A48131A85D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643" y="1565030"/>
            <a:ext cx="625475" cy="625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>
            <a:extLst>
              <a:ext uri="{FF2B5EF4-FFF2-40B4-BE49-F238E27FC236}">
                <a16:creationId xmlns:a16="http://schemas.microsoft.com/office/drawing/2014/main" id="{D06D3C0B-E81C-9D25-E809-84A3FD7E57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49566" y="1512887"/>
            <a:ext cx="625475" cy="625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381918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90FF28-9E5A-5040-993F-32364D5AFE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Time &amp; Space Complexity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66C4164-044F-904F-B3B5-2E873F2045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12</a:t>
            </a:fld>
            <a:endParaRPr lang="en-NO"/>
          </a:p>
        </p:txBody>
      </p:sp>
      <p:sp>
        <p:nvSpPr>
          <p:cNvPr id="6" name="Rounded Rectangular Callout 5">
            <a:extLst>
              <a:ext uri="{FF2B5EF4-FFF2-40B4-BE49-F238E27FC236}">
                <a16:creationId xmlns:a16="http://schemas.microsoft.com/office/drawing/2014/main" id="{D81A9F91-45F9-4448-B98A-B30FD25F2072}"/>
              </a:ext>
            </a:extLst>
          </p:cNvPr>
          <p:cNvSpPr/>
          <p:nvPr/>
        </p:nvSpPr>
        <p:spPr>
          <a:xfrm>
            <a:off x="5823283" y="5792622"/>
            <a:ext cx="2987842" cy="904918"/>
          </a:xfrm>
          <a:prstGeom prst="wedgeRoundRectCallout">
            <a:avLst>
              <a:gd name="adj1" fmla="val -29961"/>
              <a:gd name="adj2" fmla="val -86079"/>
              <a:gd name="adj3" fmla="val 16667"/>
            </a:avLst>
          </a:prstGeom>
          <a:solidFill>
            <a:srgbClr val="B48EA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NO" sz="1600" b="1" dirty="0">
                <a:solidFill>
                  <a:schemeClr val="tx1"/>
                </a:solidFill>
                <a:latin typeface="Montserrat" pitchFamily="2" charset="77"/>
              </a:rPr>
              <a:t>Exercise </a:t>
            </a:r>
            <a:r>
              <a:rPr lang="en-NO" sz="1600" i="1" dirty="0">
                <a:solidFill>
                  <a:schemeClr val="tx1"/>
                </a:solidFill>
                <a:latin typeface="Montserrat" pitchFamily="2" charset="77"/>
              </a:rPr>
              <a:t>How wou</a:t>
            </a:r>
            <a:r>
              <a:rPr lang="en-GB" sz="1600" i="1" dirty="0" err="1">
                <a:solidFill>
                  <a:schemeClr val="tx1"/>
                </a:solidFill>
                <a:latin typeface="Montserrat" pitchFamily="2" charset="77"/>
              </a:rPr>
              <a:t>ld</a:t>
            </a:r>
            <a:r>
              <a:rPr lang="en-NO" sz="1600" i="1" dirty="0">
                <a:solidFill>
                  <a:schemeClr val="tx1"/>
                </a:solidFill>
                <a:latin typeface="Montserrat" pitchFamily="2" charset="77"/>
              </a:rPr>
              <a:t> you proove the average case?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1" name="Table 11">
                <a:extLst>
                  <a:ext uri="{FF2B5EF4-FFF2-40B4-BE49-F238E27FC236}">
                    <a16:creationId xmlns:a16="http://schemas.microsoft.com/office/drawing/2014/main" id="{5A3B92AA-4B54-0D48-A95A-2AC2B9AEC47F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910861056"/>
                  </p:ext>
                </p:extLst>
              </p:nvPr>
            </p:nvGraphicFramePr>
            <p:xfrm>
              <a:off x="2032000" y="1889373"/>
              <a:ext cx="8127999" cy="3978141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2709333">
                      <a:extLst>
                        <a:ext uri="{9D8B030D-6E8A-4147-A177-3AD203B41FA5}">
                          <a16:colId xmlns:a16="http://schemas.microsoft.com/office/drawing/2014/main" val="2424594875"/>
                        </a:ext>
                      </a:extLst>
                    </a:gridCol>
                    <a:gridCol w="2709333">
                      <a:extLst>
                        <a:ext uri="{9D8B030D-6E8A-4147-A177-3AD203B41FA5}">
                          <a16:colId xmlns:a16="http://schemas.microsoft.com/office/drawing/2014/main" val="3569720551"/>
                        </a:ext>
                      </a:extLst>
                    </a:gridCol>
                    <a:gridCol w="2709333">
                      <a:extLst>
                        <a:ext uri="{9D8B030D-6E8A-4147-A177-3AD203B41FA5}">
                          <a16:colId xmlns:a16="http://schemas.microsoft.com/office/drawing/2014/main" val="2769983597"/>
                        </a:ext>
                      </a:extLst>
                    </a:gridCol>
                  </a:tblGrid>
                  <a:tr h="755643">
                    <a:tc>
                      <a:txBody>
                        <a:bodyPr/>
                        <a:lstStyle/>
                        <a:p>
                          <a:pPr algn="r"/>
                          <a:endParaRPr lang="en-NO" sz="3200" b="1" dirty="0">
                            <a:latin typeface="Montserrat" pitchFamily="2" charset="77"/>
                          </a:endParaRPr>
                        </a:p>
                      </a:txBody>
                      <a:tcPr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NO" sz="3200" b="1" dirty="0">
                              <a:latin typeface="Montserrat" pitchFamily="2" charset="77"/>
                            </a:rPr>
                            <a:t>Time</a:t>
                          </a:r>
                        </a:p>
                      </a:txBody>
                      <a:tcPr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NO" sz="3200" b="1" dirty="0">
                              <a:latin typeface="Montserrat" pitchFamily="2" charset="77"/>
                            </a:rPr>
                            <a:t>Memory</a:t>
                          </a:r>
                        </a:p>
                      </a:txBody>
                      <a:tcPr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82751581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NO" sz="3200" b="1" dirty="0">
                              <a:latin typeface="Montserrat" pitchFamily="2" charset="77"/>
                            </a:rPr>
                            <a:t>Best</a:t>
                          </a:r>
                        </a:p>
                      </a:txBody>
                      <a:tcP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nb-NO" sz="3200" b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𝚯</m:t>
                                </m:r>
                                <m:r>
                                  <a:rPr lang="nb-NO" sz="3200" b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nb-NO" sz="3200" b="1" i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𝐧</m:t>
                                </m:r>
                                <m:r>
                                  <a:rPr lang="nb-NO" sz="3200" b="1" i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) </m:t>
                                </m:r>
                              </m:oMath>
                            </m:oMathPara>
                          </a14:m>
                          <a:endParaRPr lang="en-NO" sz="3200" b="1" dirty="0">
                            <a:solidFill>
                              <a:schemeClr val="tx1"/>
                            </a:solidFill>
                            <a:latin typeface="Montserrat" pitchFamily="2" charset="77"/>
                          </a:endParaRPr>
                        </a:p>
                        <a:p>
                          <a:pPr algn="ctr"/>
                          <a:endParaRPr lang="en-NO" sz="3200" dirty="0">
                            <a:latin typeface="Montserrat" pitchFamily="2" charset="77"/>
                          </a:endParaRPr>
                        </a:p>
                      </a:txBody>
                      <a:tcP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kumimoji="0" lang="nb-NO" sz="3200" b="0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chemeClr val="accent6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</a:rPr>
                                  <m:t>Θ</m:t>
                                </m:r>
                                <m:r>
                                  <a:rPr kumimoji="0" lang="nb-NO" sz="3200" b="0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chemeClr val="accent6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</a:rPr>
                                  <m:t>(1) </m:t>
                                </m:r>
                              </m:oMath>
                            </m:oMathPara>
                          </a14:m>
                          <a:endParaRPr kumimoji="0" lang="en-NO" sz="3200" b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chemeClr val="accent6"/>
                            </a:solidFill>
                            <a:effectLst/>
                            <a:uLnTx/>
                            <a:uFillTx/>
                            <a:latin typeface="Montserrat" pitchFamily="2" charset="77"/>
                          </a:endParaRPr>
                        </a:p>
                        <a:p>
                          <a:pPr algn="ctr"/>
                          <a:endParaRPr lang="en-NO" sz="3200" dirty="0">
                            <a:solidFill>
                              <a:schemeClr val="accent6"/>
                            </a:solidFill>
                            <a:latin typeface="Montserrat" pitchFamily="2" charset="77"/>
                          </a:endParaRPr>
                        </a:p>
                      </a:txBody>
                      <a:tcP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366193281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NO" sz="3200" b="1" dirty="0">
                              <a:latin typeface="Montserrat" pitchFamily="2" charset="77"/>
                            </a:rPr>
                            <a:t>Average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nb-NO" sz="3200" b="1" smtClean="0">
                                    <a:solidFill>
                                      <a:schemeClr val="accent5"/>
                                    </a:solidFill>
                                    <a:latin typeface="Cambria Math" panose="02040503050406030204" pitchFamily="18" charset="0"/>
                                  </a:rPr>
                                  <m:t>𝚯</m:t>
                                </m:r>
                                <m:r>
                                  <a:rPr lang="nb-NO" sz="3200" b="1" smtClean="0">
                                    <a:solidFill>
                                      <a:schemeClr val="accent5"/>
                                    </a:solidFill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sSup>
                                  <m:sSupPr>
                                    <m:ctrlPr>
                                      <a:rPr lang="nb-NO" sz="3200" b="1" i="1" smtClean="0">
                                        <a:solidFill>
                                          <a:schemeClr val="accent5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nb-NO" sz="3200" b="1" smtClean="0">
                                        <a:solidFill>
                                          <a:schemeClr val="accent5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𝐧</m:t>
                                    </m:r>
                                  </m:e>
                                  <m:sup>
                                    <m:r>
                                      <a:rPr lang="nb-NO" sz="3200" b="1" smtClean="0">
                                        <a:solidFill>
                                          <a:schemeClr val="accent5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sup>
                                </m:sSup>
                                <m:r>
                                  <a:rPr lang="nb-NO" sz="3200" b="1" smtClean="0">
                                    <a:solidFill>
                                      <a:schemeClr val="accent5"/>
                                    </a:solidFill>
                                    <a:latin typeface="Cambria Math" panose="02040503050406030204" pitchFamily="18" charset="0"/>
                                  </a:rPr>
                                  <m:t>) </m:t>
                                </m:r>
                              </m:oMath>
                            </m:oMathPara>
                          </a14:m>
                          <a:endParaRPr lang="en-NO" sz="3200" b="1" dirty="0">
                            <a:solidFill>
                              <a:schemeClr val="accent5"/>
                            </a:solidFill>
                            <a:latin typeface="Montserrat" pitchFamily="2" charset="77"/>
                          </a:endParaRPr>
                        </a:p>
                        <a:p>
                          <a:pPr algn="ctr"/>
                          <a:endParaRPr lang="en-NO" sz="3200" dirty="0">
                            <a:latin typeface="Montserrat" pitchFamily="2" charset="77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kumimoji="0" lang="nb-NO" sz="3200" b="0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chemeClr val="accent6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</a:rPr>
                                  <m:t>Θ</m:t>
                                </m:r>
                                <m:r>
                                  <a:rPr kumimoji="0" lang="nb-NO" sz="3200" b="0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chemeClr val="accent6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</a:rPr>
                                  <m:t>(1) </m:t>
                                </m:r>
                              </m:oMath>
                            </m:oMathPara>
                          </a14:m>
                          <a:endParaRPr kumimoji="0" lang="en-NO" sz="3200" b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chemeClr val="accent6"/>
                            </a:solidFill>
                            <a:effectLst/>
                            <a:uLnTx/>
                            <a:uFillTx/>
                            <a:latin typeface="Montserrat" pitchFamily="2" charset="77"/>
                          </a:endParaRPr>
                        </a:p>
                        <a:p>
                          <a:pPr algn="ctr"/>
                          <a:endParaRPr lang="en-NO" sz="3200" dirty="0">
                            <a:solidFill>
                              <a:schemeClr val="accent6"/>
                            </a:solidFill>
                            <a:latin typeface="Montserrat" pitchFamily="2" charset="77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13166854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NO" sz="3200" b="1" dirty="0">
                              <a:latin typeface="Montserrat" pitchFamily="2" charset="77"/>
                            </a:rPr>
                            <a:t>Worst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nb-NO" sz="3200" b="1" smtClean="0">
                                    <a:solidFill>
                                      <a:schemeClr val="accent5"/>
                                    </a:solidFill>
                                    <a:latin typeface="Cambria Math" panose="02040503050406030204" pitchFamily="18" charset="0"/>
                                  </a:rPr>
                                  <m:t>𝚯</m:t>
                                </m:r>
                                <m:r>
                                  <a:rPr lang="nb-NO" sz="3200" b="1" smtClean="0">
                                    <a:solidFill>
                                      <a:schemeClr val="accent5"/>
                                    </a:solidFill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sSup>
                                  <m:sSupPr>
                                    <m:ctrlPr>
                                      <a:rPr lang="nb-NO" sz="3200" b="1" i="1" smtClean="0">
                                        <a:solidFill>
                                          <a:schemeClr val="accent5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nb-NO" sz="3200" b="1" smtClean="0">
                                        <a:solidFill>
                                          <a:schemeClr val="accent5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𝐧</m:t>
                                    </m:r>
                                  </m:e>
                                  <m:sup>
                                    <m:r>
                                      <a:rPr lang="nb-NO" sz="3200" b="1" smtClean="0">
                                        <a:solidFill>
                                          <a:schemeClr val="accent5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sup>
                                </m:sSup>
                                <m:r>
                                  <a:rPr lang="nb-NO" sz="3200" b="1" smtClean="0">
                                    <a:solidFill>
                                      <a:schemeClr val="accent5"/>
                                    </a:solidFill>
                                    <a:latin typeface="Cambria Math" panose="02040503050406030204" pitchFamily="18" charset="0"/>
                                  </a:rPr>
                                  <m:t>) </m:t>
                                </m:r>
                              </m:oMath>
                            </m:oMathPara>
                          </a14:m>
                          <a:endParaRPr lang="en-NO" sz="3200" b="1" dirty="0">
                            <a:solidFill>
                              <a:schemeClr val="accent5"/>
                            </a:solidFill>
                            <a:latin typeface="Montserrat" pitchFamily="2" charset="77"/>
                          </a:endParaRPr>
                        </a:p>
                        <a:p>
                          <a:pPr algn="ctr"/>
                          <a:endParaRPr lang="en-NO" sz="3200" dirty="0">
                            <a:latin typeface="Montserrat" pitchFamily="2" charset="77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kumimoji="0" lang="nb-NO" sz="3200" b="0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chemeClr val="accent6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</a:rPr>
                                  <m:t>Θ</m:t>
                                </m:r>
                                <m:r>
                                  <a:rPr kumimoji="0" lang="nb-NO" sz="3200" b="0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chemeClr val="accent6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</a:rPr>
                                  <m:t>(1) </m:t>
                                </m:r>
                              </m:oMath>
                            </m:oMathPara>
                          </a14:m>
                          <a:endParaRPr kumimoji="0" lang="en-NO" sz="3200" b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chemeClr val="accent6"/>
                            </a:solidFill>
                            <a:effectLst/>
                            <a:uLnTx/>
                            <a:uFillTx/>
                            <a:latin typeface="Montserrat" pitchFamily="2" charset="77"/>
                          </a:endParaRPr>
                        </a:p>
                        <a:p>
                          <a:pPr algn="ctr"/>
                          <a:endParaRPr lang="en-NO" sz="3200" dirty="0">
                            <a:solidFill>
                              <a:schemeClr val="accent6"/>
                            </a:solidFill>
                            <a:latin typeface="Montserrat" pitchFamily="2" charset="77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66692111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1" name="Table 11">
                <a:extLst>
                  <a:ext uri="{FF2B5EF4-FFF2-40B4-BE49-F238E27FC236}">
                    <a16:creationId xmlns:a16="http://schemas.microsoft.com/office/drawing/2014/main" id="{5A3B92AA-4B54-0D48-A95A-2AC2B9AEC47F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910861056"/>
                  </p:ext>
                </p:extLst>
              </p:nvPr>
            </p:nvGraphicFramePr>
            <p:xfrm>
              <a:off x="2032000" y="1889373"/>
              <a:ext cx="8127999" cy="3978141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2709333">
                      <a:extLst>
                        <a:ext uri="{9D8B030D-6E8A-4147-A177-3AD203B41FA5}">
                          <a16:colId xmlns:a16="http://schemas.microsoft.com/office/drawing/2014/main" val="2424594875"/>
                        </a:ext>
                      </a:extLst>
                    </a:gridCol>
                    <a:gridCol w="2709333">
                      <a:extLst>
                        <a:ext uri="{9D8B030D-6E8A-4147-A177-3AD203B41FA5}">
                          <a16:colId xmlns:a16="http://schemas.microsoft.com/office/drawing/2014/main" val="3569720551"/>
                        </a:ext>
                      </a:extLst>
                    </a:gridCol>
                    <a:gridCol w="2709333">
                      <a:extLst>
                        <a:ext uri="{9D8B030D-6E8A-4147-A177-3AD203B41FA5}">
                          <a16:colId xmlns:a16="http://schemas.microsoft.com/office/drawing/2014/main" val="2769983597"/>
                        </a:ext>
                      </a:extLst>
                    </a:gridCol>
                  </a:tblGrid>
                  <a:tr h="755643">
                    <a:tc>
                      <a:txBody>
                        <a:bodyPr/>
                        <a:lstStyle/>
                        <a:p>
                          <a:pPr algn="r"/>
                          <a:endParaRPr lang="en-NO" sz="3200" b="1" dirty="0">
                            <a:latin typeface="Montserrat" pitchFamily="2" charset="77"/>
                          </a:endParaRPr>
                        </a:p>
                      </a:txBody>
                      <a:tcPr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NO" sz="3200" b="1" dirty="0">
                              <a:latin typeface="Montserrat" pitchFamily="2" charset="77"/>
                            </a:rPr>
                            <a:t>Time</a:t>
                          </a:r>
                        </a:p>
                      </a:txBody>
                      <a:tcPr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NO" sz="3200" b="1" dirty="0">
                              <a:latin typeface="Montserrat" pitchFamily="2" charset="77"/>
                            </a:rPr>
                            <a:t>Memory</a:t>
                          </a:r>
                        </a:p>
                      </a:txBody>
                      <a:tcPr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827515817"/>
                      </a:ext>
                    </a:extLst>
                  </a:tr>
                  <a:tr h="106680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NO" sz="3200" b="1" dirty="0">
                              <a:latin typeface="Montserrat" pitchFamily="2" charset="77"/>
                            </a:rPr>
                            <a:t>Best</a:t>
                          </a:r>
                        </a:p>
                      </a:txBody>
                      <a:tcP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endParaRPr lang="en-NO"/>
                        </a:p>
                      </a:txBody>
                      <a:tcP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blipFill>
                          <a:blip r:embed="rId2"/>
                          <a:stretch>
                            <a:fillRect l="-100000" t="-78571" r="-100467" b="-20357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NO"/>
                        </a:p>
                      </a:txBody>
                      <a:tcP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blipFill>
                          <a:blip r:embed="rId2"/>
                          <a:stretch>
                            <a:fillRect l="-200939" t="-78571" r="-939" b="-20357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661932816"/>
                      </a:ext>
                    </a:extLst>
                  </a:tr>
                  <a:tr h="1077849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NO" sz="3200" b="1" dirty="0">
                              <a:latin typeface="Montserrat" pitchFamily="2" charset="77"/>
                            </a:rPr>
                            <a:t>Average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NO"/>
                        </a:p>
                      </a:txBody>
                      <a:tcPr>
                        <a:blipFill>
                          <a:blip r:embed="rId2"/>
                          <a:stretch>
                            <a:fillRect l="-100000" t="-174419" r="-100467" b="-9883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NO"/>
                        </a:p>
                      </a:txBody>
                      <a:tcPr>
                        <a:blipFill>
                          <a:blip r:embed="rId2"/>
                          <a:stretch>
                            <a:fillRect l="-200939" t="-174419" r="-939" b="-9883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131668540"/>
                      </a:ext>
                    </a:extLst>
                  </a:tr>
                  <a:tr h="1077849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NO" sz="3200" b="1" dirty="0">
                              <a:latin typeface="Montserrat" pitchFamily="2" charset="77"/>
                            </a:rPr>
                            <a:t>Worst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NO"/>
                        </a:p>
                      </a:txBody>
                      <a:tcPr>
                        <a:blipFill>
                          <a:blip r:embed="rId2"/>
                          <a:stretch>
                            <a:fillRect l="-100000" t="-277647" r="-1004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NO"/>
                        </a:p>
                      </a:txBody>
                      <a:tcPr>
                        <a:blipFill>
                          <a:blip r:embed="rId2"/>
                          <a:stretch>
                            <a:fillRect l="-200939" t="-277647" r="-93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666921113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9261481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45623A-555F-9448-A604-717C39A37C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/>
              <a:t>Insertion Sort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9770E7F-AE44-1944-8521-1E029DD250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13</a:t>
            </a:fld>
            <a:endParaRPr lang="en-NO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B6B2120-3897-E547-BE46-7D984B2F4DFD}"/>
              </a:ext>
            </a:extLst>
          </p:cNvPr>
          <p:cNvSpPr/>
          <p:nvPr/>
        </p:nvSpPr>
        <p:spPr>
          <a:xfrm>
            <a:off x="3884775" y="3168869"/>
            <a:ext cx="756745" cy="5202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22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9C5CAAE-BC24-CE49-8019-5DCB5FE398F2}"/>
              </a:ext>
            </a:extLst>
          </p:cNvPr>
          <p:cNvSpPr/>
          <p:nvPr/>
        </p:nvSpPr>
        <p:spPr>
          <a:xfrm>
            <a:off x="4792168" y="3168869"/>
            <a:ext cx="756745" cy="5202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23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94FB1BA-5083-9445-901A-816C5AB35187}"/>
              </a:ext>
            </a:extLst>
          </p:cNvPr>
          <p:cNvSpPr/>
          <p:nvPr/>
        </p:nvSpPr>
        <p:spPr>
          <a:xfrm>
            <a:off x="6096000" y="3168869"/>
            <a:ext cx="756745" cy="5202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35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A275CC4-A482-8D49-934F-B1A660163611}"/>
              </a:ext>
            </a:extLst>
          </p:cNvPr>
          <p:cNvSpPr/>
          <p:nvPr/>
        </p:nvSpPr>
        <p:spPr>
          <a:xfrm>
            <a:off x="7003392" y="3168869"/>
            <a:ext cx="756745" cy="5202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36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434C1D0-6EA1-E848-A3AF-7A8896287492}"/>
              </a:ext>
            </a:extLst>
          </p:cNvPr>
          <p:cNvSpPr/>
          <p:nvPr/>
        </p:nvSpPr>
        <p:spPr>
          <a:xfrm>
            <a:off x="2977382" y="3168869"/>
            <a:ext cx="756745" cy="5202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22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AF68BA2-5B7C-0E47-A52E-B84FAB78BA98}"/>
              </a:ext>
            </a:extLst>
          </p:cNvPr>
          <p:cNvSpPr/>
          <p:nvPr/>
        </p:nvSpPr>
        <p:spPr>
          <a:xfrm>
            <a:off x="5699561" y="3168869"/>
            <a:ext cx="235476" cy="520262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cxnSp>
        <p:nvCxnSpPr>
          <p:cNvPr id="15" name="Elbow Connector 14">
            <a:extLst>
              <a:ext uri="{FF2B5EF4-FFF2-40B4-BE49-F238E27FC236}">
                <a16:creationId xmlns:a16="http://schemas.microsoft.com/office/drawing/2014/main" id="{002359D3-164B-8A48-B9FE-7890A8CFE962}"/>
              </a:ext>
            </a:extLst>
          </p:cNvPr>
          <p:cNvCxnSpPr>
            <a:cxnSpLocks/>
            <a:stCxn id="19" idx="1"/>
            <a:endCxn id="13" idx="0"/>
          </p:cNvCxnSpPr>
          <p:nvPr/>
        </p:nvCxnSpPr>
        <p:spPr>
          <a:xfrm rot="10800000" flipV="1">
            <a:off x="5817300" y="2059981"/>
            <a:ext cx="278701" cy="1108888"/>
          </a:xfrm>
          <a:prstGeom prst="bentConnector2">
            <a:avLst/>
          </a:prstGeom>
          <a:ln>
            <a:solidFill>
              <a:schemeClr val="accent3"/>
            </a:solidFill>
            <a:headEnd type="none" w="med" len="med"/>
            <a:tailEnd type="triangl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9" name="Rectangle 18">
            <a:extLst>
              <a:ext uri="{FF2B5EF4-FFF2-40B4-BE49-F238E27FC236}">
                <a16:creationId xmlns:a16="http://schemas.microsoft.com/office/drawing/2014/main" id="{6D4426A9-4961-A14F-B8EA-BDFAC01552A1}"/>
              </a:ext>
            </a:extLst>
          </p:cNvPr>
          <p:cNvSpPr/>
          <p:nvPr/>
        </p:nvSpPr>
        <p:spPr>
          <a:xfrm>
            <a:off x="6096000" y="1799850"/>
            <a:ext cx="756745" cy="52026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solidFill>
                  <a:schemeClr val="accent1"/>
                </a:solidFill>
                <a:latin typeface="Share Tech Mono" panose="020B0509050000020004" pitchFamily="49" charset="77"/>
              </a:rPr>
              <a:t>28</a:t>
            </a: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38589CDC-98CC-F846-9E8D-BA0F19ACD9F4}"/>
              </a:ext>
            </a:extLst>
          </p:cNvPr>
          <p:cNvCxnSpPr>
            <a:cxnSpLocks/>
          </p:cNvCxnSpPr>
          <p:nvPr/>
        </p:nvCxnSpPr>
        <p:spPr>
          <a:xfrm>
            <a:off x="2977381" y="3866640"/>
            <a:ext cx="2561217" cy="0"/>
          </a:xfrm>
          <a:prstGeom prst="straightConnector1">
            <a:avLst/>
          </a:prstGeom>
          <a:ln>
            <a:solidFill>
              <a:schemeClr val="bg1">
                <a:lumMod val="60000"/>
                <a:lumOff val="40000"/>
              </a:schemeClr>
            </a:solidFill>
            <a:headEnd type="triangle" w="med" len="med"/>
            <a:tailEnd type="triangl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0CA61FE2-DD8D-B94F-808C-736443B74553}"/>
              </a:ext>
            </a:extLst>
          </p:cNvPr>
          <p:cNvSpPr txBox="1"/>
          <p:nvPr/>
        </p:nvSpPr>
        <p:spPr>
          <a:xfrm>
            <a:off x="2977381" y="3892076"/>
            <a:ext cx="11448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i="1" dirty="0" err="1">
                <a:solidFill>
                  <a:schemeClr val="bg1">
                    <a:lumMod val="60000"/>
                    <a:lumOff val="40000"/>
                  </a:schemeClr>
                </a:solidFill>
                <a:latin typeface="Montserrat" pitchFamily="2" charset="77"/>
              </a:rPr>
              <a:t>smaller</a:t>
            </a:r>
            <a:endParaRPr lang="en-NO" i="1" dirty="0">
              <a:solidFill>
                <a:schemeClr val="bg1">
                  <a:lumMod val="60000"/>
                  <a:lumOff val="40000"/>
                </a:schemeClr>
              </a:solidFill>
              <a:latin typeface="Montserrat" pitchFamily="2" charset="77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7E34B35E-F6CD-B142-9E5B-477CBB16D5AA}"/>
              </a:ext>
            </a:extLst>
          </p:cNvPr>
          <p:cNvSpPr txBox="1"/>
          <p:nvPr/>
        </p:nvSpPr>
        <p:spPr>
          <a:xfrm>
            <a:off x="6615272" y="2605578"/>
            <a:ext cx="11448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b-NO" i="1" dirty="0" err="1">
                <a:solidFill>
                  <a:schemeClr val="bg1">
                    <a:lumMod val="60000"/>
                    <a:lumOff val="40000"/>
                  </a:schemeClr>
                </a:solidFill>
                <a:latin typeface="Montserrat" pitchFamily="2" charset="77"/>
              </a:rPr>
              <a:t>larger</a:t>
            </a:r>
            <a:endParaRPr lang="en-NO" i="1" dirty="0">
              <a:solidFill>
                <a:schemeClr val="bg1">
                  <a:lumMod val="60000"/>
                  <a:lumOff val="40000"/>
                </a:schemeClr>
              </a:solidFill>
              <a:latin typeface="Montserrat" pitchFamily="2" charset="77"/>
            </a:endParaRP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2A6F0B2A-20F1-0446-B6D2-4DC6CF7765E3}"/>
              </a:ext>
            </a:extLst>
          </p:cNvPr>
          <p:cNvCxnSpPr>
            <a:cxnSpLocks/>
          </p:cNvCxnSpPr>
          <p:nvPr/>
        </p:nvCxnSpPr>
        <p:spPr>
          <a:xfrm>
            <a:off x="6101155" y="2979556"/>
            <a:ext cx="1658982" cy="0"/>
          </a:xfrm>
          <a:prstGeom prst="straightConnector1">
            <a:avLst/>
          </a:prstGeom>
          <a:ln>
            <a:solidFill>
              <a:schemeClr val="bg1">
                <a:lumMod val="60000"/>
                <a:lumOff val="40000"/>
              </a:schemeClr>
            </a:solidFill>
            <a:headEnd type="triangle" w="med" len="med"/>
            <a:tailEnd type="triangl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8" name="Rectangle 27">
            <a:extLst>
              <a:ext uri="{FF2B5EF4-FFF2-40B4-BE49-F238E27FC236}">
                <a16:creationId xmlns:a16="http://schemas.microsoft.com/office/drawing/2014/main" id="{096F7FA6-CC2C-C745-8F69-FA4FDDF19332}"/>
              </a:ext>
            </a:extLst>
          </p:cNvPr>
          <p:cNvSpPr/>
          <p:nvPr/>
        </p:nvSpPr>
        <p:spPr>
          <a:xfrm>
            <a:off x="738571" y="4672632"/>
            <a:ext cx="6114174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chemeClr val="accent3"/>
                </a:solidFill>
                <a:latin typeface="Montserrat" pitchFamily="2" charset="77"/>
              </a:rPr>
              <a:t>Idea: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latin typeface="Montserrat" pitchFamily="2" charset="77"/>
              </a:rPr>
              <a:t>To keep an array sorted,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latin typeface="Montserrat" pitchFamily="2" charset="77"/>
              </a:rPr>
              <a:t>we insert new items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latin typeface="Montserrat" pitchFamily="2" charset="77"/>
              </a:rPr>
              <a:t>between the smaller and the bigger </a:t>
            </a:r>
          </a:p>
        </p:txBody>
      </p:sp>
    </p:spTree>
    <p:extLst>
      <p:ext uri="{BB962C8B-B14F-4D97-AF65-F5344CB8AC3E}">
        <p14:creationId xmlns:p14="http://schemas.microsoft.com/office/powerpoint/2010/main" val="23693045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1BE2BE-6630-BB4E-9975-FE5D20F4F9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/>
              <a:t>Insertion Sort—Slow Motion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704312C-1C0C-1543-A722-819D23B9D3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14</a:t>
            </a:fld>
            <a:endParaRPr lang="en-NO"/>
          </a:p>
        </p:txBody>
      </p:sp>
      <p:grpSp>
        <p:nvGrpSpPr>
          <p:cNvPr id="56" name="Group 55">
            <a:extLst>
              <a:ext uri="{FF2B5EF4-FFF2-40B4-BE49-F238E27FC236}">
                <a16:creationId xmlns:a16="http://schemas.microsoft.com/office/drawing/2014/main" id="{6E3F2322-7DD8-C647-82FA-AE43816989F0}"/>
              </a:ext>
            </a:extLst>
          </p:cNvPr>
          <p:cNvGrpSpPr/>
          <p:nvPr/>
        </p:nvGrpSpPr>
        <p:grpSpPr>
          <a:xfrm>
            <a:off x="849581" y="1759452"/>
            <a:ext cx="4794687" cy="1043417"/>
            <a:chOff x="849581" y="1759452"/>
            <a:chExt cx="4794687" cy="1043417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4221A7D9-6EE3-544B-9848-5766843D4988}"/>
                </a:ext>
              </a:extLst>
            </p:cNvPr>
            <p:cNvSpPr/>
            <p:nvPr/>
          </p:nvSpPr>
          <p:spPr>
            <a:xfrm>
              <a:off x="1257953" y="2282606"/>
              <a:ext cx="756745" cy="520262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NO" dirty="0">
                  <a:solidFill>
                    <a:schemeClr val="accent1"/>
                  </a:solidFill>
                  <a:latin typeface="Share Tech Mono" panose="020B0509050000020004" pitchFamily="49" charset="77"/>
                </a:rPr>
                <a:t>28</a:t>
              </a: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8931F12B-F35C-024C-9E68-C34B10247A99}"/>
                </a:ext>
              </a:extLst>
            </p:cNvPr>
            <p:cNvSpPr/>
            <p:nvPr/>
          </p:nvSpPr>
          <p:spPr>
            <a:xfrm>
              <a:off x="2165346" y="2282606"/>
              <a:ext cx="756745" cy="52026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NO" dirty="0">
                  <a:latin typeface="Share Tech Mono" panose="020B0509050000020004" pitchFamily="49" charset="77"/>
                </a:rPr>
                <a:t>35</a:t>
              </a: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CB537FA5-F48F-4F41-874A-26EF31830483}"/>
                </a:ext>
              </a:extLst>
            </p:cNvPr>
            <p:cNvSpPr/>
            <p:nvPr/>
          </p:nvSpPr>
          <p:spPr>
            <a:xfrm>
              <a:off x="3980131" y="2282606"/>
              <a:ext cx="756745" cy="52026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NO" dirty="0">
                  <a:latin typeface="Share Tech Mono" panose="020B0509050000020004" pitchFamily="49" charset="77"/>
                </a:rPr>
                <a:t>36</a:t>
              </a: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0DD3B201-59C3-E746-AB6C-54CF413000FE}"/>
                </a:ext>
              </a:extLst>
            </p:cNvPr>
            <p:cNvSpPr/>
            <p:nvPr/>
          </p:nvSpPr>
          <p:spPr>
            <a:xfrm>
              <a:off x="4887523" y="2282606"/>
              <a:ext cx="756745" cy="52026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NO" dirty="0">
                  <a:latin typeface="Share Tech Mono" panose="020B0509050000020004" pitchFamily="49" charset="77"/>
                </a:rPr>
                <a:t>22</a:t>
              </a: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90AE7ECD-E6D1-3A43-A193-E4BD02DDCABA}"/>
                </a:ext>
              </a:extLst>
            </p:cNvPr>
            <p:cNvSpPr/>
            <p:nvPr/>
          </p:nvSpPr>
          <p:spPr>
            <a:xfrm>
              <a:off x="3089097" y="2282605"/>
              <a:ext cx="756745" cy="520262"/>
            </a:xfrm>
            <a:prstGeom prst="rect">
              <a:avLst/>
            </a:prstGeom>
            <a:ln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NO" dirty="0">
                  <a:solidFill>
                    <a:schemeClr val="tx1"/>
                  </a:solidFill>
                  <a:latin typeface="Share Tech Mono" panose="020B0509050000020004" pitchFamily="49" charset="77"/>
                </a:rPr>
                <a:t>22</a:t>
              </a: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92B2786D-CE51-0841-BEDC-AD874B2B74C1}"/>
                </a:ext>
              </a:extLst>
            </p:cNvPr>
            <p:cNvSpPr/>
            <p:nvPr/>
          </p:nvSpPr>
          <p:spPr>
            <a:xfrm>
              <a:off x="871829" y="2282605"/>
              <a:ext cx="235476" cy="520262"/>
            </a:xfrm>
            <a:prstGeom prst="rect">
              <a:avLst/>
            </a:prstGeom>
            <a:noFill/>
            <a:ln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O"/>
            </a:p>
          </p:txBody>
        </p:sp>
        <p:cxnSp>
          <p:nvCxnSpPr>
            <p:cNvPr id="14" name="Elbow Connector 13">
              <a:extLst>
                <a:ext uri="{FF2B5EF4-FFF2-40B4-BE49-F238E27FC236}">
                  <a16:creationId xmlns:a16="http://schemas.microsoft.com/office/drawing/2014/main" id="{6EEFF710-66C0-4F4E-B16F-FD0CD47C6551}"/>
                </a:ext>
              </a:extLst>
            </p:cNvPr>
            <p:cNvCxnSpPr>
              <a:stCxn id="6" idx="2"/>
              <a:endCxn id="12" idx="2"/>
            </p:cNvCxnSpPr>
            <p:nvPr/>
          </p:nvCxnSpPr>
          <p:spPr>
            <a:xfrm rot="5400000" flipH="1">
              <a:off x="1312946" y="2479489"/>
              <a:ext cx="1" cy="646759"/>
            </a:xfrm>
            <a:prstGeom prst="bentConnector3">
              <a:avLst>
                <a:gd name="adj1" fmla="val -22860000000"/>
              </a:avLst>
            </a:prstGeom>
            <a:ln>
              <a:tailEnd type="triangle"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039BA00B-B524-4848-B7BA-D26054C82BB2}"/>
                </a:ext>
              </a:extLst>
            </p:cNvPr>
            <p:cNvSpPr txBox="1"/>
            <p:nvPr/>
          </p:nvSpPr>
          <p:spPr>
            <a:xfrm>
              <a:off x="849581" y="1759452"/>
              <a:ext cx="86113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>
                  <a:solidFill>
                    <a:schemeClr val="bg1">
                      <a:lumMod val="60000"/>
                      <a:lumOff val="40000"/>
                    </a:schemeClr>
                  </a:solidFill>
                  <a:latin typeface="Montserrat" pitchFamily="2" charset="77"/>
                </a:rPr>
                <a:t>Step 1</a:t>
              </a:r>
            </a:p>
          </p:txBody>
        </p:sp>
      </p:grpSp>
      <p:grpSp>
        <p:nvGrpSpPr>
          <p:cNvPr id="57" name="Group 56">
            <a:extLst>
              <a:ext uri="{FF2B5EF4-FFF2-40B4-BE49-F238E27FC236}">
                <a16:creationId xmlns:a16="http://schemas.microsoft.com/office/drawing/2014/main" id="{6BFBCA36-C571-E64B-A7F7-D392ED51569E}"/>
              </a:ext>
            </a:extLst>
          </p:cNvPr>
          <p:cNvGrpSpPr/>
          <p:nvPr/>
        </p:nvGrpSpPr>
        <p:grpSpPr>
          <a:xfrm>
            <a:off x="775192" y="3262761"/>
            <a:ext cx="4869076" cy="976456"/>
            <a:chOff x="775192" y="3262761"/>
            <a:chExt cx="4869076" cy="976456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61D4E036-AE43-854A-A010-5F54463DE198}"/>
                </a:ext>
              </a:extLst>
            </p:cNvPr>
            <p:cNvSpPr/>
            <p:nvPr/>
          </p:nvSpPr>
          <p:spPr>
            <a:xfrm>
              <a:off x="871829" y="3707558"/>
              <a:ext cx="756745" cy="520262"/>
            </a:xfrm>
            <a:prstGeom prst="rect">
              <a:avLst/>
            </a:prstGeom>
            <a:ln/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NO" dirty="0">
                  <a:solidFill>
                    <a:schemeClr val="accent1"/>
                  </a:solidFill>
                  <a:latin typeface="Share Tech Mono" panose="020B0509050000020004" pitchFamily="49" charset="77"/>
                </a:rPr>
                <a:t>28</a:t>
              </a: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F5D77F16-5BB6-6348-A50F-86563E856F7D}"/>
                </a:ext>
              </a:extLst>
            </p:cNvPr>
            <p:cNvSpPr/>
            <p:nvPr/>
          </p:nvSpPr>
          <p:spPr>
            <a:xfrm>
              <a:off x="2165346" y="3710354"/>
              <a:ext cx="756745" cy="520262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NO" dirty="0">
                  <a:solidFill>
                    <a:schemeClr val="accent1"/>
                  </a:solidFill>
                  <a:latin typeface="Share Tech Mono" panose="020B0509050000020004" pitchFamily="49" charset="77"/>
                </a:rPr>
                <a:t>35</a:t>
              </a: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AEC24973-300A-B34A-93AB-C96330266E94}"/>
                </a:ext>
              </a:extLst>
            </p:cNvPr>
            <p:cNvSpPr/>
            <p:nvPr/>
          </p:nvSpPr>
          <p:spPr>
            <a:xfrm>
              <a:off x="3980131" y="3710354"/>
              <a:ext cx="756745" cy="52026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NO" dirty="0">
                  <a:latin typeface="Share Tech Mono" panose="020B0509050000020004" pitchFamily="49" charset="77"/>
                </a:rPr>
                <a:t>36</a:t>
              </a: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7D47CEEC-6201-2042-96D8-6919FD636F77}"/>
                </a:ext>
              </a:extLst>
            </p:cNvPr>
            <p:cNvSpPr/>
            <p:nvPr/>
          </p:nvSpPr>
          <p:spPr>
            <a:xfrm>
              <a:off x="4887523" y="3710354"/>
              <a:ext cx="756745" cy="52026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NO" dirty="0">
                  <a:latin typeface="Share Tech Mono" panose="020B0509050000020004" pitchFamily="49" charset="77"/>
                </a:rPr>
                <a:t>22</a:t>
              </a: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8D0B1124-541E-0648-830C-00B156E649F9}"/>
                </a:ext>
              </a:extLst>
            </p:cNvPr>
            <p:cNvSpPr/>
            <p:nvPr/>
          </p:nvSpPr>
          <p:spPr>
            <a:xfrm>
              <a:off x="3089097" y="3710353"/>
              <a:ext cx="756745" cy="520262"/>
            </a:xfrm>
            <a:prstGeom prst="rect">
              <a:avLst/>
            </a:prstGeom>
            <a:ln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NO" dirty="0">
                  <a:solidFill>
                    <a:schemeClr val="tx1"/>
                  </a:solidFill>
                  <a:latin typeface="Share Tech Mono" panose="020B0509050000020004" pitchFamily="49" charset="77"/>
                </a:rPr>
                <a:t>22</a:t>
              </a: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5CB17E96-67B9-604F-AD65-27B24F81E87A}"/>
                </a:ext>
              </a:extLst>
            </p:cNvPr>
            <p:cNvSpPr/>
            <p:nvPr/>
          </p:nvSpPr>
          <p:spPr>
            <a:xfrm>
              <a:off x="1779222" y="3718955"/>
              <a:ext cx="235476" cy="520262"/>
            </a:xfrm>
            <a:prstGeom prst="rect">
              <a:avLst/>
            </a:prstGeom>
            <a:noFill/>
            <a:ln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O"/>
            </a:p>
          </p:txBody>
        </p:sp>
        <p:cxnSp>
          <p:nvCxnSpPr>
            <p:cNvPr id="23" name="Elbow Connector 22">
              <a:extLst>
                <a:ext uri="{FF2B5EF4-FFF2-40B4-BE49-F238E27FC236}">
                  <a16:creationId xmlns:a16="http://schemas.microsoft.com/office/drawing/2014/main" id="{7FD082F8-72BB-3F48-B0A8-23B350055D04}"/>
                </a:ext>
              </a:extLst>
            </p:cNvPr>
            <p:cNvCxnSpPr>
              <a:stCxn id="16" idx="2"/>
              <a:endCxn id="20" idx="2"/>
            </p:cNvCxnSpPr>
            <p:nvPr/>
          </p:nvCxnSpPr>
          <p:spPr>
            <a:xfrm rot="5400000">
              <a:off x="2216040" y="3911537"/>
              <a:ext cx="8601" cy="646759"/>
            </a:xfrm>
            <a:prstGeom prst="bentConnector3">
              <a:avLst>
                <a:gd name="adj1" fmla="val 2757830"/>
              </a:avLst>
            </a:prstGeom>
            <a:ln>
              <a:tailEnd type="triangle"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562A3925-2F07-3E4B-9AAD-80463AEBBB1D}"/>
                </a:ext>
              </a:extLst>
            </p:cNvPr>
            <p:cNvSpPr txBox="1"/>
            <p:nvPr/>
          </p:nvSpPr>
          <p:spPr>
            <a:xfrm>
              <a:off x="775192" y="3262761"/>
              <a:ext cx="90922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>
                  <a:solidFill>
                    <a:schemeClr val="bg1">
                      <a:lumMod val="60000"/>
                      <a:lumOff val="40000"/>
                    </a:schemeClr>
                  </a:solidFill>
                  <a:latin typeface="Montserrat" pitchFamily="2" charset="77"/>
                </a:rPr>
                <a:t>Step 2</a:t>
              </a:r>
            </a:p>
          </p:txBody>
        </p:sp>
      </p:grpSp>
      <p:grpSp>
        <p:nvGrpSpPr>
          <p:cNvPr id="58" name="Group 57">
            <a:extLst>
              <a:ext uri="{FF2B5EF4-FFF2-40B4-BE49-F238E27FC236}">
                <a16:creationId xmlns:a16="http://schemas.microsoft.com/office/drawing/2014/main" id="{03CE320D-254C-2C47-8297-82905D3C0C69}"/>
              </a:ext>
            </a:extLst>
          </p:cNvPr>
          <p:cNvGrpSpPr/>
          <p:nvPr/>
        </p:nvGrpSpPr>
        <p:grpSpPr>
          <a:xfrm>
            <a:off x="838200" y="4699110"/>
            <a:ext cx="4806068" cy="979252"/>
            <a:chOff x="838200" y="4699110"/>
            <a:chExt cx="4806068" cy="979252"/>
          </a:xfrm>
        </p:grpSpPr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5E78F79D-76D3-A344-8CDE-4829FAE0029F}"/>
                </a:ext>
              </a:extLst>
            </p:cNvPr>
            <p:cNvSpPr/>
            <p:nvPr/>
          </p:nvSpPr>
          <p:spPr>
            <a:xfrm>
              <a:off x="1237589" y="5155304"/>
              <a:ext cx="756745" cy="520262"/>
            </a:xfrm>
            <a:prstGeom prst="rect">
              <a:avLst/>
            </a:prstGeom>
            <a:ln/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NO" dirty="0">
                  <a:solidFill>
                    <a:schemeClr val="accent1"/>
                  </a:solidFill>
                  <a:latin typeface="Share Tech Mono" panose="020B0509050000020004" pitchFamily="49" charset="77"/>
                </a:rPr>
                <a:t>28</a:t>
              </a:r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7F19CD39-67D1-CE49-8C71-E43B2859781B}"/>
                </a:ext>
              </a:extLst>
            </p:cNvPr>
            <p:cNvSpPr/>
            <p:nvPr/>
          </p:nvSpPr>
          <p:spPr>
            <a:xfrm>
              <a:off x="2166649" y="5155304"/>
              <a:ext cx="756745" cy="520262"/>
            </a:xfrm>
            <a:prstGeom prst="rect">
              <a:avLst/>
            </a:prstGeom>
            <a:ln/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NO" dirty="0">
                  <a:solidFill>
                    <a:schemeClr val="accent1"/>
                  </a:solidFill>
                  <a:latin typeface="Share Tech Mono" panose="020B0509050000020004" pitchFamily="49" charset="77"/>
                </a:rPr>
                <a:t>35</a:t>
              </a:r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3D3C57C6-45E1-054D-8130-588CE6476F3F}"/>
                </a:ext>
              </a:extLst>
            </p:cNvPr>
            <p:cNvSpPr/>
            <p:nvPr/>
          </p:nvSpPr>
          <p:spPr>
            <a:xfrm>
              <a:off x="3980131" y="5158100"/>
              <a:ext cx="756745" cy="52026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NO" dirty="0">
                  <a:latin typeface="Share Tech Mono" panose="020B0509050000020004" pitchFamily="49" charset="77"/>
                </a:rPr>
                <a:t>36</a:t>
              </a:r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9DBF887D-C753-BB47-8256-EF999FBD41D4}"/>
                </a:ext>
              </a:extLst>
            </p:cNvPr>
            <p:cNvSpPr/>
            <p:nvPr/>
          </p:nvSpPr>
          <p:spPr>
            <a:xfrm>
              <a:off x="4887523" y="5158100"/>
              <a:ext cx="756745" cy="52026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NO" dirty="0">
                  <a:latin typeface="Share Tech Mono" panose="020B0509050000020004" pitchFamily="49" charset="77"/>
                </a:rPr>
                <a:t>22</a:t>
              </a:r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670BB215-295D-9E4E-BC2B-0EAF1B60CC69}"/>
                </a:ext>
              </a:extLst>
            </p:cNvPr>
            <p:cNvSpPr/>
            <p:nvPr/>
          </p:nvSpPr>
          <p:spPr>
            <a:xfrm>
              <a:off x="3089097" y="5158099"/>
              <a:ext cx="756745" cy="520262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NO" dirty="0">
                  <a:solidFill>
                    <a:schemeClr val="accent1"/>
                  </a:solidFill>
                  <a:latin typeface="Share Tech Mono" panose="020B0509050000020004" pitchFamily="49" charset="77"/>
                </a:rPr>
                <a:t>22</a:t>
              </a:r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845AB625-5C39-BB41-9B04-D4DA5D8B7BA3}"/>
                </a:ext>
              </a:extLst>
            </p:cNvPr>
            <p:cNvSpPr/>
            <p:nvPr/>
          </p:nvSpPr>
          <p:spPr>
            <a:xfrm>
              <a:off x="838200" y="5155304"/>
              <a:ext cx="235476" cy="520262"/>
            </a:xfrm>
            <a:prstGeom prst="rect">
              <a:avLst/>
            </a:prstGeom>
            <a:noFill/>
            <a:ln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O"/>
            </a:p>
          </p:txBody>
        </p:sp>
        <p:cxnSp>
          <p:nvCxnSpPr>
            <p:cNvPr id="30" name="Elbow Connector 29">
              <a:extLst>
                <a:ext uri="{FF2B5EF4-FFF2-40B4-BE49-F238E27FC236}">
                  <a16:creationId xmlns:a16="http://schemas.microsoft.com/office/drawing/2014/main" id="{8D2B131B-415B-4140-A8DC-516CFD889843}"/>
                </a:ext>
              </a:extLst>
            </p:cNvPr>
            <p:cNvCxnSpPr>
              <a:cxnSpLocks/>
              <a:stCxn id="28" idx="2"/>
              <a:endCxn id="29" idx="2"/>
            </p:cNvCxnSpPr>
            <p:nvPr/>
          </p:nvCxnSpPr>
          <p:spPr>
            <a:xfrm rot="5400000" flipH="1">
              <a:off x="2210306" y="4421198"/>
              <a:ext cx="2795" cy="2511532"/>
            </a:xfrm>
            <a:prstGeom prst="bentConnector3">
              <a:avLst>
                <a:gd name="adj1" fmla="val -8178891"/>
              </a:avLst>
            </a:prstGeom>
            <a:ln>
              <a:tailEnd type="triangle"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E3F140EA-3D11-384C-AB21-7298C87B97C9}"/>
                </a:ext>
              </a:extLst>
            </p:cNvPr>
            <p:cNvSpPr txBox="1"/>
            <p:nvPr/>
          </p:nvSpPr>
          <p:spPr>
            <a:xfrm>
              <a:off x="849580" y="4699110"/>
              <a:ext cx="90762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>
                  <a:solidFill>
                    <a:schemeClr val="bg1">
                      <a:lumMod val="60000"/>
                      <a:lumOff val="40000"/>
                    </a:schemeClr>
                  </a:solidFill>
                  <a:latin typeface="Montserrat" pitchFamily="2" charset="77"/>
                </a:rPr>
                <a:t>Step 3</a:t>
              </a:r>
            </a:p>
          </p:txBody>
        </p:sp>
      </p:grpSp>
      <p:grpSp>
        <p:nvGrpSpPr>
          <p:cNvPr id="59" name="Group 58">
            <a:extLst>
              <a:ext uri="{FF2B5EF4-FFF2-40B4-BE49-F238E27FC236}">
                <a16:creationId xmlns:a16="http://schemas.microsoft.com/office/drawing/2014/main" id="{19137C8D-879D-7544-8F5B-CA0E3A0F4BA1}"/>
              </a:ext>
            </a:extLst>
          </p:cNvPr>
          <p:cNvGrpSpPr/>
          <p:nvPr/>
        </p:nvGrpSpPr>
        <p:grpSpPr>
          <a:xfrm>
            <a:off x="7038427" y="1784423"/>
            <a:ext cx="4786653" cy="1035454"/>
            <a:chOff x="7038427" y="1784423"/>
            <a:chExt cx="4786653" cy="1035454"/>
          </a:xfrm>
        </p:grpSpPr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21D4D272-950A-5341-B4D5-104DB3FE883A}"/>
                </a:ext>
              </a:extLst>
            </p:cNvPr>
            <p:cNvSpPr/>
            <p:nvPr/>
          </p:nvSpPr>
          <p:spPr>
            <a:xfrm>
              <a:off x="7038428" y="2279810"/>
              <a:ext cx="756745" cy="520262"/>
            </a:xfrm>
            <a:prstGeom prst="rect">
              <a:avLst/>
            </a:prstGeom>
            <a:ln/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NO" dirty="0">
                  <a:solidFill>
                    <a:schemeClr val="accent1"/>
                  </a:solidFill>
                  <a:latin typeface="Share Tech Mono" panose="020B0509050000020004" pitchFamily="49" charset="77"/>
                </a:rPr>
                <a:t>22</a:t>
              </a:r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D2897CCE-AC85-E645-B8DE-0C6945E6319F}"/>
                </a:ext>
              </a:extLst>
            </p:cNvPr>
            <p:cNvSpPr/>
            <p:nvPr/>
          </p:nvSpPr>
          <p:spPr>
            <a:xfrm>
              <a:off x="7967488" y="2279810"/>
              <a:ext cx="756745" cy="520262"/>
            </a:xfrm>
            <a:prstGeom prst="rect">
              <a:avLst/>
            </a:prstGeom>
            <a:ln/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NO" dirty="0">
                  <a:solidFill>
                    <a:schemeClr val="accent1"/>
                  </a:solidFill>
                  <a:latin typeface="Share Tech Mono" panose="020B0509050000020004" pitchFamily="49" charset="77"/>
                </a:rPr>
                <a:t>28</a:t>
              </a:r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D4594DFC-8666-0D45-9686-BA1D7DF10E70}"/>
                </a:ext>
              </a:extLst>
            </p:cNvPr>
            <p:cNvSpPr/>
            <p:nvPr/>
          </p:nvSpPr>
          <p:spPr>
            <a:xfrm>
              <a:off x="10160943" y="2282605"/>
              <a:ext cx="756745" cy="520262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NO" dirty="0">
                  <a:solidFill>
                    <a:schemeClr val="accent1"/>
                  </a:solidFill>
                  <a:latin typeface="Share Tech Mono" panose="020B0509050000020004" pitchFamily="49" charset="77"/>
                </a:rPr>
                <a:t>36</a:t>
              </a:r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AB994879-5B79-9143-B144-13F4CE4AD3B4}"/>
                </a:ext>
              </a:extLst>
            </p:cNvPr>
            <p:cNvSpPr/>
            <p:nvPr/>
          </p:nvSpPr>
          <p:spPr>
            <a:xfrm>
              <a:off x="11068335" y="2282605"/>
              <a:ext cx="756745" cy="52026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NO" dirty="0">
                  <a:latin typeface="Share Tech Mono" panose="020B0509050000020004" pitchFamily="49" charset="77"/>
                </a:rPr>
                <a:t>22</a:t>
              </a:r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4B3F90D2-DE04-D54F-955A-40FD0CA6FF6C}"/>
                </a:ext>
              </a:extLst>
            </p:cNvPr>
            <p:cNvSpPr/>
            <p:nvPr/>
          </p:nvSpPr>
          <p:spPr>
            <a:xfrm>
              <a:off x="8889936" y="2282605"/>
              <a:ext cx="756745" cy="520262"/>
            </a:xfrm>
            <a:prstGeom prst="rect">
              <a:avLst/>
            </a:prstGeom>
            <a:ln/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NO" dirty="0">
                  <a:solidFill>
                    <a:schemeClr val="accent1"/>
                  </a:solidFill>
                  <a:latin typeface="Share Tech Mono" panose="020B0509050000020004" pitchFamily="49" charset="77"/>
                </a:rPr>
                <a:t>35</a:t>
              </a:r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9D3582ED-7617-B14D-8A16-88EB3275CF31}"/>
                </a:ext>
              </a:extLst>
            </p:cNvPr>
            <p:cNvSpPr/>
            <p:nvPr/>
          </p:nvSpPr>
          <p:spPr>
            <a:xfrm>
              <a:off x="9791033" y="2295315"/>
              <a:ext cx="235476" cy="520262"/>
            </a:xfrm>
            <a:prstGeom prst="rect">
              <a:avLst/>
            </a:prstGeom>
            <a:noFill/>
            <a:ln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O"/>
            </a:p>
          </p:txBody>
        </p:sp>
        <p:cxnSp>
          <p:nvCxnSpPr>
            <p:cNvPr id="40" name="Elbow Connector 39">
              <a:extLst>
                <a:ext uri="{FF2B5EF4-FFF2-40B4-BE49-F238E27FC236}">
                  <a16:creationId xmlns:a16="http://schemas.microsoft.com/office/drawing/2014/main" id="{D2D62B19-6C33-6C4E-8EAE-9B8655364F85}"/>
                </a:ext>
              </a:extLst>
            </p:cNvPr>
            <p:cNvCxnSpPr/>
            <p:nvPr/>
          </p:nvCxnSpPr>
          <p:spPr>
            <a:xfrm rot="5400000">
              <a:off x="10219741" y="2492197"/>
              <a:ext cx="8601" cy="646759"/>
            </a:xfrm>
            <a:prstGeom prst="bentConnector3">
              <a:avLst>
                <a:gd name="adj1" fmla="val 2757830"/>
              </a:avLst>
            </a:prstGeom>
            <a:ln>
              <a:tailEnd type="triangle"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5A98AC51-59C0-394E-AAE7-1748171DD68D}"/>
                </a:ext>
              </a:extLst>
            </p:cNvPr>
            <p:cNvSpPr txBox="1"/>
            <p:nvPr/>
          </p:nvSpPr>
          <p:spPr>
            <a:xfrm>
              <a:off x="7038427" y="1784423"/>
              <a:ext cx="9300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>
                  <a:solidFill>
                    <a:schemeClr val="bg1">
                      <a:lumMod val="60000"/>
                      <a:lumOff val="40000"/>
                    </a:schemeClr>
                  </a:solidFill>
                  <a:latin typeface="Montserrat" pitchFamily="2" charset="77"/>
                </a:rPr>
                <a:t>Step 4</a:t>
              </a:r>
            </a:p>
          </p:txBody>
        </p:sp>
      </p:grpSp>
      <p:grpSp>
        <p:nvGrpSpPr>
          <p:cNvPr id="60" name="Group 59">
            <a:extLst>
              <a:ext uri="{FF2B5EF4-FFF2-40B4-BE49-F238E27FC236}">
                <a16:creationId xmlns:a16="http://schemas.microsoft.com/office/drawing/2014/main" id="{B88E710A-856B-4E4A-95EA-D1FE0B2E9476}"/>
              </a:ext>
            </a:extLst>
          </p:cNvPr>
          <p:cNvGrpSpPr/>
          <p:nvPr/>
        </p:nvGrpSpPr>
        <p:grpSpPr>
          <a:xfrm>
            <a:off x="7034747" y="3262761"/>
            <a:ext cx="4790333" cy="986926"/>
            <a:chOff x="7034747" y="3262761"/>
            <a:chExt cx="4790333" cy="986926"/>
          </a:xfrm>
        </p:grpSpPr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017231FA-7238-0440-ACC6-B185CA924BEF}"/>
                </a:ext>
              </a:extLst>
            </p:cNvPr>
            <p:cNvSpPr/>
            <p:nvPr/>
          </p:nvSpPr>
          <p:spPr>
            <a:xfrm>
              <a:off x="7038427" y="3723756"/>
              <a:ext cx="756745" cy="520262"/>
            </a:xfrm>
            <a:prstGeom prst="rect">
              <a:avLst/>
            </a:prstGeom>
            <a:ln/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NO" dirty="0">
                  <a:solidFill>
                    <a:schemeClr val="accent1"/>
                  </a:solidFill>
                  <a:latin typeface="Share Tech Mono" panose="020B0509050000020004" pitchFamily="49" charset="77"/>
                </a:rPr>
                <a:t>22</a:t>
              </a:r>
            </a:p>
          </p:txBody>
        </p: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422CEBBF-C46B-3941-B507-28687CA305E2}"/>
                </a:ext>
              </a:extLst>
            </p:cNvPr>
            <p:cNvSpPr/>
            <p:nvPr/>
          </p:nvSpPr>
          <p:spPr>
            <a:xfrm>
              <a:off x="8314744" y="3719744"/>
              <a:ext cx="756745" cy="520262"/>
            </a:xfrm>
            <a:prstGeom prst="rect">
              <a:avLst/>
            </a:prstGeom>
            <a:ln/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NO" dirty="0">
                  <a:solidFill>
                    <a:schemeClr val="accent1"/>
                  </a:solidFill>
                  <a:latin typeface="Share Tech Mono" panose="020B0509050000020004" pitchFamily="49" charset="77"/>
                </a:rPr>
                <a:t>28</a:t>
              </a:r>
            </a:p>
          </p:txBody>
        </p:sp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966F2FF6-1BC7-3A48-B701-6125E3FDD8A2}"/>
                </a:ext>
              </a:extLst>
            </p:cNvPr>
            <p:cNvSpPr/>
            <p:nvPr/>
          </p:nvSpPr>
          <p:spPr>
            <a:xfrm>
              <a:off x="10160943" y="3722539"/>
              <a:ext cx="756745" cy="520262"/>
            </a:xfrm>
            <a:prstGeom prst="rect">
              <a:avLst/>
            </a:prstGeom>
            <a:ln/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NO" dirty="0">
                  <a:solidFill>
                    <a:schemeClr val="accent1"/>
                  </a:solidFill>
                  <a:latin typeface="Share Tech Mono" panose="020B0509050000020004" pitchFamily="49" charset="77"/>
                </a:rPr>
                <a:t>36</a:t>
              </a:r>
            </a:p>
          </p:txBody>
        </p:sp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1E583811-B3F9-6142-BD0B-E1C57A12E5DC}"/>
                </a:ext>
              </a:extLst>
            </p:cNvPr>
            <p:cNvSpPr/>
            <p:nvPr/>
          </p:nvSpPr>
          <p:spPr>
            <a:xfrm>
              <a:off x="11068335" y="3722539"/>
              <a:ext cx="756745" cy="520262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NO" dirty="0">
                  <a:solidFill>
                    <a:schemeClr val="accent1"/>
                  </a:solidFill>
                  <a:latin typeface="Share Tech Mono" panose="020B0509050000020004" pitchFamily="49" charset="77"/>
                </a:rPr>
                <a:t>22</a:t>
              </a:r>
            </a:p>
          </p:txBody>
        </p:sp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70A32DE2-63CB-9942-AA49-8AF8F8CFF154}"/>
                </a:ext>
              </a:extLst>
            </p:cNvPr>
            <p:cNvSpPr/>
            <p:nvPr/>
          </p:nvSpPr>
          <p:spPr>
            <a:xfrm>
              <a:off x="9237192" y="3722539"/>
              <a:ext cx="756745" cy="520262"/>
            </a:xfrm>
            <a:prstGeom prst="rect">
              <a:avLst/>
            </a:prstGeom>
            <a:ln/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NO" dirty="0">
                  <a:solidFill>
                    <a:schemeClr val="accent1"/>
                  </a:solidFill>
                  <a:latin typeface="Share Tech Mono" panose="020B0509050000020004" pitchFamily="49" charset="77"/>
                </a:rPr>
                <a:t>35</a:t>
              </a:r>
            </a:p>
          </p:txBody>
        </p:sp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8966A665-6F06-7E47-A514-8E76CE862C5B}"/>
                </a:ext>
              </a:extLst>
            </p:cNvPr>
            <p:cNvSpPr/>
            <p:nvPr/>
          </p:nvSpPr>
          <p:spPr>
            <a:xfrm>
              <a:off x="7941024" y="3729425"/>
              <a:ext cx="235476" cy="520262"/>
            </a:xfrm>
            <a:prstGeom prst="rect">
              <a:avLst/>
            </a:prstGeom>
            <a:noFill/>
            <a:ln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O"/>
            </a:p>
          </p:txBody>
        </p:sp>
        <p:cxnSp>
          <p:nvCxnSpPr>
            <p:cNvPr id="47" name="Elbow Connector 46">
              <a:extLst>
                <a:ext uri="{FF2B5EF4-FFF2-40B4-BE49-F238E27FC236}">
                  <a16:creationId xmlns:a16="http://schemas.microsoft.com/office/drawing/2014/main" id="{4ACA1AF9-97D0-0948-9DFC-AE6A183D3C16}"/>
                </a:ext>
              </a:extLst>
            </p:cNvPr>
            <p:cNvCxnSpPr>
              <a:cxnSpLocks/>
              <a:stCxn id="44" idx="2"/>
              <a:endCxn id="46" idx="2"/>
            </p:cNvCxnSpPr>
            <p:nvPr/>
          </p:nvCxnSpPr>
          <p:spPr>
            <a:xfrm rot="5400000">
              <a:off x="9749292" y="2552271"/>
              <a:ext cx="6886" cy="3387946"/>
            </a:xfrm>
            <a:prstGeom prst="bentConnector3">
              <a:avLst>
                <a:gd name="adj1" fmla="val 3419779"/>
              </a:avLst>
            </a:prstGeom>
            <a:ln>
              <a:tailEnd type="triangle"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1BB51954-EB82-7E46-BCC1-2EB5AEF28EF4}"/>
                </a:ext>
              </a:extLst>
            </p:cNvPr>
            <p:cNvSpPr txBox="1"/>
            <p:nvPr/>
          </p:nvSpPr>
          <p:spPr>
            <a:xfrm>
              <a:off x="7034747" y="3262761"/>
              <a:ext cx="90922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>
                  <a:solidFill>
                    <a:schemeClr val="bg1">
                      <a:lumMod val="60000"/>
                      <a:lumOff val="40000"/>
                    </a:schemeClr>
                  </a:solidFill>
                  <a:latin typeface="Montserrat" pitchFamily="2" charset="77"/>
                </a:rPr>
                <a:t>Step 5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795416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B14770-5A26-824A-8C83-AD9121DDAB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/>
              <a:t>Insertion Sort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48B128-3B06-FB47-9CC5-4E6DD337A41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solidFill>
            <a:schemeClr val="bg2"/>
          </a:solidFill>
        </p:spPr>
        <p:txBody>
          <a:bodyPr anchor="ctr">
            <a:normAutofit fontScale="62500" lnSpcReduction="20000"/>
          </a:bodyPr>
          <a:lstStyle/>
          <a:p>
            <a:pPr marL="0" indent="0">
              <a:buNone/>
            </a:pP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def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 err="1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insertion_sort</a:t>
            </a: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sequence</a:t>
            </a: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endParaRPr lang="en-GB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buNone/>
            </a:pP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</a:t>
            </a:r>
            <a:r>
              <a:rPr lang="en-GB" kern="150" dirty="0">
                <a:solidFill>
                  <a:srgbClr val="81A1C1"/>
                </a:solidFill>
                <a:highlight>
                  <a:srgbClr val="4C566A"/>
                </a:highlight>
                <a:latin typeface="Share Tech Mono" panose="020B0509050000020004" pitchFamily="49" charset="77"/>
                <a:ea typeface="NSimSun" panose="02010609030101010101" pitchFamily="49" charset="-122"/>
              </a:rPr>
              <a:t>for</a:t>
            </a:r>
            <a:r>
              <a:rPr lang="en-GB" kern="150" dirty="0">
                <a:solidFill>
                  <a:srgbClr val="4C566A"/>
                </a:solidFill>
                <a:highlight>
                  <a:srgbClr val="4C566A"/>
                </a:highlight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highlight>
                  <a:srgbClr val="4C566A"/>
                </a:highlight>
                <a:latin typeface="Share Tech Mono" panose="020B0509050000020004" pitchFamily="49" charset="77"/>
                <a:ea typeface="NSimSun" panose="02010609030101010101" pitchFamily="49" charset="-122"/>
              </a:rPr>
              <a:t>index</a:t>
            </a:r>
            <a:r>
              <a:rPr lang="en-GB" kern="150" dirty="0">
                <a:solidFill>
                  <a:srgbClr val="4C566A"/>
                </a:solidFill>
                <a:highlight>
                  <a:srgbClr val="4C566A"/>
                </a:highlight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81A1C1"/>
                </a:solidFill>
                <a:highlight>
                  <a:srgbClr val="4C566A"/>
                </a:highlight>
                <a:latin typeface="Share Tech Mono" panose="020B0509050000020004" pitchFamily="49" charset="77"/>
                <a:ea typeface="NSimSun" panose="02010609030101010101" pitchFamily="49" charset="-122"/>
              </a:rPr>
              <a:t>in</a:t>
            </a:r>
            <a:r>
              <a:rPr lang="en-GB" kern="150" dirty="0">
                <a:solidFill>
                  <a:srgbClr val="4C566A"/>
                </a:solidFill>
                <a:highlight>
                  <a:srgbClr val="4C566A"/>
                </a:highlight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highlight>
                  <a:srgbClr val="4C566A"/>
                </a:highlight>
                <a:latin typeface="Share Tech Mono" panose="020B0509050000020004" pitchFamily="49" charset="77"/>
                <a:ea typeface="NSimSun" panose="02010609030101010101" pitchFamily="49" charset="-122"/>
              </a:rPr>
              <a:t>1</a:t>
            </a:r>
            <a:r>
              <a:rPr lang="en-GB" kern="150" dirty="0">
                <a:solidFill>
                  <a:srgbClr val="4C566A"/>
                </a:solidFill>
                <a:highlight>
                  <a:srgbClr val="4C566A"/>
                </a:highlight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highlight>
                  <a:srgbClr val="4C566A"/>
                </a:highlight>
                <a:latin typeface="Share Tech Mono" panose="020B0509050000020004" pitchFamily="49" charset="77"/>
                <a:ea typeface="NSimSun" panose="02010609030101010101" pitchFamily="49" charset="-122"/>
              </a:rPr>
              <a:t>..</a:t>
            </a:r>
            <a:r>
              <a:rPr lang="en-GB" kern="150" dirty="0">
                <a:solidFill>
                  <a:srgbClr val="4C566A"/>
                </a:solidFill>
                <a:highlight>
                  <a:srgbClr val="4C566A"/>
                </a:highlight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highlight>
                  <a:srgbClr val="4C566A"/>
                </a:highlight>
                <a:latin typeface="Share Tech Mono" panose="020B0509050000020004" pitchFamily="49" charset="77"/>
                <a:ea typeface="NSimSun" panose="02010609030101010101" pitchFamily="49" charset="-122"/>
              </a:rPr>
              <a:t>sequence.length-1</a:t>
            </a:r>
          </a:p>
          <a:p>
            <a:pPr marL="0" indent="0">
              <a:buNone/>
            </a:pP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</a:t>
            </a:r>
            <a:r>
              <a:rPr lang="en-GB" kern="150" dirty="0">
                <a:solidFill>
                  <a:srgbClr val="D8DEE9"/>
                </a:solidFill>
                <a:highlight>
                  <a:srgbClr val="4C566A"/>
                </a:highlight>
                <a:latin typeface="Share Tech Mono" panose="020B0509050000020004" pitchFamily="49" charset="77"/>
                <a:ea typeface="NSimSun" panose="02010609030101010101" pitchFamily="49" charset="-122"/>
              </a:rPr>
              <a:t>position</a:t>
            </a:r>
            <a:r>
              <a:rPr lang="en-GB" kern="150" dirty="0">
                <a:solidFill>
                  <a:srgbClr val="4C566A"/>
                </a:solidFill>
                <a:highlight>
                  <a:srgbClr val="4C566A"/>
                </a:highlight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highlight>
                  <a:srgbClr val="4C566A"/>
                </a:highlight>
                <a:latin typeface="Share Tech Mono" panose="020B0509050000020004" pitchFamily="49" charset="77"/>
                <a:ea typeface="NSimSun" panose="02010609030101010101" pitchFamily="49" charset="-122"/>
              </a:rPr>
              <a:t>=</a:t>
            </a:r>
            <a:r>
              <a:rPr lang="en-GB" kern="150" dirty="0">
                <a:solidFill>
                  <a:srgbClr val="4C566A"/>
                </a:solidFill>
                <a:highlight>
                  <a:srgbClr val="4C566A"/>
                </a:highlight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 err="1">
                <a:solidFill>
                  <a:srgbClr val="D8DEE9"/>
                </a:solidFill>
                <a:highlight>
                  <a:srgbClr val="4C566A"/>
                </a:highlight>
                <a:latin typeface="Share Tech Mono" panose="020B0509050000020004" pitchFamily="49" charset="77"/>
                <a:ea typeface="NSimSun" panose="02010609030101010101" pitchFamily="49" charset="-122"/>
              </a:rPr>
              <a:t>find_position</a:t>
            </a:r>
            <a:r>
              <a:rPr lang="en-GB" kern="150" dirty="0">
                <a:solidFill>
                  <a:srgbClr val="8FBCBB"/>
                </a:solidFill>
                <a:highlight>
                  <a:srgbClr val="4C566A"/>
                </a:highlight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kern="150" dirty="0">
                <a:solidFill>
                  <a:srgbClr val="D8DEE9"/>
                </a:solidFill>
                <a:highlight>
                  <a:srgbClr val="4C566A"/>
                </a:highlight>
                <a:latin typeface="Share Tech Mono" panose="020B0509050000020004" pitchFamily="49" charset="77"/>
                <a:ea typeface="NSimSun" panose="02010609030101010101" pitchFamily="49" charset="-122"/>
              </a:rPr>
              <a:t>sequence,</a:t>
            </a:r>
            <a:r>
              <a:rPr lang="en-GB" kern="150" dirty="0">
                <a:solidFill>
                  <a:srgbClr val="4C566A"/>
                </a:solidFill>
                <a:highlight>
                  <a:srgbClr val="4C566A"/>
                </a:highlight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highlight>
                  <a:srgbClr val="4C566A"/>
                </a:highlight>
                <a:latin typeface="Share Tech Mono" panose="020B0509050000020004" pitchFamily="49" charset="77"/>
                <a:ea typeface="NSimSun" panose="02010609030101010101" pitchFamily="49" charset="-122"/>
              </a:rPr>
              <a:t>index</a:t>
            </a:r>
            <a:r>
              <a:rPr lang="en-GB" kern="150" dirty="0">
                <a:solidFill>
                  <a:srgbClr val="8FBCBB"/>
                </a:solidFill>
                <a:highlight>
                  <a:srgbClr val="4C566A"/>
                </a:highlight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endParaRPr lang="en-GB" kern="150" dirty="0">
              <a:solidFill>
                <a:srgbClr val="D8DEE9"/>
              </a:solidFill>
              <a:highlight>
                <a:srgbClr val="4C566A"/>
              </a:highlight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buNone/>
            </a:pP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</a:t>
            </a:r>
            <a:r>
              <a:rPr lang="en-GB" kern="150" dirty="0">
                <a:solidFill>
                  <a:srgbClr val="D8DEE9"/>
                </a:solidFill>
                <a:highlight>
                  <a:srgbClr val="4C566A"/>
                </a:highlight>
                <a:latin typeface="Share Tech Mono" panose="020B0509050000020004" pitchFamily="49" charset="77"/>
                <a:ea typeface="NSimSun" panose="02010609030101010101" pitchFamily="49" charset="-122"/>
              </a:rPr>
              <a:t>insert</a:t>
            </a:r>
            <a:r>
              <a:rPr lang="en-GB" kern="150" dirty="0">
                <a:solidFill>
                  <a:srgbClr val="8FBCBB"/>
                </a:solidFill>
                <a:highlight>
                  <a:srgbClr val="4C566A"/>
                </a:highlight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kern="150" dirty="0">
                <a:solidFill>
                  <a:srgbClr val="D8DEE9"/>
                </a:solidFill>
                <a:highlight>
                  <a:srgbClr val="4C566A"/>
                </a:highlight>
                <a:latin typeface="Share Tech Mono" panose="020B0509050000020004" pitchFamily="49" charset="77"/>
                <a:ea typeface="NSimSun" panose="02010609030101010101" pitchFamily="49" charset="-122"/>
              </a:rPr>
              <a:t>sequence,</a:t>
            </a:r>
            <a:r>
              <a:rPr lang="en-GB" kern="150" dirty="0">
                <a:solidFill>
                  <a:srgbClr val="4C566A"/>
                </a:solidFill>
                <a:highlight>
                  <a:srgbClr val="4C566A"/>
                </a:highlight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highlight>
                  <a:srgbClr val="4C566A"/>
                </a:highlight>
                <a:latin typeface="Share Tech Mono" panose="020B0509050000020004" pitchFamily="49" charset="77"/>
                <a:ea typeface="NSimSun" panose="02010609030101010101" pitchFamily="49" charset="-122"/>
              </a:rPr>
              <a:t>position,</a:t>
            </a:r>
            <a:r>
              <a:rPr lang="en-GB" kern="150" dirty="0">
                <a:solidFill>
                  <a:srgbClr val="4C566A"/>
                </a:solidFill>
                <a:highlight>
                  <a:srgbClr val="4C566A"/>
                </a:highlight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highlight>
                  <a:srgbClr val="4C566A"/>
                </a:highlight>
                <a:latin typeface="Share Tech Mono" panose="020B0509050000020004" pitchFamily="49" charset="77"/>
                <a:ea typeface="NSimSun" panose="02010609030101010101" pitchFamily="49" charset="-122"/>
              </a:rPr>
              <a:t>index</a:t>
            </a:r>
            <a:r>
              <a:rPr lang="en-GB" kern="150" dirty="0">
                <a:solidFill>
                  <a:srgbClr val="8FBCBB"/>
                </a:solidFill>
                <a:highlight>
                  <a:srgbClr val="4C566A"/>
                </a:highlight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endParaRPr lang="en-GB" kern="150" dirty="0">
              <a:solidFill>
                <a:srgbClr val="D8DEE9"/>
              </a:solidFill>
              <a:highlight>
                <a:srgbClr val="4C566A"/>
              </a:highlight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buNone/>
            </a:pP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end</a:t>
            </a:r>
            <a:endParaRPr lang="en-GB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buNone/>
            </a:pP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end</a:t>
            </a:r>
            <a:endParaRPr lang="en-GB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buNone/>
            </a:pP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 </a:t>
            </a:r>
          </a:p>
          <a:p>
            <a:pPr marL="0" indent="0">
              <a:buNone/>
            </a:pP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def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insert</a:t>
            </a: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sequence,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position,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last</a:t>
            </a: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endParaRPr lang="en-GB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buNone/>
            </a:pP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value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=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sequence</a:t>
            </a: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[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last</a:t>
            </a: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]</a:t>
            </a:r>
            <a:endParaRPr lang="en-GB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buNone/>
            </a:pP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for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index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in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last.downto</a:t>
            </a: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position</a:t>
            </a: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endParaRPr lang="en-GB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buNone/>
            </a:pP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sequence</a:t>
            </a: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[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index</a:t>
            </a: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]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=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sequence</a:t>
            </a: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[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index-1</a:t>
            </a: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]</a:t>
            </a:r>
            <a:endParaRPr lang="en-GB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buNone/>
            </a:pP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end</a:t>
            </a:r>
            <a:endParaRPr lang="en-GB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buNone/>
            </a:pP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sequence</a:t>
            </a: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[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position</a:t>
            </a: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]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=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value</a:t>
            </a:r>
          </a:p>
          <a:p>
            <a:pPr marL="0" indent="0">
              <a:buNone/>
            </a:pP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end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841C147-AFD7-DA43-86C4-52A19F60C0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2816713"/>
          </a:xfrm>
          <a:solidFill>
            <a:schemeClr val="bg2"/>
          </a:solidFill>
        </p:spPr>
        <p:txBody>
          <a:bodyPr anchor="ctr">
            <a:normAutofit fontScale="62500" lnSpcReduction="20000"/>
          </a:bodyPr>
          <a:lstStyle/>
          <a:p>
            <a:pPr marL="0" indent="0">
              <a:buNone/>
            </a:pP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def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 err="1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find_position</a:t>
            </a: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sequence,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last</a:t>
            </a: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endParaRPr lang="en-GB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buNone/>
            </a:pP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for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index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in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0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..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last</a:t>
            </a:r>
          </a:p>
          <a:p>
            <a:pPr marL="0" indent="0">
              <a:buNone/>
            </a:pP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if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sequence</a:t>
            </a: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[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index</a:t>
            </a: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]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&gt;=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sequence</a:t>
            </a: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[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last</a:t>
            </a: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]</a:t>
            </a:r>
            <a:endParaRPr lang="en-GB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buNone/>
            </a:pP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return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index</a:t>
            </a:r>
          </a:p>
          <a:p>
            <a:pPr marL="0" indent="0">
              <a:buNone/>
            </a:pP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end</a:t>
            </a:r>
            <a:endParaRPr lang="en-GB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buNone/>
            </a:pP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end</a:t>
            </a:r>
            <a:endParaRPr lang="en-GB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buNone/>
            </a:pP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return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last</a:t>
            </a:r>
          </a:p>
          <a:p>
            <a:pPr marL="0" indent="0">
              <a:buNone/>
            </a:pP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end</a:t>
            </a:r>
            <a:endParaRPr lang="en-GB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D88B95F-40EF-BE44-9CF1-9A2E78DD47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15</a:t>
            </a:fld>
            <a:endParaRPr lang="en-NO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88AE6A8B-8A3D-D821-BF89-E4E2078E4B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643" y="1565030"/>
            <a:ext cx="625475" cy="625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>
            <a:extLst>
              <a:ext uri="{FF2B5EF4-FFF2-40B4-BE49-F238E27FC236}">
                <a16:creationId xmlns:a16="http://schemas.microsoft.com/office/drawing/2014/main" id="{BD3AC138-CE31-5624-B536-3DEB688F93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49566" y="1565029"/>
            <a:ext cx="625475" cy="625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111730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90FF28-9E5A-5040-993F-32364D5AFE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Time &amp; Space Complexity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66C4164-044F-904F-B3B5-2E873F2045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16</a:t>
            </a:fld>
            <a:endParaRPr lang="en-NO"/>
          </a:p>
        </p:txBody>
      </p:sp>
      <p:sp>
        <p:nvSpPr>
          <p:cNvPr id="6" name="Rounded Rectangular Callout 5">
            <a:extLst>
              <a:ext uri="{FF2B5EF4-FFF2-40B4-BE49-F238E27FC236}">
                <a16:creationId xmlns:a16="http://schemas.microsoft.com/office/drawing/2014/main" id="{D81A9F91-45F9-4448-B98A-B30FD25F2072}"/>
              </a:ext>
            </a:extLst>
          </p:cNvPr>
          <p:cNvSpPr/>
          <p:nvPr/>
        </p:nvSpPr>
        <p:spPr>
          <a:xfrm>
            <a:off x="6095999" y="5792622"/>
            <a:ext cx="2987842" cy="904918"/>
          </a:xfrm>
          <a:prstGeom prst="wedgeRoundRectCallout">
            <a:avLst>
              <a:gd name="adj1" fmla="val -29961"/>
              <a:gd name="adj2" fmla="val -86079"/>
              <a:gd name="adj3" fmla="val 16667"/>
            </a:avLst>
          </a:prstGeom>
          <a:solidFill>
            <a:srgbClr val="B48EA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NO" sz="1600" b="1" dirty="0">
                <a:solidFill>
                  <a:schemeClr val="tx1"/>
                </a:solidFill>
                <a:latin typeface="Montserrat" pitchFamily="2" charset="77"/>
              </a:rPr>
              <a:t>Exercise </a:t>
            </a:r>
            <a:r>
              <a:rPr lang="en-NO" sz="1600" i="1" dirty="0">
                <a:solidFill>
                  <a:schemeClr val="tx1"/>
                </a:solidFill>
                <a:latin typeface="Montserrat" pitchFamily="2" charset="77"/>
              </a:rPr>
              <a:t>How wou</a:t>
            </a:r>
            <a:r>
              <a:rPr lang="en-GB" sz="1600" i="1" dirty="0" err="1">
                <a:solidFill>
                  <a:schemeClr val="tx1"/>
                </a:solidFill>
                <a:latin typeface="Montserrat" pitchFamily="2" charset="77"/>
              </a:rPr>
              <a:t>ld</a:t>
            </a:r>
            <a:r>
              <a:rPr lang="en-NO" sz="1600" i="1" dirty="0">
                <a:solidFill>
                  <a:schemeClr val="tx1"/>
                </a:solidFill>
                <a:latin typeface="Montserrat" pitchFamily="2" charset="77"/>
              </a:rPr>
              <a:t> you proove the average case?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1" name="Table 11">
                <a:extLst>
                  <a:ext uri="{FF2B5EF4-FFF2-40B4-BE49-F238E27FC236}">
                    <a16:creationId xmlns:a16="http://schemas.microsoft.com/office/drawing/2014/main" id="{5A3B92AA-4B54-0D48-A95A-2AC2B9AEC47F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078543729"/>
                  </p:ext>
                </p:extLst>
              </p:nvPr>
            </p:nvGraphicFramePr>
            <p:xfrm>
              <a:off x="2032000" y="1889373"/>
              <a:ext cx="8127999" cy="3978141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2709333">
                      <a:extLst>
                        <a:ext uri="{9D8B030D-6E8A-4147-A177-3AD203B41FA5}">
                          <a16:colId xmlns:a16="http://schemas.microsoft.com/office/drawing/2014/main" val="2424594875"/>
                        </a:ext>
                      </a:extLst>
                    </a:gridCol>
                    <a:gridCol w="2709333">
                      <a:extLst>
                        <a:ext uri="{9D8B030D-6E8A-4147-A177-3AD203B41FA5}">
                          <a16:colId xmlns:a16="http://schemas.microsoft.com/office/drawing/2014/main" val="3569720551"/>
                        </a:ext>
                      </a:extLst>
                    </a:gridCol>
                    <a:gridCol w="2709333">
                      <a:extLst>
                        <a:ext uri="{9D8B030D-6E8A-4147-A177-3AD203B41FA5}">
                          <a16:colId xmlns:a16="http://schemas.microsoft.com/office/drawing/2014/main" val="2769983597"/>
                        </a:ext>
                      </a:extLst>
                    </a:gridCol>
                  </a:tblGrid>
                  <a:tr h="755643">
                    <a:tc>
                      <a:txBody>
                        <a:bodyPr/>
                        <a:lstStyle/>
                        <a:p>
                          <a:pPr algn="r"/>
                          <a:endParaRPr lang="en-NO" sz="3200" b="1" dirty="0">
                            <a:latin typeface="Montserrat" pitchFamily="2" charset="77"/>
                          </a:endParaRPr>
                        </a:p>
                      </a:txBody>
                      <a:tcPr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NO" sz="3200" b="1" dirty="0">
                              <a:latin typeface="Montserrat" pitchFamily="2" charset="77"/>
                            </a:rPr>
                            <a:t>Time</a:t>
                          </a:r>
                        </a:p>
                      </a:txBody>
                      <a:tcPr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NO" sz="3200" b="1" dirty="0">
                              <a:latin typeface="Montserrat" pitchFamily="2" charset="77"/>
                            </a:rPr>
                            <a:t>Memory</a:t>
                          </a:r>
                        </a:p>
                      </a:txBody>
                      <a:tcPr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82751581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NO" sz="3200" b="1" dirty="0">
                              <a:latin typeface="Montserrat" pitchFamily="2" charset="77"/>
                            </a:rPr>
                            <a:t>Best</a:t>
                          </a:r>
                        </a:p>
                      </a:txBody>
                      <a:tcP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nb-NO" sz="3200" b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𝚯</m:t>
                                </m:r>
                                <m:r>
                                  <a:rPr lang="nb-NO" sz="3200" b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nb-NO" sz="3200" b="1" i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𝐧</m:t>
                                </m:r>
                                <m:r>
                                  <a:rPr lang="nb-NO" sz="3200" b="1" i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) </m:t>
                                </m:r>
                              </m:oMath>
                            </m:oMathPara>
                          </a14:m>
                          <a:endParaRPr lang="en-NO" sz="3200" b="1" dirty="0">
                            <a:solidFill>
                              <a:schemeClr val="tx1"/>
                            </a:solidFill>
                            <a:latin typeface="Montserrat" pitchFamily="2" charset="77"/>
                          </a:endParaRPr>
                        </a:p>
                        <a:p>
                          <a:pPr algn="ctr"/>
                          <a:endParaRPr lang="en-NO" sz="3200" dirty="0">
                            <a:latin typeface="Montserrat" pitchFamily="2" charset="77"/>
                          </a:endParaRPr>
                        </a:p>
                      </a:txBody>
                      <a:tcP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kumimoji="0" lang="nb-NO" sz="3200" b="0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chemeClr val="accent6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</a:rPr>
                                  <m:t>Θ</m:t>
                                </m:r>
                                <m:r>
                                  <a:rPr kumimoji="0" lang="nb-NO" sz="3200" b="0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chemeClr val="accent6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</a:rPr>
                                  <m:t>(1) </m:t>
                                </m:r>
                              </m:oMath>
                            </m:oMathPara>
                          </a14:m>
                          <a:endParaRPr kumimoji="0" lang="en-NO" sz="3200" b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chemeClr val="accent6"/>
                            </a:solidFill>
                            <a:effectLst/>
                            <a:uLnTx/>
                            <a:uFillTx/>
                            <a:latin typeface="Montserrat" pitchFamily="2" charset="77"/>
                          </a:endParaRPr>
                        </a:p>
                        <a:p>
                          <a:pPr algn="ctr"/>
                          <a:endParaRPr lang="en-NO" sz="3200" dirty="0">
                            <a:solidFill>
                              <a:schemeClr val="accent6"/>
                            </a:solidFill>
                            <a:latin typeface="Montserrat" pitchFamily="2" charset="77"/>
                          </a:endParaRPr>
                        </a:p>
                      </a:txBody>
                      <a:tcP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366193281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NO" sz="3200" b="1" dirty="0">
                              <a:latin typeface="Montserrat" pitchFamily="2" charset="77"/>
                            </a:rPr>
                            <a:t>Average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nb-NO" sz="3200" b="1" smtClean="0">
                                    <a:solidFill>
                                      <a:schemeClr val="accent5"/>
                                    </a:solidFill>
                                    <a:latin typeface="Cambria Math" panose="02040503050406030204" pitchFamily="18" charset="0"/>
                                  </a:rPr>
                                  <m:t>𝚯</m:t>
                                </m:r>
                                <m:r>
                                  <a:rPr lang="nb-NO" sz="3200" b="1" smtClean="0">
                                    <a:solidFill>
                                      <a:schemeClr val="accent5"/>
                                    </a:solidFill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sSup>
                                  <m:sSupPr>
                                    <m:ctrlPr>
                                      <a:rPr lang="nb-NO" sz="3200" b="1" i="1" smtClean="0">
                                        <a:solidFill>
                                          <a:schemeClr val="accent5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nb-NO" sz="3200" b="1" smtClean="0">
                                        <a:solidFill>
                                          <a:schemeClr val="accent5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𝐧</m:t>
                                    </m:r>
                                  </m:e>
                                  <m:sup>
                                    <m:r>
                                      <a:rPr lang="nb-NO" sz="3200" b="1" smtClean="0">
                                        <a:solidFill>
                                          <a:schemeClr val="accent5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sup>
                                </m:sSup>
                                <m:r>
                                  <a:rPr lang="nb-NO" sz="3200" b="1" smtClean="0">
                                    <a:solidFill>
                                      <a:schemeClr val="accent5"/>
                                    </a:solidFill>
                                    <a:latin typeface="Cambria Math" panose="02040503050406030204" pitchFamily="18" charset="0"/>
                                  </a:rPr>
                                  <m:t>) </m:t>
                                </m:r>
                              </m:oMath>
                            </m:oMathPara>
                          </a14:m>
                          <a:endParaRPr lang="en-NO" sz="3200" b="1" dirty="0">
                            <a:solidFill>
                              <a:schemeClr val="accent5"/>
                            </a:solidFill>
                            <a:latin typeface="Montserrat" pitchFamily="2" charset="77"/>
                          </a:endParaRPr>
                        </a:p>
                        <a:p>
                          <a:pPr algn="ctr"/>
                          <a:endParaRPr lang="en-NO" sz="3200" dirty="0">
                            <a:latin typeface="Montserrat" pitchFamily="2" charset="77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kumimoji="0" lang="nb-NO" sz="3200" b="0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chemeClr val="accent6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</a:rPr>
                                  <m:t>Θ</m:t>
                                </m:r>
                                <m:r>
                                  <a:rPr kumimoji="0" lang="nb-NO" sz="3200" b="0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chemeClr val="accent6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</a:rPr>
                                  <m:t>(1) </m:t>
                                </m:r>
                              </m:oMath>
                            </m:oMathPara>
                          </a14:m>
                          <a:endParaRPr kumimoji="0" lang="en-NO" sz="3200" b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chemeClr val="accent6"/>
                            </a:solidFill>
                            <a:effectLst/>
                            <a:uLnTx/>
                            <a:uFillTx/>
                            <a:latin typeface="Montserrat" pitchFamily="2" charset="77"/>
                          </a:endParaRPr>
                        </a:p>
                        <a:p>
                          <a:pPr algn="ctr"/>
                          <a:endParaRPr lang="en-NO" sz="3200" dirty="0">
                            <a:solidFill>
                              <a:schemeClr val="accent6"/>
                            </a:solidFill>
                            <a:latin typeface="Montserrat" pitchFamily="2" charset="77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13166854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NO" sz="3200" b="1" dirty="0">
                              <a:latin typeface="Montserrat" pitchFamily="2" charset="77"/>
                            </a:rPr>
                            <a:t>Worse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nb-NO" sz="3200" b="1" smtClean="0">
                                    <a:solidFill>
                                      <a:schemeClr val="accent5"/>
                                    </a:solidFill>
                                    <a:latin typeface="Cambria Math" panose="02040503050406030204" pitchFamily="18" charset="0"/>
                                  </a:rPr>
                                  <m:t>𝚯</m:t>
                                </m:r>
                                <m:r>
                                  <a:rPr lang="nb-NO" sz="3200" b="1" smtClean="0">
                                    <a:solidFill>
                                      <a:schemeClr val="accent5"/>
                                    </a:solidFill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sSup>
                                  <m:sSupPr>
                                    <m:ctrlPr>
                                      <a:rPr lang="nb-NO" sz="3200" b="1" i="1" smtClean="0">
                                        <a:solidFill>
                                          <a:schemeClr val="accent5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nb-NO" sz="3200" b="1" smtClean="0">
                                        <a:solidFill>
                                          <a:schemeClr val="accent5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𝐧</m:t>
                                    </m:r>
                                  </m:e>
                                  <m:sup>
                                    <m:r>
                                      <a:rPr lang="nb-NO" sz="3200" b="1" smtClean="0">
                                        <a:solidFill>
                                          <a:schemeClr val="accent5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sup>
                                </m:sSup>
                                <m:r>
                                  <a:rPr lang="nb-NO" sz="3200" b="1" smtClean="0">
                                    <a:solidFill>
                                      <a:schemeClr val="accent5"/>
                                    </a:solidFill>
                                    <a:latin typeface="Cambria Math" panose="02040503050406030204" pitchFamily="18" charset="0"/>
                                  </a:rPr>
                                  <m:t>) </m:t>
                                </m:r>
                              </m:oMath>
                            </m:oMathPara>
                          </a14:m>
                          <a:endParaRPr lang="en-NO" sz="3200" b="1" dirty="0">
                            <a:solidFill>
                              <a:schemeClr val="accent5"/>
                            </a:solidFill>
                            <a:latin typeface="Montserrat" pitchFamily="2" charset="77"/>
                          </a:endParaRPr>
                        </a:p>
                        <a:p>
                          <a:pPr algn="ctr"/>
                          <a:endParaRPr lang="en-NO" sz="3200" dirty="0">
                            <a:latin typeface="Montserrat" pitchFamily="2" charset="77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kumimoji="0" lang="nb-NO" sz="3200" b="0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chemeClr val="accent6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</a:rPr>
                                  <m:t>Θ</m:t>
                                </m:r>
                                <m:r>
                                  <a:rPr kumimoji="0" lang="nb-NO" sz="3200" b="0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chemeClr val="accent6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</a:rPr>
                                  <m:t>(1) </m:t>
                                </m:r>
                              </m:oMath>
                            </m:oMathPara>
                          </a14:m>
                          <a:endParaRPr kumimoji="0" lang="en-NO" sz="3200" b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chemeClr val="accent6"/>
                            </a:solidFill>
                            <a:effectLst/>
                            <a:uLnTx/>
                            <a:uFillTx/>
                            <a:latin typeface="Montserrat" pitchFamily="2" charset="77"/>
                          </a:endParaRPr>
                        </a:p>
                        <a:p>
                          <a:pPr algn="ctr"/>
                          <a:endParaRPr lang="en-NO" sz="3200" dirty="0">
                            <a:solidFill>
                              <a:schemeClr val="accent6"/>
                            </a:solidFill>
                            <a:latin typeface="Montserrat" pitchFamily="2" charset="77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66692111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1" name="Table 11">
                <a:extLst>
                  <a:ext uri="{FF2B5EF4-FFF2-40B4-BE49-F238E27FC236}">
                    <a16:creationId xmlns:a16="http://schemas.microsoft.com/office/drawing/2014/main" id="{5A3B92AA-4B54-0D48-A95A-2AC2B9AEC47F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078543729"/>
                  </p:ext>
                </p:extLst>
              </p:nvPr>
            </p:nvGraphicFramePr>
            <p:xfrm>
              <a:off x="2032000" y="1889373"/>
              <a:ext cx="8127999" cy="3978141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2709333">
                      <a:extLst>
                        <a:ext uri="{9D8B030D-6E8A-4147-A177-3AD203B41FA5}">
                          <a16:colId xmlns:a16="http://schemas.microsoft.com/office/drawing/2014/main" val="2424594875"/>
                        </a:ext>
                      </a:extLst>
                    </a:gridCol>
                    <a:gridCol w="2709333">
                      <a:extLst>
                        <a:ext uri="{9D8B030D-6E8A-4147-A177-3AD203B41FA5}">
                          <a16:colId xmlns:a16="http://schemas.microsoft.com/office/drawing/2014/main" val="3569720551"/>
                        </a:ext>
                      </a:extLst>
                    </a:gridCol>
                    <a:gridCol w="2709333">
                      <a:extLst>
                        <a:ext uri="{9D8B030D-6E8A-4147-A177-3AD203B41FA5}">
                          <a16:colId xmlns:a16="http://schemas.microsoft.com/office/drawing/2014/main" val="2769983597"/>
                        </a:ext>
                      </a:extLst>
                    </a:gridCol>
                  </a:tblGrid>
                  <a:tr h="755643">
                    <a:tc>
                      <a:txBody>
                        <a:bodyPr/>
                        <a:lstStyle/>
                        <a:p>
                          <a:pPr algn="r"/>
                          <a:endParaRPr lang="en-NO" sz="3200" b="1" dirty="0">
                            <a:latin typeface="Montserrat" pitchFamily="2" charset="77"/>
                          </a:endParaRPr>
                        </a:p>
                      </a:txBody>
                      <a:tcPr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NO" sz="3200" b="1" dirty="0">
                              <a:latin typeface="Montserrat" pitchFamily="2" charset="77"/>
                            </a:rPr>
                            <a:t>Time</a:t>
                          </a:r>
                        </a:p>
                      </a:txBody>
                      <a:tcPr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NO" sz="3200" b="1" dirty="0">
                              <a:latin typeface="Montserrat" pitchFamily="2" charset="77"/>
                            </a:rPr>
                            <a:t>Memory</a:t>
                          </a:r>
                        </a:p>
                      </a:txBody>
                      <a:tcPr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827515817"/>
                      </a:ext>
                    </a:extLst>
                  </a:tr>
                  <a:tr h="106680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NO" sz="3200" b="1" dirty="0">
                              <a:latin typeface="Montserrat" pitchFamily="2" charset="77"/>
                            </a:rPr>
                            <a:t>Best</a:t>
                          </a:r>
                        </a:p>
                      </a:txBody>
                      <a:tcP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endParaRPr lang="en-NO"/>
                        </a:p>
                      </a:txBody>
                      <a:tcP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blipFill>
                          <a:blip r:embed="rId2"/>
                          <a:stretch>
                            <a:fillRect l="-100000" t="-78571" r="-100467" b="-20357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NO"/>
                        </a:p>
                      </a:txBody>
                      <a:tcP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blipFill>
                          <a:blip r:embed="rId2"/>
                          <a:stretch>
                            <a:fillRect l="-200939" t="-78571" r="-939" b="-20357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661932816"/>
                      </a:ext>
                    </a:extLst>
                  </a:tr>
                  <a:tr h="1077849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NO" sz="3200" b="1" dirty="0">
                              <a:latin typeface="Montserrat" pitchFamily="2" charset="77"/>
                            </a:rPr>
                            <a:t>Average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NO"/>
                        </a:p>
                      </a:txBody>
                      <a:tcPr>
                        <a:blipFill>
                          <a:blip r:embed="rId2"/>
                          <a:stretch>
                            <a:fillRect l="-100000" t="-174419" r="-100467" b="-9883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NO"/>
                        </a:p>
                      </a:txBody>
                      <a:tcPr>
                        <a:blipFill>
                          <a:blip r:embed="rId2"/>
                          <a:stretch>
                            <a:fillRect l="-200939" t="-174419" r="-939" b="-9883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131668540"/>
                      </a:ext>
                    </a:extLst>
                  </a:tr>
                  <a:tr h="1077849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NO" sz="3200" b="1" dirty="0">
                              <a:latin typeface="Montserrat" pitchFamily="2" charset="77"/>
                            </a:rPr>
                            <a:t>Worse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NO"/>
                        </a:p>
                      </a:txBody>
                      <a:tcPr>
                        <a:blipFill>
                          <a:blip r:embed="rId2"/>
                          <a:stretch>
                            <a:fillRect l="-100000" t="-277647" r="-1004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NO"/>
                        </a:p>
                      </a:txBody>
                      <a:tcPr>
                        <a:blipFill>
                          <a:blip r:embed="rId2"/>
                          <a:stretch>
                            <a:fillRect l="-200939" t="-277647" r="-93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666921113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5851894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2F5145-B2FB-4347-9739-48B250A78D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/>
              <a:t>Bubble Sort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F70B407-F86A-7445-8DA7-0FC02D58E2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17</a:t>
            </a:fld>
            <a:endParaRPr lang="en-NO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7C2DDAE-4C1F-B146-96E5-461F6EEFD3AF}"/>
              </a:ext>
            </a:extLst>
          </p:cNvPr>
          <p:cNvSpPr/>
          <p:nvPr/>
        </p:nvSpPr>
        <p:spPr>
          <a:xfrm>
            <a:off x="838200" y="2710823"/>
            <a:ext cx="756745" cy="5202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2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98A4F09-27D2-6C4C-A2D6-CD502039B650}"/>
              </a:ext>
            </a:extLst>
          </p:cNvPr>
          <p:cNvSpPr/>
          <p:nvPr/>
        </p:nvSpPr>
        <p:spPr>
          <a:xfrm>
            <a:off x="1745593" y="2710823"/>
            <a:ext cx="756745" cy="5202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5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D9E30D2-0C81-1448-ADC6-2E4C5E399B37}"/>
              </a:ext>
            </a:extLst>
          </p:cNvPr>
          <p:cNvSpPr/>
          <p:nvPr/>
        </p:nvSpPr>
        <p:spPr>
          <a:xfrm>
            <a:off x="2652986" y="2710823"/>
            <a:ext cx="756745" cy="5202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17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CA026BA-57C9-614B-8809-C6B62AE6C3B5}"/>
              </a:ext>
            </a:extLst>
          </p:cNvPr>
          <p:cNvSpPr/>
          <p:nvPr/>
        </p:nvSpPr>
        <p:spPr>
          <a:xfrm>
            <a:off x="3560378" y="2710823"/>
            <a:ext cx="756745" cy="52026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solidFill>
                  <a:schemeClr val="accent1"/>
                </a:solidFill>
                <a:latin typeface="Share Tech Mono" panose="020B0509050000020004" pitchFamily="49" charset="77"/>
              </a:rPr>
              <a:t>22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855CC0E-E039-6C47-A616-76DBB6E65B3B}"/>
              </a:ext>
            </a:extLst>
          </p:cNvPr>
          <p:cNvSpPr/>
          <p:nvPr/>
        </p:nvSpPr>
        <p:spPr>
          <a:xfrm>
            <a:off x="4467770" y="2710823"/>
            <a:ext cx="756745" cy="52026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solidFill>
                  <a:schemeClr val="accent1"/>
                </a:solidFill>
                <a:latin typeface="Share Tech Mono" panose="020B0509050000020004" pitchFamily="49" charset="77"/>
              </a:rPr>
              <a:t>22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D2E7F7D-F3E5-5C44-B266-50A7F79FEC10}"/>
              </a:ext>
            </a:extLst>
          </p:cNvPr>
          <p:cNvSpPr/>
          <p:nvPr/>
        </p:nvSpPr>
        <p:spPr>
          <a:xfrm>
            <a:off x="5375163" y="2710823"/>
            <a:ext cx="756745" cy="5202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23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D03FEDD-D7E9-D941-9A2F-0D34A20991BA}"/>
              </a:ext>
            </a:extLst>
          </p:cNvPr>
          <p:cNvSpPr/>
          <p:nvPr/>
        </p:nvSpPr>
        <p:spPr>
          <a:xfrm>
            <a:off x="6282556" y="2710823"/>
            <a:ext cx="756745" cy="5202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28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427BFD2-C8DF-6641-9BEB-4ED5A1C683B8}"/>
              </a:ext>
            </a:extLst>
          </p:cNvPr>
          <p:cNvSpPr/>
          <p:nvPr/>
        </p:nvSpPr>
        <p:spPr>
          <a:xfrm>
            <a:off x="7189948" y="2710823"/>
            <a:ext cx="756745" cy="5202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35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687D2AF-C1CB-3040-839D-6D4AE46CF71C}"/>
              </a:ext>
            </a:extLst>
          </p:cNvPr>
          <p:cNvSpPr/>
          <p:nvPr/>
        </p:nvSpPr>
        <p:spPr>
          <a:xfrm>
            <a:off x="8097340" y="2710823"/>
            <a:ext cx="756745" cy="5202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36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7B13348-C206-D54A-9E9D-88D127B8678E}"/>
              </a:ext>
            </a:extLst>
          </p:cNvPr>
          <p:cNvSpPr/>
          <p:nvPr/>
        </p:nvSpPr>
        <p:spPr>
          <a:xfrm>
            <a:off x="9004733" y="2710823"/>
            <a:ext cx="756745" cy="5202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36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410AE1D-999F-DB49-B907-A05C3F10D07A}"/>
              </a:ext>
            </a:extLst>
          </p:cNvPr>
          <p:cNvSpPr/>
          <p:nvPr/>
        </p:nvSpPr>
        <p:spPr>
          <a:xfrm>
            <a:off x="9912126" y="2710823"/>
            <a:ext cx="756745" cy="5202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50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8CA73DB0-D6AD-F143-A300-E2A38041B855}"/>
              </a:ext>
            </a:extLst>
          </p:cNvPr>
          <p:cNvSpPr/>
          <p:nvPr/>
        </p:nvSpPr>
        <p:spPr>
          <a:xfrm>
            <a:off x="10819518" y="2710823"/>
            <a:ext cx="756745" cy="5202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51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FD702B34-94B9-9D49-BE99-DF3F90F8AB09}"/>
              </a:ext>
            </a:extLst>
          </p:cNvPr>
          <p:cNvCxnSpPr/>
          <p:nvPr/>
        </p:nvCxnSpPr>
        <p:spPr>
          <a:xfrm>
            <a:off x="838200" y="2363855"/>
            <a:ext cx="10738063" cy="0"/>
          </a:xfrm>
          <a:prstGeom prst="straightConnector1">
            <a:avLst/>
          </a:prstGeom>
          <a:ln>
            <a:solidFill>
              <a:schemeClr val="bg1">
                <a:lumMod val="60000"/>
                <a:lumOff val="40000"/>
              </a:schemeClr>
            </a:solidFill>
            <a:headEnd type="triangle" w="med" len="med"/>
            <a:tailEnd type="triangl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3A011817-F8B2-EF4E-8BCD-A64A7615F285}"/>
              </a:ext>
            </a:extLst>
          </p:cNvPr>
          <p:cNvSpPr txBox="1"/>
          <p:nvPr/>
        </p:nvSpPr>
        <p:spPr>
          <a:xfrm>
            <a:off x="10533990" y="1890863"/>
            <a:ext cx="9781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chemeClr val="bg1">
                    <a:lumMod val="60000"/>
                    <a:lumOff val="40000"/>
                  </a:schemeClr>
                </a:solidFill>
                <a:latin typeface="Montserrat" pitchFamily="2" charset="77"/>
              </a:rPr>
              <a:t>l</a:t>
            </a:r>
            <a:r>
              <a:rPr lang="en-NO" dirty="0">
                <a:solidFill>
                  <a:schemeClr val="bg1">
                    <a:lumMod val="60000"/>
                    <a:lumOff val="40000"/>
                  </a:schemeClr>
                </a:solidFill>
                <a:latin typeface="Montserrat" pitchFamily="2" charset="77"/>
              </a:rPr>
              <a:t>argest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6DDDA3ED-5BDA-3340-B19F-1FACCEC182BC}"/>
              </a:ext>
            </a:extLst>
          </p:cNvPr>
          <p:cNvSpPr txBox="1"/>
          <p:nvPr/>
        </p:nvSpPr>
        <p:spPr>
          <a:xfrm>
            <a:off x="849581" y="1871748"/>
            <a:ext cx="11448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 err="1">
                <a:solidFill>
                  <a:schemeClr val="bg1">
                    <a:lumMod val="60000"/>
                    <a:lumOff val="40000"/>
                  </a:schemeClr>
                </a:solidFill>
                <a:latin typeface="Montserrat" pitchFamily="2" charset="77"/>
              </a:rPr>
              <a:t>smallest</a:t>
            </a:r>
            <a:endParaRPr lang="en-NO" dirty="0">
              <a:solidFill>
                <a:schemeClr val="bg1">
                  <a:lumMod val="60000"/>
                  <a:lumOff val="40000"/>
                </a:schemeClr>
              </a:solidFill>
              <a:latin typeface="Montserrat" pitchFamily="2" charset="77"/>
            </a:endParaRPr>
          </a:p>
        </p:txBody>
      </p:sp>
      <p:grpSp>
        <p:nvGrpSpPr>
          <p:cNvPr id="39" name="Group 38">
            <a:extLst>
              <a:ext uri="{FF2B5EF4-FFF2-40B4-BE49-F238E27FC236}">
                <a16:creationId xmlns:a16="http://schemas.microsoft.com/office/drawing/2014/main" id="{AA9B9159-2EE9-B347-8655-4D550599947E}"/>
              </a:ext>
            </a:extLst>
          </p:cNvPr>
          <p:cNvGrpSpPr/>
          <p:nvPr/>
        </p:nvGrpSpPr>
        <p:grpSpPr>
          <a:xfrm>
            <a:off x="3484800" y="2568809"/>
            <a:ext cx="1813341" cy="2062829"/>
            <a:chOff x="3484800" y="3547376"/>
            <a:chExt cx="1813341" cy="2062829"/>
          </a:xfrm>
        </p:grpSpPr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262635C2-8465-BD4E-ABE1-15DC7BE9FCF0}"/>
                </a:ext>
              </a:extLst>
            </p:cNvPr>
            <p:cNvSpPr/>
            <p:nvPr/>
          </p:nvSpPr>
          <p:spPr>
            <a:xfrm>
              <a:off x="3484800" y="3547376"/>
              <a:ext cx="1813341" cy="1693497"/>
            </a:xfrm>
            <a:prstGeom prst="rect">
              <a:avLst/>
            </a:prstGeom>
            <a:noFill/>
            <a:ln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O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2" name="TextBox 21">
                  <a:extLst>
                    <a:ext uri="{FF2B5EF4-FFF2-40B4-BE49-F238E27FC236}">
                      <a16:creationId xmlns:a16="http://schemas.microsoft.com/office/drawing/2014/main" id="{9BA99E69-E63F-9F4F-AE14-1536EDD3793A}"/>
                    </a:ext>
                  </a:extLst>
                </p:cNvPr>
                <p:cNvSpPr txBox="1"/>
                <p:nvPr/>
              </p:nvSpPr>
              <p:spPr>
                <a:xfrm>
                  <a:off x="3597989" y="4795146"/>
                  <a:ext cx="1569724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nb-NO" b="0" i="1" smtClean="0">
                            <a:solidFill>
                              <a:schemeClr val="accent3"/>
                            </a:solidFill>
                            <a:latin typeface="Cambria Math" panose="02040503050406030204" pitchFamily="18" charset="0"/>
                          </a:rPr>
                          <m:t>𝑙𝑒𝑓𝑡</m:t>
                        </m:r>
                        <m:r>
                          <a:rPr lang="nb-NO" b="0" i="1" smtClean="0">
                            <a:solidFill>
                              <a:schemeClr val="accent3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≤</m:t>
                        </m:r>
                        <m:r>
                          <a:rPr lang="nb-NO" b="0" i="1" smtClean="0">
                            <a:solidFill>
                              <a:schemeClr val="accent3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𝑟𝑖𝑔h𝑡</m:t>
                        </m:r>
                      </m:oMath>
                    </m:oMathPara>
                  </a14:m>
                  <a:endParaRPr lang="en-NO" dirty="0">
                    <a:solidFill>
                      <a:schemeClr val="accent3"/>
                    </a:solidFill>
                    <a:latin typeface="Share Tech Mono" panose="020B0509050000020004" pitchFamily="49" charset="77"/>
                  </a:endParaRPr>
                </a:p>
              </p:txBody>
            </p:sp>
          </mc:Choice>
          <mc:Fallback xmlns="">
            <p:sp>
              <p:nvSpPr>
                <p:cNvPr id="22" name="TextBox 21">
                  <a:extLst>
                    <a:ext uri="{FF2B5EF4-FFF2-40B4-BE49-F238E27FC236}">
                      <a16:creationId xmlns:a16="http://schemas.microsoft.com/office/drawing/2014/main" id="{9BA99E69-E63F-9F4F-AE14-1536EDD3793A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597989" y="4795146"/>
                  <a:ext cx="1569724" cy="369332"/>
                </a:xfrm>
                <a:prstGeom prst="rect">
                  <a:avLst/>
                </a:prstGeom>
                <a:blipFill>
                  <a:blip r:embed="rId2"/>
                  <a:stretch>
                    <a:fillRect b="-16667"/>
                  </a:stretch>
                </a:blipFill>
              </p:spPr>
              <p:txBody>
                <a:bodyPr/>
                <a:lstStyle/>
                <a:p>
                  <a:r>
                    <a:rPr lang="en-NO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BDFCDB27-07A7-C14C-9DF8-8FDD0CDE1630}"/>
                </a:ext>
              </a:extLst>
            </p:cNvPr>
            <p:cNvSpPr txBox="1"/>
            <p:nvPr/>
          </p:nvSpPr>
          <p:spPr>
            <a:xfrm>
              <a:off x="4074716" y="5240873"/>
              <a:ext cx="63350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b-NO" dirty="0">
                  <a:latin typeface="Montserrat" pitchFamily="2" charset="77"/>
                </a:rPr>
                <a:t>pair</a:t>
              </a:r>
              <a:endParaRPr lang="en-NO" dirty="0">
                <a:latin typeface="Montserrat" pitchFamily="2" charset="77"/>
              </a:endParaRPr>
            </a:p>
          </p:txBody>
        </p: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9666727C-2B4B-4545-B563-C2D96CBDB4A2}"/>
              </a:ext>
            </a:extLst>
          </p:cNvPr>
          <p:cNvGrpSpPr/>
          <p:nvPr/>
        </p:nvGrpSpPr>
        <p:grpSpPr>
          <a:xfrm>
            <a:off x="6209397" y="2568809"/>
            <a:ext cx="1813341" cy="2062829"/>
            <a:chOff x="6209397" y="3547376"/>
            <a:chExt cx="1813341" cy="2062829"/>
          </a:xfrm>
        </p:grpSpPr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F62138C9-6199-7A47-BD47-9114F53A9038}"/>
                </a:ext>
              </a:extLst>
            </p:cNvPr>
            <p:cNvSpPr/>
            <p:nvPr/>
          </p:nvSpPr>
          <p:spPr>
            <a:xfrm>
              <a:off x="6209397" y="3547376"/>
              <a:ext cx="1813341" cy="1693497"/>
            </a:xfrm>
            <a:prstGeom prst="rect">
              <a:avLst/>
            </a:prstGeom>
            <a:noFill/>
            <a:ln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O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8" name="TextBox 27">
                  <a:extLst>
                    <a:ext uri="{FF2B5EF4-FFF2-40B4-BE49-F238E27FC236}">
                      <a16:creationId xmlns:a16="http://schemas.microsoft.com/office/drawing/2014/main" id="{47FCF043-3CEE-5540-8BBA-7B7C30FC7578}"/>
                    </a:ext>
                  </a:extLst>
                </p:cNvPr>
                <p:cNvSpPr txBox="1"/>
                <p:nvPr/>
              </p:nvSpPr>
              <p:spPr>
                <a:xfrm>
                  <a:off x="6322586" y="4795146"/>
                  <a:ext cx="1569724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nb-NO" b="0" i="1" smtClean="0">
                            <a:solidFill>
                              <a:schemeClr val="accent3"/>
                            </a:solidFill>
                            <a:latin typeface="Cambria Math" panose="02040503050406030204" pitchFamily="18" charset="0"/>
                          </a:rPr>
                          <m:t>𝑙𝑒𝑓𝑡</m:t>
                        </m:r>
                        <m:r>
                          <a:rPr lang="nb-NO" b="0" i="1" smtClean="0">
                            <a:solidFill>
                              <a:schemeClr val="accent3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≤</m:t>
                        </m:r>
                        <m:r>
                          <a:rPr lang="nb-NO" b="0" i="1" smtClean="0">
                            <a:solidFill>
                              <a:schemeClr val="accent3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𝑟𝑖𝑔h𝑡</m:t>
                        </m:r>
                      </m:oMath>
                    </m:oMathPara>
                  </a14:m>
                  <a:endParaRPr lang="en-NO" dirty="0">
                    <a:solidFill>
                      <a:schemeClr val="accent3"/>
                    </a:solidFill>
                    <a:latin typeface="Share Tech Mono" panose="020B0509050000020004" pitchFamily="49" charset="77"/>
                  </a:endParaRPr>
                </a:p>
              </p:txBody>
            </p:sp>
          </mc:Choice>
          <mc:Fallback xmlns="">
            <p:sp>
              <p:nvSpPr>
                <p:cNvPr id="28" name="TextBox 27">
                  <a:extLst>
                    <a:ext uri="{FF2B5EF4-FFF2-40B4-BE49-F238E27FC236}">
                      <a16:creationId xmlns:a16="http://schemas.microsoft.com/office/drawing/2014/main" id="{47FCF043-3CEE-5540-8BBA-7B7C30FC757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322586" y="4795146"/>
                  <a:ext cx="1569724" cy="369332"/>
                </a:xfrm>
                <a:prstGeom prst="rect">
                  <a:avLst/>
                </a:prstGeom>
                <a:blipFill>
                  <a:blip r:embed="rId3"/>
                  <a:stretch>
                    <a:fillRect b="-16667"/>
                  </a:stretch>
                </a:blipFill>
              </p:spPr>
              <p:txBody>
                <a:bodyPr/>
                <a:lstStyle/>
                <a:p>
                  <a:r>
                    <a:rPr lang="en-NO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6BADB96C-BCD8-7541-9B27-0CC69ED23F06}"/>
                </a:ext>
              </a:extLst>
            </p:cNvPr>
            <p:cNvSpPr txBox="1"/>
            <p:nvPr/>
          </p:nvSpPr>
          <p:spPr>
            <a:xfrm>
              <a:off x="6799313" y="5240873"/>
              <a:ext cx="63350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b-NO" dirty="0">
                  <a:latin typeface="Montserrat" pitchFamily="2" charset="77"/>
                </a:rPr>
                <a:t>pair</a:t>
              </a:r>
              <a:endParaRPr lang="en-NO" dirty="0">
                <a:latin typeface="Montserrat" pitchFamily="2" charset="77"/>
              </a:endParaRPr>
            </a:p>
          </p:txBody>
        </p:sp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1A7D6292-FDD0-B44D-98BD-B04A88B00F83}"/>
              </a:ext>
            </a:extLst>
          </p:cNvPr>
          <p:cNvGrpSpPr/>
          <p:nvPr/>
        </p:nvGrpSpPr>
        <p:grpSpPr>
          <a:xfrm>
            <a:off x="749621" y="2560787"/>
            <a:ext cx="1813341" cy="2062829"/>
            <a:chOff x="749621" y="3539354"/>
            <a:chExt cx="1813341" cy="2062829"/>
          </a:xfrm>
        </p:grpSpPr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9394E91F-B314-2944-8596-E6CB81E4D1F7}"/>
                </a:ext>
              </a:extLst>
            </p:cNvPr>
            <p:cNvSpPr/>
            <p:nvPr/>
          </p:nvSpPr>
          <p:spPr>
            <a:xfrm>
              <a:off x="749621" y="3539354"/>
              <a:ext cx="1813341" cy="1693497"/>
            </a:xfrm>
            <a:prstGeom prst="rect">
              <a:avLst/>
            </a:prstGeom>
            <a:noFill/>
            <a:ln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O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1" name="TextBox 30">
                  <a:extLst>
                    <a:ext uri="{FF2B5EF4-FFF2-40B4-BE49-F238E27FC236}">
                      <a16:creationId xmlns:a16="http://schemas.microsoft.com/office/drawing/2014/main" id="{98834BA5-EA7E-DE4C-94F4-26168F32CABC}"/>
                    </a:ext>
                  </a:extLst>
                </p:cNvPr>
                <p:cNvSpPr txBox="1"/>
                <p:nvPr/>
              </p:nvSpPr>
              <p:spPr>
                <a:xfrm>
                  <a:off x="862810" y="4787124"/>
                  <a:ext cx="1569724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nb-NO" b="0" i="1" smtClean="0">
                            <a:solidFill>
                              <a:schemeClr val="accent3"/>
                            </a:solidFill>
                            <a:latin typeface="Cambria Math" panose="02040503050406030204" pitchFamily="18" charset="0"/>
                          </a:rPr>
                          <m:t>𝑙𝑒𝑓𝑡</m:t>
                        </m:r>
                        <m:r>
                          <a:rPr lang="nb-NO" b="0" i="1" smtClean="0">
                            <a:solidFill>
                              <a:schemeClr val="accent3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≤</m:t>
                        </m:r>
                        <m:r>
                          <a:rPr lang="nb-NO" b="0" i="1" smtClean="0">
                            <a:solidFill>
                              <a:schemeClr val="accent3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𝑟𝑖𝑔h𝑡</m:t>
                        </m:r>
                      </m:oMath>
                    </m:oMathPara>
                  </a14:m>
                  <a:endParaRPr lang="en-NO" dirty="0">
                    <a:solidFill>
                      <a:schemeClr val="accent3"/>
                    </a:solidFill>
                    <a:latin typeface="Share Tech Mono" panose="020B0509050000020004" pitchFamily="49" charset="77"/>
                  </a:endParaRPr>
                </a:p>
              </p:txBody>
            </p:sp>
          </mc:Choice>
          <mc:Fallback xmlns="">
            <p:sp>
              <p:nvSpPr>
                <p:cNvPr id="31" name="TextBox 30">
                  <a:extLst>
                    <a:ext uri="{FF2B5EF4-FFF2-40B4-BE49-F238E27FC236}">
                      <a16:creationId xmlns:a16="http://schemas.microsoft.com/office/drawing/2014/main" id="{98834BA5-EA7E-DE4C-94F4-26168F32CABC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62810" y="4787124"/>
                  <a:ext cx="1569724" cy="369332"/>
                </a:xfrm>
                <a:prstGeom prst="rect">
                  <a:avLst/>
                </a:prstGeom>
                <a:blipFill>
                  <a:blip r:embed="rId4"/>
                  <a:stretch>
                    <a:fillRect b="-17241"/>
                  </a:stretch>
                </a:blipFill>
              </p:spPr>
              <p:txBody>
                <a:bodyPr/>
                <a:lstStyle/>
                <a:p>
                  <a:r>
                    <a:rPr lang="en-NO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35E7B49F-1FB0-FB4C-BCB5-D2DA80FC116B}"/>
                </a:ext>
              </a:extLst>
            </p:cNvPr>
            <p:cNvSpPr txBox="1"/>
            <p:nvPr/>
          </p:nvSpPr>
          <p:spPr>
            <a:xfrm>
              <a:off x="1339537" y="5232851"/>
              <a:ext cx="63350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b-NO" dirty="0">
                  <a:latin typeface="Montserrat" pitchFamily="2" charset="77"/>
                </a:rPr>
                <a:t>pair</a:t>
              </a:r>
              <a:endParaRPr lang="en-NO" dirty="0">
                <a:latin typeface="Montserrat" pitchFamily="2" charset="77"/>
              </a:endParaRPr>
            </a:p>
          </p:txBody>
        </p:sp>
      </p:grpSp>
      <p:grpSp>
        <p:nvGrpSpPr>
          <p:cNvPr id="38" name="Group 37">
            <a:extLst>
              <a:ext uri="{FF2B5EF4-FFF2-40B4-BE49-F238E27FC236}">
                <a16:creationId xmlns:a16="http://schemas.microsoft.com/office/drawing/2014/main" id="{453924A7-D249-BB44-ADC2-1403F74CF43A}"/>
              </a:ext>
            </a:extLst>
          </p:cNvPr>
          <p:cNvGrpSpPr/>
          <p:nvPr/>
        </p:nvGrpSpPr>
        <p:grpSpPr>
          <a:xfrm>
            <a:off x="7116067" y="1313411"/>
            <a:ext cx="1813341" cy="2069668"/>
            <a:chOff x="7116067" y="2291978"/>
            <a:chExt cx="1813341" cy="2069668"/>
          </a:xfrm>
        </p:grpSpPr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7A190417-27E9-1E47-B877-0B50AC5E5BFF}"/>
                </a:ext>
              </a:extLst>
            </p:cNvPr>
            <p:cNvSpPr/>
            <p:nvPr/>
          </p:nvSpPr>
          <p:spPr>
            <a:xfrm>
              <a:off x="7116067" y="2668149"/>
              <a:ext cx="1813341" cy="1693497"/>
            </a:xfrm>
            <a:prstGeom prst="rect">
              <a:avLst/>
            </a:prstGeom>
            <a:noFill/>
            <a:ln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O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4" name="TextBox 33">
                  <a:extLst>
                    <a:ext uri="{FF2B5EF4-FFF2-40B4-BE49-F238E27FC236}">
                      <a16:creationId xmlns:a16="http://schemas.microsoft.com/office/drawing/2014/main" id="{2AC7C68F-AC56-4C4A-A210-F5012ADF873A}"/>
                    </a:ext>
                  </a:extLst>
                </p:cNvPr>
                <p:cNvSpPr txBox="1"/>
                <p:nvPr/>
              </p:nvSpPr>
              <p:spPr>
                <a:xfrm>
                  <a:off x="7238074" y="2742999"/>
                  <a:ext cx="1569724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nb-NO" b="0" i="1" smtClean="0">
                            <a:solidFill>
                              <a:schemeClr val="accent3"/>
                            </a:solidFill>
                            <a:latin typeface="Cambria Math" panose="02040503050406030204" pitchFamily="18" charset="0"/>
                          </a:rPr>
                          <m:t>𝑙𝑒𝑓𝑡</m:t>
                        </m:r>
                        <m:r>
                          <a:rPr lang="nb-NO" b="0" i="1" smtClean="0">
                            <a:solidFill>
                              <a:schemeClr val="accent3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≤</m:t>
                        </m:r>
                        <m:r>
                          <a:rPr lang="nb-NO" b="0" i="1" smtClean="0">
                            <a:solidFill>
                              <a:schemeClr val="accent3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𝑟𝑖𝑔h𝑡</m:t>
                        </m:r>
                      </m:oMath>
                    </m:oMathPara>
                  </a14:m>
                  <a:endParaRPr lang="en-NO" dirty="0">
                    <a:solidFill>
                      <a:schemeClr val="accent3"/>
                    </a:solidFill>
                    <a:latin typeface="Share Tech Mono" panose="020B0509050000020004" pitchFamily="49" charset="77"/>
                  </a:endParaRPr>
                </a:p>
              </p:txBody>
            </p:sp>
          </mc:Choice>
          <mc:Fallback xmlns="">
            <p:sp>
              <p:nvSpPr>
                <p:cNvPr id="34" name="TextBox 33">
                  <a:extLst>
                    <a:ext uri="{FF2B5EF4-FFF2-40B4-BE49-F238E27FC236}">
                      <a16:creationId xmlns:a16="http://schemas.microsoft.com/office/drawing/2014/main" id="{2AC7C68F-AC56-4C4A-A210-F5012ADF873A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238074" y="2742999"/>
                  <a:ext cx="1569724" cy="369332"/>
                </a:xfrm>
                <a:prstGeom prst="rect">
                  <a:avLst/>
                </a:prstGeom>
                <a:blipFill>
                  <a:blip r:embed="rId5"/>
                  <a:stretch>
                    <a:fillRect b="-16667"/>
                  </a:stretch>
                </a:blipFill>
              </p:spPr>
              <p:txBody>
                <a:bodyPr/>
                <a:lstStyle/>
                <a:p>
                  <a:r>
                    <a:rPr lang="en-NO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F3DAF093-3CB8-FD45-BAE8-A933AAFEAED1}"/>
                </a:ext>
              </a:extLst>
            </p:cNvPr>
            <p:cNvSpPr txBox="1"/>
            <p:nvPr/>
          </p:nvSpPr>
          <p:spPr>
            <a:xfrm>
              <a:off x="7629939" y="2291978"/>
              <a:ext cx="63350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b-NO" dirty="0">
                  <a:latin typeface="Montserrat" pitchFamily="2" charset="77"/>
                </a:rPr>
                <a:t>pair</a:t>
              </a:r>
              <a:endParaRPr lang="en-NO" dirty="0">
                <a:latin typeface="Montserrat" pitchFamily="2" charset="77"/>
              </a:endParaRPr>
            </a:p>
          </p:txBody>
        </p:sp>
      </p:grpSp>
      <p:sp>
        <p:nvSpPr>
          <p:cNvPr id="40" name="Rectangle 39">
            <a:extLst>
              <a:ext uri="{FF2B5EF4-FFF2-40B4-BE49-F238E27FC236}">
                <a16:creationId xmlns:a16="http://schemas.microsoft.com/office/drawing/2014/main" id="{4D2E08F9-BB47-A447-A4A2-D0CA553A1ADD}"/>
              </a:ext>
            </a:extLst>
          </p:cNvPr>
          <p:cNvSpPr/>
          <p:nvPr/>
        </p:nvSpPr>
        <p:spPr>
          <a:xfrm>
            <a:off x="749621" y="4969252"/>
            <a:ext cx="6021200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chemeClr val="accent3"/>
                </a:solidFill>
                <a:latin typeface="Montserrat" pitchFamily="2" charset="77"/>
              </a:rPr>
              <a:t>Intuition: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latin typeface="Montserrat" pitchFamily="2" charset="77"/>
              </a:rPr>
              <a:t>Keep traversing the array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latin typeface="Montserrat" pitchFamily="2" charset="77"/>
              </a:rPr>
              <a:t>Swapping pairs that are disordered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latin typeface="Montserrat" pitchFamily="2" charset="77"/>
              </a:rPr>
              <a:t>Until there is no more pair to swap</a:t>
            </a:r>
          </a:p>
        </p:txBody>
      </p:sp>
    </p:spTree>
    <p:extLst>
      <p:ext uri="{BB962C8B-B14F-4D97-AF65-F5344CB8AC3E}">
        <p14:creationId xmlns:p14="http://schemas.microsoft.com/office/powerpoint/2010/main" val="2034889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7BB624-4073-7D48-9758-D651040632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Bubble Sort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AF1B69A-08D0-1245-A8BA-551EC8DF5D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18</a:t>
            </a:fld>
            <a:endParaRPr lang="en-NO" dirty="0"/>
          </a:p>
        </p:txBody>
      </p:sp>
      <p:grpSp>
        <p:nvGrpSpPr>
          <p:cNvPr id="59" name="Group 58">
            <a:extLst>
              <a:ext uri="{FF2B5EF4-FFF2-40B4-BE49-F238E27FC236}">
                <a16:creationId xmlns:a16="http://schemas.microsoft.com/office/drawing/2014/main" id="{DC9E8A58-E3A5-5E4D-8F6F-1B100378D7CF}"/>
              </a:ext>
            </a:extLst>
          </p:cNvPr>
          <p:cNvGrpSpPr/>
          <p:nvPr/>
        </p:nvGrpSpPr>
        <p:grpSpPr>
          <a:xfrm>
            <a:off x="838200" y="1699931"/>
            <a:ext cx="4438510" cy="1613242"/>
            <a:chOff x="838200" y="1699931"/>
            <a:chExt cx="4438510" cy="1613242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FC7B90F8-A355-0B47-ABAC-5DD1EA23C65A}"/>
                </a:ext>
              </a:extLst>
            </p:cNvPr>
            <p:cNvSpPr/>
            <p:nvPr/>
          </p:nvSpPr>
          <p:spPr>
            <a:xfrm>
              <a:off x="890395" y="2190564"/>
              <a:ext cx="756745" cy="520262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NO" dirty="0">
                  <a:solidFill>
                    <a:schemeClr val="accent1"/>
                  </a:solidFill>
                  <a:latin typeface="Share Tech Mono" panose="020B0509050000020004" pitchFamily="49" charset="77"/>
                </a:rPr>
                <a:t>28</a:t>
              </a: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CE330D2F-D002-F246-9AA0-2A8ABA880A4E}"/>
                </a:ext>
              </a:extLst>
            </p:cNvPr>
            <p:cNvSpPr/>
            <p:nvPr/>
          </p:nvSpPr>
          <p:spPr>
            <a:xfrm>
              <a:off x="1797788" y="2190564"/>
              <a:ext cx="756745" cy="520262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NO" dirty="0">
                  <a:solidFill>
                    <a:schemeClr val="accent1"/>
                  </a:solidFill>
                  <a:latin typeface="Share Tech Mono" panose="020B0509050000020004" pitchFamily="49" charset="77"/>
                </a:rPr>
                <a:t>35</a:t>
              </a: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7544063F-2A50-D64E-AAE4-8940D6FE146F}"/>
                </a:ext>
              </a:extLst>
            </p:cNvPr>
            <p:cNvSpPr/>
            <p:nvPr/>
          </p:nvSpPr>
          <p:spPr>
            <a:xfrm>
              <a:off x="3612573" y="2190564"/>
              <a:ext cx="756745" cy="52026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NO" dirty="0">
                  <a:latin typeface="Share Tech Mono" panose="020B0509050000020004" pitchFamily="49" charset="77"/>
                </a:rPr>
                <a:t>36</a:t>
              </a: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9327267E-4E51-E64F-9226-744D479175B2}"/>
                </a:ext>
              </a:extLst>
            </p:cNvPr>
            <p:cNvSpPr/>
            <p:nvPr/>
          </p:nvSpPr>
          <p:spPr>
            <a:xfrm>
              <a:off x="4519965" y="2190564"/>
              <a:ext cx="756745" cy="52026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NO" dirty="0">
                  <a:latin typeface="Share Tech Mono" panose="020B0509050000020004" pitchFamily="49" charset="77"/>
                </a:rPr>
                <a:t>22</a:t>
              </a: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F278E195-97AA-F342-8F4B-261B9C94C4A7}"/>
                </a:ext>
              </a:extLst>
            </p:cNvPr>
            <p:cNvSpPr/>
            <p:nvPr/>
          </p:nvSpPr>
          <p:spPr>
            <a:xfrm>
              <a:off x="2721539" y="2190563"/>
              <a:ext cx="756745" cy="520262"/>
            </a:xfrm>
            <a:prstGeom prst="rect">
              <a:avLst/>
            </a:prstGeom>
            <a:ln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NO" dirty="0">
                  <a:solidFill>
                    <a:schemeClr val="tx1"/>
                  </a:solidFill>
                  <a:latin typeface="Share Tech Mono" panose="020B0509050000020004" pitchFamily="49" charset="77"/>
                </a:rPr>
                <a:t>22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B92F66C6-2114-524A-94ED-623209E929F8}"/>
                </a:ext>
              </a:extLst>
            </p:cNvPr>
            <p:cNvSpPr txBox="1"/>
            <p:nvPr/>
          </p:nvSpPr>
          <p:spPr>
            <a:xfrm>
              <a:off x="838200" y="1699931"/>
              <a:ext cx="86113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>
                  <a:solidFill>
                    <a:schemeClr val="bg1">
                      <a:lumMod val="60000"/>
                      <a:lumOff val="40000"/>
                    </a:schemeClr>
                  </a:solidFill>
                  <a:latin typeface="Montserrat" pitchFamily="2" charset="77"/>
                </a:rPr>
                <a:t>Step 1</a:t>
              </a:r>
            </a:p>
          </p:txBody>
        </p:sp>
        <p:cxnSp>
          <p:nvCxnSpPr>
            <p:cNvPr id="14" name="Elbow Connector 13">
              <a:extLst>
                <a:ext uri="{FF2B5EF4-FFF2-40B4-BE49-F238E27FC236}">
                  <a16:creationId xmlns:a16="http://schemas.microsoft.com/office/drawing/2014/main" id="{230B6A85-86CB-0846-99C9-49CB0FF5720E}"/>
                </a:ext>
              </a:extLst>
            </p:cNvPr>
            <p:cNvCxnSpPr>
              <a:cxnSpLocks/>
            </p:cNvCxnSpPr>
            <p:nvPr/>
          </p:nvCxnSpPr>
          <p:spPr>
            <a:xfrm rot="5400000" flipH="1">
              <a:off x="1675200" y="2251007"/>
              <a:ext cx="9315" cy="910321"/>
            </a:xfrm>
            <a:prstGeom prst="bentConnector3">
              <a:avLst>
                <a:gd name="adj1" fmla="val -2454106"/>
              </a:avLst>
            </a:prstGeom>
            <a:ln>
              <a:headEnd type="triangle"/>
              <a:tailEnd type="triangle"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507F8DAE-A702-1847-8E20-24F023DD8D8E}"/>
                </a:ext>
              </a:extLst>
            </p:cNvPr>
            <p:cNvSpPr txBox="1"/>
            <p:nvPr/>
          </p:nvSpPr>
          <p:spPr>
            <a:xfrm>
              <a:off x="1224696" y="2943841"/>
              <a:ext cx="105990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dirty="0">
                  <a:solidFill>
                    <a:schemeClr val="accent6"/>
                  </a:solidFill>
                  <a:latin typeface="Share Tech Mono" panose="020B0509050000020004" pitchFamily="49" charset="77"/>
                </a:rPr>
                <a:t>ok</a:t>
              </a:r>
              <a:endParaRPr lang="en-NO" dirty="0">
                <a:solidFill>
                  <a:schemeClr val="accent6"/>
                </a:solidFill>
                <a:latin typeface="Share Tech Mono" panose="020B0509050000020004" pitchFamily="49" charset="77"/>
              </a:endParaRPr>
            </a:p>
          </p:txBody>
        </p:sp>
      </p:grpSp>
      <p:grpSp>
        <p:nvGrpSpPr>
          <p:cNvPr id="60" name="Group 59">
            <a:extLst>
              <a:ext uri="{FF2B5EF4-FFF2-40B4-BE49-F238E27FC236}">
                <a16:creationId xmlns:a16="http://schemas.microsoft.com/office/drawing/2014/main" id="{8EB87BA4-C784-F74E-A591-32F7D377BD65}"/>
              </a:ext>
            </a:extLst>
          </p:cNvPr>
          <p:cNvGrpSpPr/>
          <p:nvPr/>
        </p:nvGrpSpPr>
        <p:grpSpPr>
          <a:xfrm>
            <a:off x="838200" y="3261034"/>
            <a:ext cx="4438510" cy="1592491"/>
            <a:chOff x="838200" y="3261034"/>
            <a:chExt cx="4438510" cy="1592491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E485F470-2CCC-2C42-96F4-A8DC4C0EBE07}"/>
                </a:ext>
              </a:extLst>
            </p:cNvPr>
            <p:cNvSpPr/>
            <p:nvPr/>
          </p:nvSpPr>
          <p:spPr>
            <a:xfrm>
              <a:off x="890395" y="3751667"/>
              <a:ext cx="756745" cy="520262"/>
            </a:xfrm>
            <a:prstGeom prst="rect">
              <a:avLst/>
            </a:prstGeom>
            <a:ln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NO" dirty="0">
                  <a:solidFill>
                    <a:schemeClr val="tx1"/>
                  </a:solidFill>
                  <a:latin typeface="Share Tech Mono" panose="020B0509050000020004" pitchFamily="49" charset="77"/>
                </a:rPr>
                <a:t>28</a:t>
              </a: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717EC782-FAF8-F54A-BB81-CA45B931D2F4}"/>
                </a:ext>
              </a:extLst>
            </p:cNvPr>
            <p:cNvSpPr/>
            <p:nvPr/>
          </p:nvSpPr>
          <p:spPr>
            <a:xfrm>
              <a:off x="1797788" y="3751667"/>
              <a:ext cx="756745" cy="520262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NO" dirty="0">
                  <a:solidFill>
                    <a:schemeClr val="accent1"/>
                  </a:solidFill>
                  <a:latin typeface="Share Tech Mono" panose="020B0509050000020004" pitchFamily="49" charset="77"/>
                </a:rPr>
                <a:t>35</a:t>
              </a: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94408EF6-054A-E248-BD5C-FA20D3ED7D37}"/>
                </a:ext>
              </a:extLst>
            </p:cNvPr>
            <p:cNvSpPr/>
            <p:nvPr/>
          </p:nvSpPr>
          <p:spPr>
            <a:xfrm>
              <a:off x="3612573" y="3751667"/>
              <a:ext cx="756745" cy="52026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NO" dirty="0">
                  <a:latin typeface="Share Tech Mono" panose="020B0509050000020004" pitchFamily="49" charset="77"/>
                </a:rPr>
                <a:t>36</a:t>
              </a: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EAC6371E-C4AA-1E40-A578-D18B47B009E0}"/>
                </a:ext>
              </a:extLst>
            </p:cNvPr>
            <p:cNvSpPr/>
            <p:nvPr/>
          </p:nvSpPr>
          <p:spPr>
            <a:xfrm>
              <a:off x="4519965" y="3751667"/>
              <a:ext cx="756745" cy="52026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NO" dirty="0">
                  <a:latin typeface="Share Tech Mono" panose="020B0509050000020004" pitchFamily="49" charset="77"/>
                </a:rPr>
                <a:t>22</a:t>
              </a: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B05FAD75-CA8C-1149-B774-71DA453C12E3}"/>
                </a:ext>
              </a:extLst>
            </p:cNvPr>
            <p:cNvSpPr/>
            <p:nvPr/>
          </p:nvSpPr>
          <p:spPr>
            <a:xfrm>
              <a:off x="2721539" y="3751666"/>
              <a:ext cx="756745" cy="520262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NO" dirty="0">
                  <a:solidFill>
                    <a:schemeClr val="accent1"/>
                  </a:solidFill>
                  <a:latin typeface="Share Tech Mono" panose="020B0509050000020004" pitchFamily="49" charset="77"/>
                </a:rPr>
                <a:t>22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C1DDC058-1987-3F41-992F-EC24682F1C0E}"/>
                </a:ext>
              </a:extLst>
            </p:cNvPr>
            <p:cNvSpPr txBox="1"/>
            <p:nvPr/>
          </p:nvSpPr>
          <p:spPr>
            <a:xfrm>
              <a:off x="838200" y="3261034"/>
              <a:ext cx="909223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GB" dirty="0">
                  <a:solidFill>
                    <a:schemeClr val="bg1">
                      <a:lumMod val="60000"/>
                      <a:lumOff val="40000"/>
                    </a:schemeClr>
                  </a:solidFill>
                  <a:latin typeface="Montserrat" pitchFamily="2" charset="77"/>
                </a:rPr>
                <a:t>Step 2</a:t>
              </a:r>
            </a:p>
          </p:txBody>
        </p:sp>
        <p:cxnSp>
          <p:nvCxnSpPr>
            <p:cNvPr id="22" name="Elbow Connector 21">
              <a:extLst>
                <a:ext uri="{FF2B5EF4-FFF2-40B4-BE49-F238E27FC236}">
                  <a16:creationId xmlns:a16="http://schemas.microsoft.com/office/drawing/2014/main" id="{F90E38CF-2C7A-AF40-B7E8-AF0DC60C3DD0}"/>
                </a:ext>
              </a:extLst>
            </p:cNvPr>
            <p:cNvCxnSpPr>
              <a:cxnSpLocks/>
            </p:cNvCxnSpPr>
            <p:nvPr/>
          </p:nvCxnSpPr>
          <p:spPr>
            <a:xfrm rot="5400000" flipH="1">
              <a:off x="2637727" y="3812110"/>
              <a:ext cx="9315" cy="910321"/>
            </a:xfrm>
            <a:prstGeom prst="bentConnector3">
              <a:avLst>
                <a:gd name="adj1" fmla="val -2454106"/>
              </a:avLst>
            </a:prstGeom>
            <a:ln>
              <a:headEnd type="triangle"/>
              <a:tailEnd type="triangle"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12A0476B-D0C9-A741-87D5-61FBC418C916}"/>
                </a:ext>
              </a:extLst>
            </p:cNvPr>
            <p:cNvSpPr txBox="1"/>
            <p:nvPr/>
          </p:nvSpPr>
          <p:spPr>
            <a:xfrm>
              <a:off x="2112431" y="4484193"/>
              <a:ext cx="105990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dirty="0" err="1">
                  <a:solidFill>
                    <a:schemeClr val="accent6"/>
                  </a:solidFill>
                  <a:latin typeface="Share Tech Mono" panose="020B0509050000020004" pitchFamily="49" charset="77"/>
                </a:rPr>
                <a:t>swap</a:t>
              </a:r>
              <a:endParaRPr lang="en-NO" dirty="0">
                <a:solidFill>
                  <a:schemeClr val="accent6"/>
                </a:solidFill>
                <a:latin typeface="Share Tech Mono" panose="020B0509050000020004" pitchFamily="49" charset="77"/>
              </a:endParaRPr>
            </a:p>
          </p:txBody>
        </p:sp>
      </p:grpSp>
      <p:grpSp>
        <p:nvGrpSpPr>
          <p:cNvPr id="61" name="Group 60">
            <a:extLst>
              <a:ext uri="{FF2B5EF4-FFF2-40B4-BE49-F238E27FC236}">
                <a16:creationId xmlns:a16="http://schemas.microsoft.com/office/drawing/2014/main" id="{C186BA78-A340-854F-8EE5-AFFE9CC24CFB}"/>
              </a:ext>
            </a:extLst>
          </p:cNvPr>
          <p:cNvGrpSpPr/>
          <p:nvPr/>
        </p:nvGrpSpPr>
        <p:grpSpPr>
          <a:xfrm>
            <a:off x="838200" y="4822136"/>
            <a:ext cx="4438510" cy="1602649"/>
            <a:chOff x="838200" y="4822136"/>
            <a:chExt cx="4438510" cy="1602649"/>
          </a:xfrm>
        </p:grpSpPr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3D7F6E3C-98F7-E64E-AC64-3DFE8D29A9E0}"/>
                </a:ext>
              </a:extLst>
            </p:cNvPr>
            <p:cNvSpPr/>
            <p:nvPr/>
          </p:nvSpPr>
          <p:spPr>
            <a:xfrm>
              <a:off x="890395" y="5312769"/>
              <a:ext cx="756745" cy="520262"/>
            </a:xfrm>
            <a:prstGeom prst="rect">
              <a:avLst/>
            </a:prstGeom>
            <a:ln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NO" dirty="0">
                  <a:solidFill>
                    <a:schemeClr val="tx1"/>
                  </a:solidFill>
                  <a:latin typeface="Share Tech Mono" panose="020B0509050000020004" pitchFamily="49" charset="77"/>
                </a:rPr>
                <a:t>28</a:t>
              </a:r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156DBC07-4DC1-F84C-835A-F9C3F043BC5C}"/>
                </a:ext>
              </a:extLst>
            </p:cNvPr>
            <p:cNvSpPr/>
            <p:nvPr/>
          </p:nvSpPr>
          <p:spPr>
            <a:xfrm>
              <a:off x="1797788" y="5312769"/>
              <a:ext cx="756745" cy="520262"/>
            </a:xfrm>
            <a:prstGeom prst="rect">
              <a:avLst/>
            </a:prstGeom>
            <a:ln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NO" dirty="0">
                  <a:solidFill>
                    <a:schemeClr val="tx1"/>
                  </a:solidFill>
                  <a:latin typeface="Share Tech Mono" panose="020B0509050000020004" pitchFamily="49" charset="77"/>
                </a:rPr>
                <a:t>22</a:t>
              </a:r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44FFF380-FBC4-F446-80A5-D204BE8728E2}"/>
                </a:ext>
              </a:extLst>
            </p:cNvPr>
            <p:cNvSpPr/>
            <p:nvPr/>
          </p:nvSpPr>
          <p:spPr>
            <a:xfrm>
              <a:off x="3612573" y="5312769"/>
              <a:ext cx="756745" cy="520262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NO" dirty="0">
                  <a:solidFill>
                    <a:schemeClr val="accent1"/>
                  </a:solidFill>
                  <a:latin typeface="Share Tech Mono" panose="020B0509050000020004" pitchFamily="49" charset="77"/>
                </a:rPr>
                <a:t>36</a:t>
              </a:r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F1BA220-E5B8-3042-972B-034C85D07086}"/>
                </a:ext>
              </a:extLst>
            </p:cNvPr>
            <p:cNvSpPr/>
            <p:nvPr/>
          </p:nvSpPr>
          <p:spPr>
            <a:xfrm>
              <a:off x="4519965" y="5312769"/>
              <a:ext cx="756745" cy="52026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NO" dirty="0">
                  <a:latin typeface="Share Tech Mono" panose="020B0509050000020004" pitchFamily="49" charset="77"/>
                </a:rPr>
                <a:t>22</a:t>
              </a:r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12A21785-18CE-6B4A-8105-2805E95DC8C4}"/>
                </a:ext>
              </a:extLst>
            </p:cNvPr>
            <p:cNvSpPr/>
            <p:nvPr/>
          </p:nvSpPr>
          <p:spPr>
            <a:xfrm>
              <a:off x="2721539" y="5312768"/>
              <a:ext cx="756745" cy="520262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NO" dirty="0">
                  <a:solidFill>
                    <a:schemeClr val="accent1"/>
                  </a:solidFill>
                  <a:latin typeface="Share Tech Mono" panose="020B0509050000020004" pitchFamily="49" charset="77"/>
                </a:rPr>
                <a:t>35</a:t>
              </a: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E30A0C7E-11FE-8141-A7C5-462031F15954}"/>
                </a:ext>
              </a:extLst>
            </p:cNvPr>
            <p:cNvSpPr txBox="1"/>
            <p:nvPr/>
          </p:nvSpPr>
          <p:spPr>
            <a:xfrm>
              <a:off x="838200" y="4822136"/>
              <a:ext cx="907621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GB" dirty="0">
                  <a:solidFill>
                    <a:schemeClr val="bg1">
                      <a:lumMod val="60000"/>
                      <a:lumOff val="40000"/>
                    </a:schemeClr>
                  </a:solidFill>
                  <a:latin typeface="Montserrat" pitchFamily="2" charset="77"/>
                </a:rPr>
                <a:t>Step 3</a:t>
              </a:r>
            </a:p>
          </p:txBody>
        </p:sp>
        <p:cxnSp>
          <p:nvCxnSpPr>
            <p:cNvPr id="31" name="Elbow Connector 30">
              <a:extLst>
                <a:ext uri="{FF2B5EF4-FFF2-40B4-BE49-F238E27FC236}">
                  <a16:creationId xmlns:a16="http://schemas.microsoft.com/office/drawing/2014/main" id="{2A6077E8-849F-424C-960D-A4CFC9A4AF6C}"/>
                </a:ext>
              </a:extLst>
            </p:cNvPr>
            <p:cNvCxnSpPr>
              <a:cxnSpLocks/>
            </p:cNvCxnSpPr>
            <p:nvPr/>
          </p:nvCxnSpPr>
          <p:spPr>
            <a:xfrm rot="5400000" flipH="1">
              <a:off x="3553054" y="5383370"/>
              <a:ext cx="9315" cy="910321"/>
            </a:xfrm>
            <a:prstGeom prst="bentConnector3">
              <a:avLst>
                <a:gd name="adj1" fmla="val -2454106"/>
              </a:avLst>
            </a:prstGeom>
            <a:ln>
              <a:headEnd type="triangle"/>
              <a:tailEnd type="triangle"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2D231ADC-7D90-AD4A-83DC-1CF593160535}"/>
                </a:ext>
              </a:extLst>
            </p:cNvPr>
            <p:cNvSpPr txBox="1"/>
            <p:nvPr/>
          </p:nvSpPr>
          <p:spPr>
            <a:xfrm>
              <a:off x="3027758" y="6055453"/>
              <a:ext cx="105990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dirty="0">
                  <a:solidFill>
                    <a:schemeClr val="accent6"/>
                  </a:solidFill>
                  <a:latin typeface="Share Tech Mono" panose="020B0509050000020004" pitchFamily="49" charset="77"/>
                </a:rPr>
                <a:t>ok</a:t>
              </a:r>
              <a:endParaRPr lang="en-NO" dirty="0">
                <a:solidFill>
                  <a:schemeClr val="accent6"/>
                </a:solidFill>
                <a:latin typeface="Share Tech Mono" panose="020B0509050000020004" pitchFamily="49" charset="77"/>
              </a:endParaRPr>
            </a:p>
          </p:txBody>
        </p:sp>
      </p:grpSp>
      <p:grpSp>
        <p:nvGrpSpPr>
          <p:cNvPr id="62" name="Group 61">
            <a:extLst>
              <a:ext uri="{FF2B5EF4-FFF2-40B4-BE49-F238E27FC236}">
                <a16:creationId xmlns:a16="http://schemas.microsoft.com/office/drawing/2014/main" id="{DDD89887-62E3-BB4D-8EBF-276C8F6D2EC5}"/>
              </a:ext>
            </a:extLst>
          </p:cNvPr>
          <p:cNvGrpSpPr/>
          <p:nvPr/>
        </p:nvGrpSpPr>
        <p:grpSpPr>
          <a:xfrm>
            <a:off x="6863095" y="1690615"/>
            <a:ext cx="4438510" cy="1547124"/>
            <a:chOff x="6863095" y="1690615"/>
            <a:chExt cx="4438510" cy="1547124"/>
          </a:xfrm>
        </p:grpSpPr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6202417E-F28E-9B42-B31C-1E402F0D1FFE}"/>
                </a:ext>
              </a:extLst>
            </p:cNvPr>
            <p:cNvSpPr/>
            <p:nvPr/>
          </p:nvSpPr>
          <p:spPr>
            <a:xfrm>
              <a:off x="6915290" y="2181248"/>
              <a:ext cx="756745" cy="520262"/>
            </a:xfrm>
            <a:prstGeom prst="rect">
              <a:avLst/>
            </a:prstGeom>
            <a:ln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NO" dirty="0">
                  <a:solidFill>
                    <a:schemeClr val="tx1"/>
                  </a:solidFill>
                  <a:latin typeface="Share Tech Mono" panose="020B0509050000020004" pitchFamily="49" charset="77"/>
                </a:rPr>
                <a:t>28</a:t>
              </a:r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D4FF7DF6-5DCE-4645-A262-35F17D4475BE}"/>
                </a:ext>
              </a:extLst>
            </p:cNvPr>
            <p:cNvSpPr/>
            <p:nvPr/>
          </p:nvSpPr>
          <p:spPr>
            <a:xfrm>
              <a:off x="7822683" y="2181248"/>
              <a:ext cx="756745" cy="520262"/>
            </a:xfrm>
            <a:prstGeom prst="rect">
              <a:avLst/>
            </a:prstGeom>
            <a:ln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NO" dirty="0">
                  <a:solidFill>
                    <a:schemeClr val="tx1"/>
                  </a:solidFill>
                  <a:latin typeface="Share Tech Mono" panose="020B0509050000020004" pitchFamily="49" charset="77"/>
                </a:rPr>
                <a:t>22</a:t>
              </a:r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3FB1D07C-0C7C-E64E-91CB-9E9DC694EDBB}"/>
                </a:ext>
              </a:extLst>
            </p:cNvPr>
            <p:cNvSpPr/>
            <p:nvPr/>
          </p:nvSpPr>
          <p:spPr>
            <a:xfrm>
              <a:off x="9637468" y="2181248"/>
              <a:ext cx="756745" cy="520262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NO" dirty="0">
                  <a:solidFill>
                    <a:schemeClr val="accent1"/>
                  </a:solidFill>
                  <a:latin typeface="Share Tech Mono" panose="020B0509050000020004" pitchFamily="49" charset="77"/>
                </a:rPr>
                <a:t>36</a:t>
              </a:r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61EFC0EF-5B29-EF46-8687-E437939E8DDB}"/>
                </a:ext>
              </a:extLst>
            </p:cNvPr>
            <p:cNvSpPr/>
            <p:nvPr/>
          </p:nvSpPr>
          <p:spPr>
            <a:xfrm>
              <a:off x="10544860" y="2181248"/>
              <a:ext cx="756745" cy="520262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NO" dirty="0">
                  <a:solidFill>
                    <a:schemeClr val="accent1"/>
                  </a:solidFill>
                  <a:latin typeface="Share Tech Mono" panose="020B0509050000020004" pitchFamily="49" charset="77"/>
                </a:rPr>
                <a:t>22</a:t>
              </a:r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C2B2924F-A072-AF42-8EFD-CA040086C362}"/>
                </a:ext>
              </a:extLst>
            </p:cNvPr>
            <p:cNvSpPr/>
            <p:nvPr/>
          </p:nvSpPr>
          <p:spPr>
            <a:xfrm>
              <a:off x="8746434" y="2181247"/>
              <a:ext cx="756745" cy="520262"/>
            </a:xfrm>
            <a:prstGeom prst="rect">
              <a:avLst/>
            </a:prstGeom>
            <a:ln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NO" dirty="0">
                  <a:solidFill>
                    <a:schemeClr val="tx1"/>
                  </a:solidFill>
                  <a:latin typeface="Share Tech Mono" panose="020B0509050000020004" pitchFamily="49" charset="77"/>
                </a:rPr>
                <a:t>35</a:t>
              </a: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360DBC01-6935-1A4C-BE7A-F93980E084F4}"/>
                </a:ext>
              </a:extLst>
            </p:cNvPr>
            <p:cNvSpPr txBox="1"/>
            <p:nvPr/>
          </p:nvSpPr>
          <p:spPr>
            <a:xfrm>
              <a:off x="6863095" y="1690615"/>
              <a:ext cx="930063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GB" dirty="0">
                  <a:solidFill>
                    <a:schemeClr val="bg1">
                      <a:lumMod val="60000"/>
                      <a:lumOff val="40000"/>
                    </a:schemeClr>
                  </a:solidFill>
                  <a:latin typeface="Montserrat" pitchFamily="2" charset="77"/>
                </a:rPr>
                <a:t>Step 4</a:t>
              </a:r>
            </a:p>
          </p:txBody>
        </p:sp>
        <p:cxnSp>
          <p:nvCxnSpPr>
            <p:cNvPr id="39" name="Elbow Connector 38">
              <a:extLst>
                <a:ext uri="{FF2B5EF4-FFF2-40B4-BE49-F238E27FC236}">
                  <a16:creationId xmlns:a16="http://schemas.microsoft.com/office/drawing/2014/main" id="{47DE0DC9-134F-B749-9ED8-17E40D7EB368}"/>
                </a:ext>
              </a:extLst>
            </p:cNvPr>
            <p:cNvCxnSpPr>
              <a:cxnSpLocks/>
            </p:cNvCxnSpPr>
            <p:nvPr/>
          </p:nvCxnSpPr>
          <p:spPr>
            <a:xfrm rot="5400000" flipH="1">
              <a:off x="10470583" y="2240435"/>
              <a:ext cx="9315" cy="910321"/>
            </a:xfrm>
            <a:prstGeom prst="bentConnector3">
              <a:avLst>
                <a:gd name="adj1" fmla="val -2454106"/>
              </a:avLst>
            </a:prstGeom>
            <a:ln>
              <a:headEnd type="triangle"/>
              <a:tailEnd type="triangle"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F8D72EB8-8A43-A64D-A1DA-AB08508658D0}"/>
                </a:ext>
              </a:extLst>
            </p:cNvPr>
            <p:cNvSpPr txBox="1"/>
            <p:nvPr/>
          </p:nvSpPr>
          <p:spPr>
            <a:xfrm>
              <a:off x="9947375" y="2868407"/>
              <a:ext cx="105990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dirty="0" err="1">
                  <a:solidFill>
                    <a:schemeClr val="accent6"/>
                  </a:solidFill>
                  <a:latin typeface="Share Tech Mono" panose="020B0509050000020004" pitchFamily="49" charset="77"/>
                </a:rPr>
                <a:t>swap</a:t>
              </a:r>
              <a:endParaRPr lang="en-NO" dirty="0">
                <a:solidFill>
                  <a:schemeClr val="accent6"/>
                </a:solidFill>
                <a:latin typeface="Share Tech Mono" panose="020B0509050000020004" pitchFamily="49" charset="77"/>
              </a:endParaRPr>
            </a:p>
          </p:txBody>
        </p:sp>
      </p:grpSp>
      <p:grpSp>
        <p:nvGrpSpPr>
          <p:cNvPr id="63" name="Group 62">
            <a:extLst>
              <a:ext uri="{FF2B5EF4-FFF2-40B4-BE49-F238E27FC236}">
                <a16:creationId xmlns:a16="http://schemas.microsoft.com/office/drawing/2014/main" id="{4308261A-0116-214E-ABF9-B83E13FD83B0}"/>
              </a:ext>
            </a:extLst>
          </p:cNvPr>
          <p:cNvGrpSpPr/>
          <p:nvPr/>
        </p:nvGrpSpPr>
        <p:grpSpPr>
          <a:xfrm>
            <a:off x="6863095" y="3258003"/>
            <a:ext cx="4438510" cy="1595522"/>
            <a:chOff x="6863095" y="3258003"/>
            <a:chExt cx="4438510" cy="1595522"/>
          </a:xfrm>
        </p:grpSpPr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B3B44928-C1E7-7547-AEF4-404603F41AA8}"/>
                </a:ext>
              </a:extLst>
            </p:cNvPr>
            <p:cNvSpPr/>
            <p:nvPr/>
          </p:nvSpPr>
          <p:spPr>
            <a:xfrm>
              <a:off x="6915290" y="3748636"/>
              <a:ext cx="756745" cy="520262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NO" dirty="0">
                  <a:solidFill>
                    <a:schemeClr val="accent1"/>
                  </a:solidFill>
                  <a:latin typeface="Share Tech Mono" panose="020B0509050000020004" pitchFamily="49" charset="77"/>
                </a:rPr>
                <a:t>28</a:t>
              </a:r>
            </a:p>
          </p:txBody>
        </p: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B8558545-DAED-4346-B538-2994204269E8}"/>
                </a:ext>
              </a:extLst>
            </p:cNvPr>
            <p:cNvSpPr/>
            <p:nvPr/>
          </p:nvSpPr>
          <p:spPr>
            <a:xfrm>
              <a:off x="9637468" y="3748636"/>
              <a:ext cx="756745" cy="52026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NO" dirty="0">
                  <a:latin typeface="Share Tech Mono" panose="020B0509050000020004" pitchFamily="49" charset="77"/>
                </a:rPr>
                <a:t>22</a:t>
              </a:r>
            </a:p>
          </p:txBody>
        </p:sp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62BFCFD9-31C6-424A-86E0-6B03C0681007}"/>
                </a:ext>
              </a:extLst>
            </p:cNvPr>
            <p:cNvSpPr/>
            <p:nvPr/>
          </p:nvSpPr>
          <p:spPr>
            <a:xfrm>
              <a:off x="10544860" y="3748636"/>
              <a:ext cx="756745" cy="52026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NO" dirty="0">
                  <a:latin typeface="Share Tech Mono" panose="020B0509050000020004" pitchFamily="49" charset="77"/>
                </a:rPr>
                <a:t>36</a:t>
              </a:r>
            </a:p>
          </p:txBody>
        </p:sp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DED36DB1-372E-8543-8EF1-37C7F971CBB0}"/>
                </a:ext>
              </a:extLst>
            </p:cNvPr>
            <p:cNvSpPr/>
            <p:nvPr/>
          </p:nvSpPr>
          <p:spPr>
            <a:xfrm>
              <a:off x="8746434" y="3764677"/>
              <a:ext cx="756745" cy="520262"/>
            </a:xfrm>
            <a:prstGeom prst="rect">
              <a:avLst/>
            </a:prstGeom>
            <a:ln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NO" dirty="0">
                  <a:solidFill>
                    <a:schemeClr val="tx1"/>
                  </a:solidFill>
                  <a:latin typeface="Share Tech Mono" panose="020B0509050000020004" pitchFamily="49" charset="77"/>
                </a:rPr>
                <a:t>35</a:t>
              </a:r>
            </a:p>
          </p:txBody>
        </p: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9B0E492D-67C3-9445-B26D-DB0BA12F595F}"/>
                </a:ext>
              </a:extLst>
            </p:cNvPr>
            <p:cNvSpPr txBox="1"/>
            <p:nvPr/>
          </p:nvSpPr>
          <p:spPr>
            <a:xfrm>
              <a:off x="6863095" y="3258003"/>
              <a:ext cx="909223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GB" dirty="0">
                  <a:solidFill>
                    <a:schemeClr val="bg1">
                      <a:lumMod val="60000"/>
                      <a:lumOff val="40000"/>
                    </a:schemeClr>
                  </a:solidFill>
                  <a:latin typeface="Montserrat" pitchFamily="2" charset="77"/>
                </a:rPr>
                <a:t>Step 5</a:t>
              </a:r>
            </a:p>
          </p:txBody>
        </p:sp>
        <p:cxnSp>
          <p:nvCxnSpPr>
            <p:cNvPr id="46" name="Elbow Connector 45">
              <a:extLst>
                <a:ext uri="{FF2B5EF4-FFF2-40B4-BE49-F238E27FC236}">
                  <a16:creationId xmlns:a16="http://schemas.microsoft.com/office/drawing/2014/main" id="{2D09B1B7-AFAF-864D-B05B-8838BAF1E863}"/>
                </a:ext>
              </a:extLst>
            </p:cNvPr>
            <p:cNvCxnSpPr>
              <a:cxnSpLocks/>
            </p:cNvCxnSpPr>
            <p:nvPr/>
          </p:nvCxnSpPr>
          <p:spPr>
            <a:xfrm rot="5400000" flipH="1">
              <a:off x="7764311" y="3807452"/>
              <a:ext cx="9315" cy="910321"/>
            </a:xfrm>
            <a:prstGeom prst="bentConnector3">
              <a:avLst>
                <a:gd name="adj1" fmla="val -2454106"/>
              </a:avLst>
            </a:prstGeom>
            <a:ln>
              <a:headEnd type="triangle"/>
              <a:tailEnd type="triangle"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AF6EA9FE-1CE4-384C-8CE5-9AE031AB864B}"/>
                </a:ext>
              </a:extLst>
            </p:cNvPr>
            <p:cNvSpPr/>
            <p:nvPr/>
          </p:nvSpPr>
          <p:spPr>
            <a:xfrm>
              <a:off x="7830862" y="3751666"/>
              <a:ext cx="756745" cy="520262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NO" dirty="0">
                  <a:solidFill>
                    <a:schemeClr val="accent1"/>
                  </a:solidFill>
                  <a:latin typeface="Share Tech Mono" panose="020B0509050000020004" pitchFamily="49" charset="77"/>
                </a:rPr>
                <a:t>22</a:t>
              </a:r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0B1A554B-43E3-7546-8578-F608AB55B350}"/>
                </a:ext>
              </a:extLst>
            </p:cNvPr>
            <p:cNvSpPr txBox="1"/>
            <p:nvPr/>
          </p:nvSpPr>
          <p:spPr>
            <a:xfrm>
              <a:off x="7243362" y="4484193"/>
              <a:ext cx="105990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dirty="0" err="1">
                  <a:solidFill>
                    <a:schemeClr val="accent6"/>
                  </a:solidFill>
                  <a:latin typeface="Share Tech Mono" panose="020B0509050000020004" pitchFamily="49" charset="77"/>
                </a:rPr>
                <a:t>swap</a:t>
              </a:r>
              <a:endParaRPr lang="en-NO" dirty="0">
                <a:solidFill>
                  <a:schemeClr val="accent6"/>
                </a:solidFill>
                <a:latin typeface="Share Tech Mono" panose="020B0509050000020004" pitchFamily="49" charset="77"/>
              </a:endParaRPr>
            </a:p>
          </p:txBody>
        </p:sp>
      </p:grpSp>
      <p:grpSp>
        <p:nvGrpSpPr>
          <p:cNvPr id="64" name="Group 63">
            <a:extLst>
              <a:ext uri="{FF2B5EF4-FFF2-40B4-BE49-F238E27FC236}">
                <a16:creationId xmlns:a16="http://schemas.microsoft.com/office/drawing/2014/main" id="{AAB2EE8D-E090-7847-B092-C6C1C30D6DEF}"/>
              </a:ext>
            </a:extLst>
          </p:cNvPr>
          <p:cNvGrpSpPr/>
          <p:nvPr/>
        </p:nvGrpSpPr>
        <p:grpSpPr>
          <a:xfrm>
            <a:off x="6812794" y="4806906"/>
            <a:ext cx="4438510" cy="1583176"/>
            <a:chOff x="6812794" y="4806906"/>
            <a:chExt cx="4438510" cy="1583176"/>
          </a:xfrm>
        </p:grpSpPr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5D41D09C-B341-FA41-A27D-17D974EB8009}"/>
                </a:ext>
              </a:extLst>
            </p:cNvPr>
            <p:cNvSpPr/>
            <p:nvPr/>
          </p:nvSpPr>
          <p:spPr>
            <a:xfrm>
              <a:off x="6864989" y="5297539"/>
              <a:ext cx="756745" cy="520262"/>
            </a:xfrm>
            <a:prstGeom prst="rect">
              <a:avLst/>
            </a:prstGeom>
            <a:ln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NO" dirty="0">
                  <a:solidFill>
                    <a:schemeClr val="tx1"/>
                  </a:solidFill>
                  <a:latin typeface="Share Tech Mono" panose="020B0509050000020004" pitchFamily="49" charset="77"/>
                </a:rPr>
                <a:t>22</a:t>
              </a:r>
            </a:p>
          </p:txBody>
        </p:sp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id="{D32876BA-A48E-9146-A518-935AFAD5B987}"/>
                </a:ext>
              </a:extLst>
            </p:cNvPr>
            <p:cNvSpPr/>
            <p:nvPr/>
          </p:nvSpPr>
          <p:spPr>
            <a:xfrm>
              <a:off x="7772382" y="5297539"/>
              <a:ext cx="756745" cy="520262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NO" dirty="0">
                  <a:solidFill>
                    <a:schemeClr val="accent1"/>
                  </a:solidFill>
                  <a:latin typeface="Share Tech Mono" panose="020B0509050000020004" pitchFamily="49" charset="77"/>
                </a:rPr>
                <a:t>28</a:t>
              </a:r>
            </a:p>
          </p:txBody>
        </p:sp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id="{A7A07A6F-BA55-054C-9010-F2A48EDA8BA1}"/>
                </a:ext>
              </a:extLst>
            </p:cNvPr>
            <p:cNvSpPr/>
            <p:nvPr/>
          </p:nvSpPr>
          <p:spPr>
            <a:xfrm>
              <a:off x="9587167" y="5297539"/>
              <a:ext cx="756745" cy="52026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NO" dirty="0">
                  <a:latin typeface="Share Tech Mono" panose="020B0509050000020004" pitchFamily="49" charset="77"/>
                </a:rPr>
                <a:t>36</a:t>
              </a:r>
            </a:p>
          </p:txBody>
        </p:sp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2B6B07F5-8F0B-954A-885B-89D7A4B572F7}"/>
                </a:ext>
              </a:extLst>
            </p:cNvPr>
            <p:cNvSpPr/>
            <p:nvPr/>
          </p:nvSpPr>
          <p:spPr>
            <a:xfrm>
              <a:off x="10494559" y="5297539"/>
              <a:ext cx="756745" cy="52026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NO" dirty="0">
                  <a:latin typeface="Share Tech Mono" panose="020B0509050000020004" pitchFamily="49" charset="77"/>
                </a:rPr>
                <a:t>22</a:t>
              </a:r>
            </a:p>
          </p:txBody>
        </p:sp>
        <p:sp>
          <p:nvSpPr>
            <p:cNvPr id="54" name="Rectangle 53">
              <a:extLst>
                <a:ext uri="{FF2B5EF4-FFF2-40B4-BE49-F238E27FC236}">
                  <a16:creationId xmlns:a16="http://schemas.microsoft.com/office/drawing/2014/main" id="{12219B7A-850E-424F-893C-C18D7837014C}"/>
                </a:ext>
              </a:extLst>
            </p:cNvPr>
            <p:cNvSpPr/>
            <p:nvPr/>
          </p:nvSpPr>
          <p:spPr>
            <a:xfrm>
              <a:off x="8696133" y="5297538"/>
              <a:ext cx="756745" cy="520262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NO" dirty="0">
                  <a:solidFill>
                    <a:schemeClr val="accent1"/>
                  </a:solidFill>
                  <a:latin typeface="Share Tech Mono" panose="020B0509050000020004" pitchFamily="49" charset="77"/>
                </a:rPr>
                <a:t>35</a:t>
              </a:r>
            </a:p>
          </p:txBody>
        </p:sp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D661C6E2-06A9-8F46-BA6F-0CFA2556DDA1}"/>
                </a:ext>
              </a:extLst>
            </p:cNvPr>
            <p:cNvSpPr txBox="1"/>
            <p:nvPr/>
          </p:nvSpPr>
          <p:spPr>
            <a:xfrm>
              <a:off x="6812794" y="4806906"/>
              <a:ext cx="918841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GB" dirty="0">
                  <a:solidFill>
                    <a:schemeClr val="bg1">
                      <a:lumMod val="60000"/>
                      <a:lumOff val="40000"/>
                    </a:schemeClr>
                  </a:solidFill>
                  <a:latin typeface="Montserrat" pitchFamily="2" charset="77"/>
                </a:rPr>
                <a:t>Step 6</a:t>
              </a:r>
            </a:p>
          </p:txBody>
        </p:sp>
        <p:cxnSp>
          <p:nvCxnSpPr>
            <p:cNvPr id="56" name="Elbow Connector 55">
              <a:extLst>
                <a:ext uri="{FF2B5EF4-FFF2-40B4-BE49-F238E27FC236}">
                  <a16:creationId xmlns:a16="http://schemas.microsoft.com/office/drawing/2014/main" id="{FE01E581-9456-CB49-9C8B-9926B10313CD}"/>
                </a:ext>
              </a:extLst>
            </p:cNvPr>
            <p:cNvCxnSpPr>
              <a:cxnSpLocks/>
            </p:cNvCxnSpPr>
            <p:nvPr/>
          </p:nvCxnSpPr>
          <p:spPr>
            <a:xfrm rot="5400000" flipH="1">
              <a:off x="8612321" y="5357982"/>
              <a:ext cx="9315" cy="910321"/>
            </a:xfrm>
            <a:prstGeom prst="bentConnector3">
              <a:avLst>
                <a:gd name="adj1" fmla="val -2454106"/>
              </a:avLst>
            </a:prstGeom>
            <a:ln>
              <a:headEnd type="triangle"/>
              <a:tailEnd type="triangle"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E2E242DB-6BF7-AF4F-9DC7-2FB46D069EDA}"/>
                </a:ext>
              </a:extLst>
            </p:cNvPr>
            <p:cNvSpPr txBox="1"/>
            <p:nvPr/>
          </p:nvSpPr>
          <p:spPr>
            <a:xfrm>
              <a:off x="8087025" y="6020750"/>
              <a:ext cx="105990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dirty="0">
                  <a:solidFill>
                    <a:schemeClr val="accent6"/>
                  </a:solidFill>
                  <a:latin typeface="Share Tech Mono" panose="020B0509050000020004" pitchFamily="49" charset="77"/>
                </a:rPr>
                <a:t>ok</a:t>
              </a:r>
              <a:endParaRPr lang="en-NO" dirty="0">
                <a:solidFill>
                  <a:schemeClr val="accent6"/>
                </a:solidFill>
                <a:latin typeface="Share Tech Mono" panose="020B0509050000020004" pitchFamily="49" charset="77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868568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7BB624-4073-7D48-9758-D651040632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Bubble Sort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AF1B69A-08D0-1245-A8BA-551EC8DF5D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19</a:t>
            </a:fld>
            <a:endParaRPr lang="en-NO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5DB9857B-1E13-7E49-8F24-CBA57742EFBE}"/>
              </a:ext>
            </a:extLst>
          </p:cNvPr>
          <p:cNvGrpSpPr/>
          <p:nvPr/>
        </p:nvGrpSpPr>
        <p:grpSpPr>
          <a:xfrm>
            <a:off x="849263" y="3274044"/>
            <a:ext cx="4438510" cy="1602649"/>
            <a:chOff x="849263" y="3274044"/>
            <a:chExt cx="4438510" cy="1602649"/>
          </a:xfrm>
        </p:grpSpPr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3D7F6E3C-98F7-E64E-AC64-3DFE8D29A9E0}"/>
                </a:ext>
              </a:extLst>
            </p:cNvPr>
            <p:cNvSpPr/>
            <p:nvPr/>
          </p:nvSpPr>
          <p:spPr>
            <a:xfrm>
              <a:off x="901458" y="3764677"/>
              <a:ext cx="756745" cy="520262"/>
            </a:xfrm>
            <a:prstGeom prst="rect">
              <a:avLst/>
            </a:prstGeom>
            <a:ln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NO" dirty="0">
                  <a:solidFill>
                    <a:schemeClr val="tx1"/>
                  </a:solidFill>
                  <a:latin typeface="Share Tech Mono" panose="020B0509050000020004" pitchFamily="49" charset="77"/>
                </a:rPr>
                <a:t>22</a:t>
              </a:r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156DBC07-4DC1-F84C-835A-F9C3F043BC5C}"/>
                </a:ext>
              </a:extLst>
            </p:cNvPr>
            <p:cNvSpPr/>
            <p:nvPr/>
          </p:nvSpPr>
          <p:spPr>
            <a:xfrm>
              <a:off x="1808851" y="3764677"/>
              <a:ext cx="756745" cy="520262"/>
            </a:xfrm>
            <a:prstGeom prst="rect">
              <a:avLst/>
            </a:prstGeom>
            <a:ln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NO" dirty="0">
                  <a:solidFill>
                    <a:schemeClr val="tx1"/>
                  </a:solidFill>
                  <a:latin typeface="Share Tech Mono" panose="020B0509050000020004" pitchFamily="49" charset="77"/>
                </a:rPr>
                <a:t>28</a:t>
              </a:r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44FFF380-FBC4-F446-80A5-D204BE8728E2}"/>
                </a:ext>
              </a:extLst>
            </p:cNvPr>
            <p:cNvSpPr/>
            <p:nvPr/>
          </p:nvSpPr>
          <p:spPr>
            <a:xfrm>
              <a:off x="3623636" y="3764677"/>
              <a:ext cx="756745" cy="520262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NO" dirty="0">
                  <a:solidFill>
                    <a:schemeClr val="accent1"/>
                  </a:solidFill>
                  <a:latin typeface="Share Tech Mono" panose="020B0509050000020004" pitchFamily="49" charset="77"/>
                </a:rPr>
                <a:t>22</a:t>
              </a:r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F1BA220-E5B8-3042-972B-034C85D07086}"/>
                </a:ext>
              </a:extLst>
            </p:cNvPr>
            <p:cNvSpPr/>
            <p:nvPr/>
          </p:nvSpPr>
          <p:spPr>
            <a:xfrm>
              <a:off x="4531028" y="3764677"/>
              <a:ext cx="756745" cy="52026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NO" dirty="0">
                  <a:latin typeface="Share Tech Mono" panose="020B0509050000020004" pitchFamily="49" charset="77"/>
                </a:rPr>
                <a:t>36</a:t>
              </a:r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12A21785-18CE-6B4A-8105-2805E95DC8C4}"/>
                </a:ext>
              </a:extLst>
            </p:cNvPr>
            <p:cNvSpPr/>
            <p:nvPr/>
          </p:nvSpPr>
          <p:spPr>
            <a:xfrm>
              <a:off x="2732602" y="3764676"/>
              <a:ext cx="756745" cy="520262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NO" dirty="0">
                  <a:solidFill>
                    <a:schemeClr val="accent1"/>
                  </a:solidFill>
                  <a:latin typeface="Share Tech Mono" panose="020B0509050000020004" pitchFamily="49" charset="77"/>
                </a:rPr>
                <a:t>35</a:t>
              </a: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E30A0C7E-11FE-8141-A7C5-462031F15954}"/>
                </a:ext>
              </a:extLst>
            </p:cNvPr>
            <p:cNvSpPr txBox="1"/>
            <p:nvPr/>
          </p:nvSpPr>
          <p:spPr>
            <a:xfrm>
              <a:off x="849263" y="3274044"/>
              <a:ext cx="914033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GB" dirty="0">
                  <a:solidFill>
                    <a:schemeClr val="bg1">
                      <a:lumMod val="60000"/>
                      <a:lumOff val="40000"/>
                    </a:schemeClr>
                  </a:solidFill>
                  <a:latin typeface="Montserrat" pitchFamily="2" charset="77"/>
                </a:rPr>
                <a:t>Step 7</a:t>
              </a:r>
            </a:p>
          </p:txBody>
        </p:sp>
        <p:cxnSp>
          <p:nvCxnSpPr>
            <p:cNvPr id="31" name="Elbow Connector 30">
              <a:extLst>
                <a:ext uri="{FF2B5EF4-FFF2-40B4-BE49-F238E27FC236}">
                  <a16:creationId xmlns:a16="http://schemas.microsoft.com/office/drawing/2014/main" id="{2A6077E8-849F-424C-960D-A4CFC9A4AF6C}"/>
                </a:ext>
              </a:extLst>
            </p:cNvPr>
            <p:cNvCxnSpPr>
              <a:cxnSpLocks/>
            </p:cNvCxnSpPr>
            <p:nvPr/>
          </p:nvCxnSpPr>
          <p:spPr>
            <a:xfrm rot="5400000" flipH="1">
              <a:off x="3564117" y="3835278"/>
              <a:ext cx="9315" cy="910321"/>
            </a:xfrm>
            <a:prstGeom prst="bentConnector3">
              <a:avLst>
                <a:gd name="adj1" fmla="val -2454106"/>
              </a:avLst>
            </a:prstGeom>
            <a:ln>
              <a:headEnd type="triangle"/>
              <a:tailEnd type="triangle"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2D231ADC-7D90-AD4A-83DC-1CF593160535}"/>
                </a:ext>
              </a:extLst>
            </p:cNvPr>
            <p:cNvSpPr txBox="1"/>
            <p:nvPr/>
          </p:nvSpPr>
          <p:spPr>
            <a:xfrm>
              <a:off x="3038821" y="4507361"/>
              <a:ext cx="105990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dirty="0" err="1">
                  <a:solidFill>
                    <a:schemeClr val="accent6"/>
                  </a:solidFill>
                  <a:latin typeface="Share Tech Mono" panose="020B0509050000020004" pitchFamily="49" charset="77"/>
                </a:rPr>
                <a:t>swap</a:t>
              </a:r>
              <a:endParaRPr lang="en-NO" dirty="0">
                <a:solidFill>
                  <a:schemeClr val="accent6"/>
                </a:solidFill>
                <a:latin typeface="Share Tech Mono" panose="020B0509050000020004" pitchFamily="49" charset="77"/>
              </a:endParaRPr>
            </a:p>
          </p:txBody>
        </p: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B4CF2F6B-9FDA-6B40-BFC6-44069E273CDE}"/>
              </a:ext>
            </a:extLst>
          </p:cNvPr>
          <p:cNvGrpSpPr/>
          <p:nvPr/>
        </p:nvGrpSpPr>
        <p:grpSpPr>
          <a:xfrm>
            <a:off x="838200" y="1679158"/>
            <a:ext cx="4438510" cy="1583176"/>
            <a:chOff x="838200" y="1679158"/>
            <a:chExt cx="4438510" cy="1583176"/>
          </a:xfrm>
        </p:grpSpPr>
        <p:sp>
          <p:nvSpPr>
            <p:cNvPr id="57" name="Rectangle 56">
              <a:extLst>
                <a:ext uri="{FF2B5EF4-FFF2-40B4-BE49-F238E27FC236}">
                  <a16:creationId xmlns:a16="http://schemas.microsoft.com/office/drawing/2014/main" id="{20620324-101F-2141-A950-AE4C9C79E5F2}"/>
                </a:ext>
              </a:extLst>
            </p:cNvPr>
            <p:cNvSpPr/>
            <p:nvPr/>
          </p:nvSpPr>
          <p:spPr>
            <a:xfrm>
              <a:off x="890395" y="2169791"/>
              <a:ext cx="756745" cy="520262"/>
            </a:xfrm>
            <a:prstGeom prst="rect">
              <a:avLst/>
            </a:prstGeom>
            <a:ln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NO" dirty="0">
                  <a:solidFill>
                    <a:schemeClr val="tx1"/>
                  </a:solidFill>
                  <a:latin typeface="Share Tech Mono" panose="020B0509050000020004" pitchFamily="49" charset="77"/>
                </a:rPr>
                <a:t>22</a:t>
              </a:r>
            </a:p>
          </p:txBody>
        </p:sp>
        <p:sp>
          <p:nvSpPr>
            <p:cNvPr id="58" name="Rectangle 57">
              <a:extLst>
                <a:ext uri="{FF2B5EF4-FFF2-40B4-BE49-F238E27FC236}">
                  <a16:creationId xmlns:a16="http://schemas.microsoft.com/office/drawing/2014/main" id="{B642ACE2-5313-F546-9E92-21D5CB9F1E0A}"/>
                </a:ext>
              </a:extLst>
            </p:cNvPr>
            <p:cNvSpPr/>
            <p:nvPr/>
          </p:nvSpPr>
          <p:spPr>
            <a:xfrm>
              <a:off x="1797788" y="2169791"/>
              <a:ext cx="756745" cy="520262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NO" dirty="0">
                  <a:solidFill>
                    <a:schemeClr val="accent1"/>
                  </a:solidFill>
                  <a:latin typeface="Share Tech Mono" panose="020B0509050000020004" pitchFamily="49" charset="77"/>
                </a:rPr>
                <a:t>28</a:t>
              </a:r>
            </a:p>
          </p:txBody>
        </p:sp>
        <p:sp>
          <p:nvSpPr>
            <p:cNvPr id="59" name="Rectangle 58">
              <a:extLst>
                <a:ext uri="{FF2B5EF4-FFF2-40B4-BE49-F238E27FC236}">
                  <a16:creationId xmlns:a16="http://schemas.microsoft.com/office/drawing/2014/main" id="{7EFC53ED-6D8D-5B4D-8C8B-1B866890DB08}"/>
                </a:ext>
              </a:extLst>
            </p:cNvPr>
            <p:cNvSpPr/>
            <p:nvPr/>
          </p:nvSpPr>
          <p:spPr>
            <a:xfrm>
              <a:off x="3612573" y="2169791"/>
              <a:ext cx="756745" cy="52026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NO" dirty="0">
                  <a:latin typeface="Share Tech Mono" panose="020B0509050000020004" pitchFamily="49" charset="77"/>
                </a:rPr>
                <a:t>22</a:t>
              </a:r>
            </a:p>
          </p:txBody>
        </p:sp>
        <p:sp>
          <p:nvSpPr>
            <p:cNvPr id="60" name="Rectangle 59">
              <a:extLst>
                <a:ext uri="{FF2B5EF4-FFF2-40B4-BE49-F238E27FC236}">
                  <a16:creationId xmlns:a16="http://schemas.microsoft.com/office/drawing/2014/main" id="{E70BDC32-1883-944B-B77F-B8866553BB32}"/>
                </a:ext>
              </a:extLst>
            </p:cNvPr>
            <p:cNvSpPr/>
            <p:nvPr/>
          </p:nvSpPr>
          <p:spPr>
            <a:xfrm>
              <a:off x="4519965" y="2169791"/>
              <a:ext cx="756745" cy="52026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NO" dirty="0">
                  <a:latin typeface="Share Tech Mono" panose="020B0509050000020004" pitchFamily="49" charset="77"/>
                </a:rPr>
                <a:t>36</a:t>
              </a:r>
            </a:p>
          </p:txBody>
        </p:sp>
        <p:sp>
          <p:nvSpPr>
            <p:cNvPr id="61" name="Rectangle 60">
              <a:extLst>
                <a:ext uri="{FF2B5EF4-FFF2-40B4-BE49-F238E27FC236}">
                  <a16:creationId xmlns:a16="http://schemas.microsoft.com/office/drawing/2014/main" id="{398B96BC-357B-1646-922B-EB3F5D31693E}"/>
                </a:ext>
              </a:extLst>
            </p:cNvPr>
            <p:cNvSpPr/>
            <p:nvPr/>
          </p:nvSpPr>
          <p:spPr>
            <a:xfrm>
              <a:off x="2721539" y="2169790"/>
              <a:ext cx="756745" cy="520262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NO" dirty="0">
                  <a:solidFill>
                    <a:schemeClr val="accent1"/>
                  </a:solidFill>
                  <a:latin typeface="Share Tech Mono" panose="020B0509050000020004" pitchFamily="49" charset="77"/>
                </a:rPr>
                <a:t>35</a:t>
              </a:r>
            </a:p>
          </p:txBody>
        </p: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FBB4FF44-E7F3-F546-BE52-8EB3A3C1B9B2}"/>
                </a:ext>
              </a:extLst>
            </p:cNvPr>
            <p:cNvSpPr txBox="1"/>
            <p:nvPr/>
          </p:nvSpPr>
          <p:spPr>
            <a:xfrm>
              <a:off x="838200" y="1679158"/>
              <a:ext cx="918841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GB" dirty="0">
                  <a:solidFill>
                    <a:schemeClr val="bg1">
                      <a:lumMod val="60000"/>
                      <a:lumOff val="40000"/>
                    </a:schemeClr>
                  </a:solidFill>
                  <a:latin typeface="Montserrat" pitchFamily="2" charset="77"/>
                </a:rPr>
                <a:t>Step 6</a:t>
              </a:r>
            </a:p>
          </p:txBody>
        </p:sp>
        <p:cxnSp>
          <p:nvCxnSpPr>
            <p:cNvPr id="63" name="Elbow Connector 62">
              <a:extLst>
                <a:ext uri="{FF2B5EF4-FFF2-40B4-BE49-F238E27FC236}">
                  <a16:creationId xmlns:a16="http://schemas.microsoft.com/office/drawing/2014/main" id="{34CE06B6-FA02-F740-BECE-588ABA0B3292}"/>
                </a:ext>
              </a:extLst>
            </p:cNvPr>
            <p:cNvCxnSpPr>
              <a:cxnSpLocks/>
            </p:cNvCxnSpPr>
            <p:nvPr/>
          </p:nvCxnSpPr>
          <p:spPr>
            <a:xfrm rot="5400000" flipH="1">
              <a:off x="2637727" y="2230234"/>
              <a:ext cx="9315" cy="910321"/>
            </a:xfrm>
            <a:prstGeom prst="bentConnector3">
              <a:avLst>
                <a:gd name="adj1" fmla="val -2454106"/>
              </a:avLst>
            </a:prstGeom>
            <a:ln>
              <a:headEnd type="triangle"/>
              <a:tailEnd type="triangle"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sp>
          <p:nvSpPr>
            <p:cNvPr id="64" name="TextBox 63">
              <a:extLst>
                <a:ext uri="{FF2B5EF4-FFF2-40B4-BE49-F238E27FC236}">
                  <a16:creationId xmlns:a16="http://schemas.microsoft.com/office/drawing/2014/main" id="{97BD59F6-E96C-2647-AC59-7A7F8AFECF05}"/>
                </a:ext>
              </a:extLst>
            </p:cNvPr>
            <p:cNvSpPr txBox="1"/>
            <p:nvPr/>
          </p:nvSpPr>
          <p:spPr>
            <a:xfrm>
              <a:off x="2112431" y="2893002"/>
              <a:ext cx="105990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dirty="0">
                  <a:solidFill>
                    <a:schemeClr val="accent6"/>
                  </a:solidFill>
                  <a:latin typeface="Share Tech Mono" panose="020B0509050000020004" pitchFamily="49" charset="77"/>
                </a:rPr>
                <a:t>ok</a:t>
              </a:r>
              <a:endParaRPr lang="en-NO" dirty="0">
                <a:solidFill>
                  <a:schemeClr val="accent6"/>
                </a:solidFill>
                <a:latin typeface="Share Tech Mono" panose="020B0509050000020004" pitchFamily="49" charset="77"/>
              </a:endParaRP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EC08963C-8584-E645-A601-4F2D8AC9A60E}"/>
              </a:ext>
            </a:extLst>
          </p:cNvPr>
          <p:cNvGrpSpPr/>
          <p:nvPr/>
        </p:nvGrpSpPr>
        <p:grpSpPr>
          <a:xfrm>
            <a:off x="866683" y="4811905"/>
            <a:ext cx="4438510" cy="1547124"/>
            <a:chOff x="866683" y="4811905"/>
            <a:chExt cx="4438510" cy="1547124"/>
          </a:xfrm>
        </p:grpSpPr>
        <p:sp>
          <p:nvSpPr>
            <p:cNvPr id="65" name="Rectangle 64">
              <a:extLst>
                <a:ext uri="{FF2B5EF4-FFF2-40B4-BE49-F238E27FC236}">
                  <a16:creationId xmlns:a16="http://schemas.microsoft.com/office/drawing/2014/main" id="{BB1AEA94-8BF6-E44E-8545-324EF96CE7D8}"/>
                </a:ext>
              </a:extLst>
            </p:cNvPr>
            <p:cNvSpPr/>
            <p:nvPr/>
          </p:nvSpPr>
          <p:spPr>
            <a:xfrm>
              <a:off x="918878" y="5302538"/>
              <a:ext cx="756745" cy="520262"/>
            </a:xfrm>
            <a:prstGeom prst="rect">
              <a:avLst/>
            </a:prstGeom>
            <a:ln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NO" dirty="0">
                  <a:solidFill>
                    <a:schemeClr val="tx1"/>
                  </a:solidFill>
                  <a:latin typeface="Share Tech Mono" panose="020B0509050000020004" pitchFamily="49" charset="77"/>
                </a:rPr>
                <a:t>22</a:t>
              </a:r>
            </a:p>
          </p:txBody>
        </p:sp>
        <p:sp>
          <p:nvSpPr>
            <p:cNvPr id="66" name="Rectangle 65">
              <a:extLst>
                <a:ext uri="{FF2B5EF4-FFF2-40B4-BE49-F238E27FC236}">
                  <a16:creationId xmlns:a16="http://schemas.microsoft.com/office/drawing/2014/main" id="{22668366-7B78-294A-9050-423B87C5D263}"/>
                </a:ext>
              </a:extLst>
            </p:cNvPr>
            <p:cNvSpPr/>
            <p:nvPr/>
          </p:nvSpPr>
          <p:spPr>
            <a:xfrm>
              <a:off x="1826271" y="5302538"/>
              <a:ext cx="756745" cy="520262"/>
            </a:xfrm>
            <a:prstGeom prst="rect">
              <a:avLst/>
            </a:prstGeom>
            <a:ln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NO" dirty="0">
                  <a:solidFill>
                    <a:schemeClr val="tx1"/>
                  </a:solidFill>
                  <a:latin typeface="Share Tech Mono" panose="020B0509050000020004" pitchFamily="49" charset="77"/>
                </a:rPr>
                <a:t>28</a:t>
              </a:r>
            </a:p>
          </p:txBody>
        </p:sp>
        <p:sp>
          <p:nvSpPr>
            <p:cNvPr id="67" name="Rectangle 66">
              <a:extLst>
                <a:ext uri="{FF2B5EF4-FFF2-40B4-BE49-F238E27FC236}">
                  <a16:creationId xmlns:a16="http://schemas.microsoft.com/office/drawing/2014/main" id="{E47B4F9B-39C6-A746-B22A-A557894A8BEF}"/>
                </a:ext>
              </a:extLst>
            </p:cNvPr>
            <p:cNvSpPr/>
            <p:nvPr/>
          </p:nvSpPr>
          <p:spPr>
            <a:xfrm>
              <a:off x="3641056" y="5302538"/>
              <a:ext cx="756745" cy="520262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NO" dirty="0">
                  <a:solidFill>
                    <a:schemeClr val="accent1"/>
                  </a:solidFill>
                  <a:latin typeface="Share Tech Mono" panose="020B0509050000020004" pitchFamily="49" charset="77"/>
                </a:rPr>
                <a:t>35</a:t>
              </a:r>
            </a:p>
          </p:txBody>
        </p:sp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3430C65B-47C2-BC40-A2BB-E71700B4D92D}"/>
                </a:ext>
              </a:extLst>
            </p:cNvPr>
            <p:cNvSpPr/>
            <p:nvPr/>
          </p:nvSpPr>
          <p:spPr>
            <a:xfrm>
              <a:off x="4548448" y="5302538"/>
              <a:ext cx="756745" cy="520262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NO" dirty="0">
                  <a:solidFill>
                    <a:schemeClr val="accent1"/>
                  </a:solidFill>
                  <a:latin typeface="Share Tech Mono" panose="020B0509050000020004" pitchFamily="49" charset="77"/>
                </a:rPr>
                <a:t>36</a:t>
              </a:r>
            </a:p>
          </p:txBody>
        </p:sp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4A8BE002-0419-274D-8E45-5E7EB6FF3E5F}"/>
                </a:ext>
              </a:extLst>
            </p:cNvPr>
            <p:cNvSpPr/>
            <p:nvPr/>
          </p:nvSpPr>
          <p:spPr>
            <a:xfrm>
              <a:off x="2750022" y="5302537"/>
              <a:ext cx="756745" cy="520262"/>
            </a:xfrm>
            <a:prstGeom prst="rect">
              <a:avLst/>
            </a:prstGeom>
            <a:ln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NO" dirty="0">
                  <a:solidFill>
                    <a:schemeClr val="tx1"/>
                  </a:solidFill>
                  <a:latin typeface="Share Tech Mono" panose="020B0509050000020004" pitchFamily="49" charset="77"/>
                </a:rPr>
                <a:t>22</a:t>
              </a:r>
            </a:p>
          </p:txBody>
        </p:sp>
        <p:sp>
          <p:nvSpPr>
            <p:cNvPr id="70" name="TextBox 69">
              <a:extLst>
                <a:ext uri="{FF2B5EF4-FFF2-40B4-BE49-F238E27FC236}">
                  <a16:creationId xmlns:a16="http://schemas.microsoft.com/office/drawing/2014/main" id="{07927BFB-CFAE-4347-A478-15689EF623DF}"/>
                </a:ext>
              </a:extLst>
            </p:cNvPr>
            <p:cNvSpPr txBox="1"/>
            <p:nvPr/>
          </p:nvSpPr>
          <p:spPr>
            <a:xfrm>
              <a:off x="866683" y="4811905"/>
              <a:ext cx="925253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GB" dirty="0">
                  <a:solidFill>
                    <a:schemeClr val="bg1">
                      <a:lumMod val="60000"/>
                      <a:lumOff val="40000"/>
                    </a:schemeClr>
                  </a:solidFill>
                  <a:latin typeface="Montserrat" pitchFamily="2" charset="77"/>
                </a:rPr>
                <a:t>Step 8</a:t>
              </a:r>
            </a:p>
          </p:txBody>
        </p:sp>
        <p:cxnSp>
          <p:nvCxnSpPr>
            <p:cNvPr id="71" name="Elbow Connector 70">
              <a:extLst>
                <a:ext uri="{FF2B5EF4-FFF2-40B4-BE49-F238E27FC236}">
                  <a16:creationId xmlns:a16="http://schemas.microsoft.com/office/drawing/2014/main" id="{8638488C-00BB-F54C-8779-3C9393E5A60A}"/>
                </a:ext>
              </a:extLst>
            </p:cNvPr>
            <p:cNvCxnSpPr>
              <a:cxnSpLocks/>
            </p:cNvCxnSpPr>
            <p:nvPr/>
          </p:nvCxnSpPr>
          <p:spPr>
            <a:xfrm rot="5400000" flipH="1">
              <a:off x="4474171" y="5361725"/>
              <a:ext cx="9315" cy="910321"/>
            </a:xfrm>
            <a:prstGeom prst="bentConnector3">
              <a:avLst>
                <a:gd name="adj1" fmla="val -2454106"/>
              </a:avLst>
            </a:prstGeom>
            <a:ln>
              <a:headEnd type="triangle"/>
              <a:tailEnd type="triangle"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sp>
          <p:nvSpPr>
            <p:cNvPr id="72" name="TextBox 71">
              <a:extLst>
                <a:ext uri="{FF2B5EF4-FFF2-40B4-BE49-F238E27FC236}">
                  <a16:creationId xmlns:a16="http://schemas.microsoft.com/office/drawing/2014/main" id="{F6C70B4D-456C-0444-8D78-8C5903105A58}"/>
                </a:ext>
              </a:extLst>
            </p:cNvPr>
            <p:cNvSpPr txBox="1"/>
            <p:nvPr/>
          </p:nvSpPr>
          <p:spPr>
            <a:xfrm>
              <a:off x="3950963" y="5989697"/>
              <a:ext cx="105990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dirty="0">
                  <a:solidFill>
                    <a:schemeClr val="accent6"/>
                  </a:solidFill>
                  <a:latin typeface="Share Tech Mono" panose="020B0509050000020004" pitchFamily="49" charset="77"/>
                </a:rPr>
                <a:t>ok</a:t>
              </a:r>
              <a:endParaRPr lang="en-NO" dirty="0">
                <a:solidFill>
                  <a:schemeClr val="accent6"/>
                </a:solidFill>
                <a:latin typeface="Share Tech Mono" panose="020B0509050000020004" pitchFamily="49" charset="77"/>
              </a:endParaRPr>
            </a:p>
          </p:txBody>
        </p:sp>
      </p:grpSp>
      <p:grpSp>
        <p:nvGrpSpPr>
          <p:cNvPr id="41" name="Group 40">
            <a:extLst>
              <a:ext uri="{FF2B5EF4-FFF2-40B4-BE49-F238E27FC236}">
                <a16:creationId xmlns:a16="http://schemas.microsoft.com/office/drawing/2014/main" id="{3B25A8FD-7FC9-7D44-9437-10CD0F4AC3E5}"/>
              </a:ext>
            </a:extLst>
          </p:cNvPr>
          <p:cNvGrpSpPr/>
          <p:nvPr/>
        </p:nvGrpSpPr>
        <p:grpSpPr>
          <a:xfrm>
            <a:off x="6886807" y="3272671"/>
            <a:ext cx="4438510" cy="1583176"/>
            <a:chOff x="6813680" y="3274043"/>
            <a:chExt cx="4438510" cy="1583176"/>
          </a:xfrm>
        </p:grpSpPr>
        <p:sp>
          <p:nvSpPr>
            <p:cNvPr id="87" name="Rectangle 86">
              <a:extLst>
                <a:ext uri="{FF2B5EF4-FFF2-40B4-BE49-F238E27FC236}">
                  <a16:creationId xmlns:a16="http://schemas.microsoft.com/office/drawing/2014/main" id="{B02EFB25-AEBC-1E42-B223-F2C1BEAE641D}"/>
                </a:ext>
              </a:extLst>
            </p:cNvPr>
            <p:cNvSpPr/>
            <p:nvPr/>
          </p:nvSpPr>
          <p:spPr>
            <a:xfrm>
              <a:off x="6865875" y="3764676"/>
              <a:ext cx="756745" cy="520262"/>
            </a:xfrm>
            <a:prstGeom prst="rect">
              <a:avLst/>
            </a:prstGeom>
            <a:ln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NO" dirty="0">
                  <a:solidFill>
                    <a:schemeClr val="tx1"/>
                  </a:solidFill>
                  <a:latin typeface="Share Tech Mono" panose="020B0509050000020004" pitchFamily="49" charset="77"/>
                </a:rPr>
                <a:t>22</a:t>
              </a:r>
            </a:p>
          </p:txBody>
        </p:sp>
        <p:sp>
          <p:nvSpPr>
            <p:cNvPr id="88" name="Rectangle 87">
              <a:extLst>
                <a:ext uri="{FF2B5EF4-FFF2-40B4-BE49-F238E27FC236}">
                  <a16:creationId xmlns:a16="http://schemas.microsoft.com/office/drawing/2014/main" id="{F993238B-B499-1A49-A1C7-8A7AC9C83ED7}"/>
                </a:ext>
              </a:extLst>
            </p:cNvPr>
            <p:cNvSpPr/>
            <p:nvPr/>
          </p:nvSpPr>
          <p:spPr>
            <a:xfrm>
              <a:off x="7773268" y="3764676"/>
              <a:ext cx="756745" cy="520262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NO" dirty="0">
                  <a:solidFill>
                    <a:schemeClr val="accent1"/>
                  </a:solidFill>
                  <a:latin typeface="Share Tech Mono" panose="020B0509050000020004" pitchFamily="49" charset="77"/>
                </a:rPr>
                <a:t>28</a:t>
              </a:r>
            </a:p>
          </p:txBody>
        </p:sp>
        <p:sp>
          <p:nvSpPr>
            <p:cNvPr id="89" name="Rectangle 88">
              <a:extLst>
                <a:ext uri="{FF2B5EF4-FFF2-40B4-BE49-F238E27FC236}">
                  <a16:creationId xmlns:a16="http://schemas.microsoft.com/office/drawing/2014/main" id="{1CE8910C-EAE5-2A48-97A9-AA593C112188}"/>
                </a:ext>
              </a:extLst>
            </p:cNvPr>
            <p:cNvSpPr/>
            <p:nvPr/>
          </p:nvSpPr>
          <p:spPr>
            <a:xfrm>
              <a:off x="9588053" y="3764676"/>
              <a:ext cx="756745" cy="52026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NO" dirty="0">
                  <a:latin typeface="Share Tech Mono" panose="020B0509050000020004" pitchFamily="49" charset="77"/>
                </a:rPr>
                <a:t>35</a:t>
              </a:r>
            </a:p>
          </p:txBody>
        </p:sp>
        <p:sp>
          <p:nvSpPr>
            <p:cNvPr id="90" name="Rectangle 89">
              <a:extLst>
                <a:ext uri="{FF2B5EF4-FFF2-40B4-BE49-F238E27FC236}">
                  <a16:creationId xmlns:a16="http://schemas.microsoft.com/office/drawing/2014/main" id="{60808F46-1ADA-4341-B141-5ADA22A2B31A}"/>
                </a:ext>
              </a:extLst>
            </p:cNvPr>
            <p:cNvSpPr/>
            <p:nvPr/>
          </p:nvSpPr>
          <p:spPr>
            <a:xfrm>
              <a:off x="10495445" y="3764676"/>
              <a:ext cx="756745" cy="52026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NO" dirty="0">
                  <a:latin typeface="Share Tech Mono" panose="020B0509050000020004" pitchFamily="49" charset="77"/>
                </a:rPr>
                <a:t>36</a:t>
              </a:r>
            </a:p>
          </p:txBody>
        </p:sp>
        <p:sp>
          <p:nvSpPr>
            <p:cNvPr id="91" name="Rectangle 90">
              <a:extLst>
                <a:ext uri="{FF2B5EF4-FFF2-40B4-BE49-F238E27FC236}">
                  <a16:creationId xmlns:a16="http://schemas.microsoft.com/office/drawing/2014/main" id="{6104C476-38F7-FD42-9F39-2AA81CFCC3C3}"/>
                </a:ext>
              </a:extLst>
            </p:cNvPr>
            <p:cNvSpPr/>
            <p:nvPr/>
          </p:nvSpPr>
          <p:spPr>
            <a:xfrm>
              <a:off x="8697019" y="3764675"/>
              <a:ext cx="756745" cy="520262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NO" dirty="0">
                  <a:solidFill>
                    <a:schemeClr val="accent1"/>
                  </a:solidFill>
                  <a:latin typeface="Share Tech Mono" panose="020B0509050000020004" pitchFamily="49" charset="77"/>
                </a:rPr>
                <a:t>22</a:t>
              </a:r>
            </a:p>
          </p:txBody>
        </p:sp>
        <p:sp>
          <p:nvSpPr>
            <p:cNvPr id="92" name="TextBox 91">
              <a:extLst>
                <a:ext uri="{FF2B5EF4-FFF2-40B4-BE49-F238E27FC236}">
                  <a16:creationId xmlns:a16="http://schemas.microsoft.com/office/drawing/2014/main" id="{1AF7DB5A-4F25-E346-B798-B25B40D433BE}"/>
                </a:ext>
              </a:extLst>
            </p:cNvPr>
            <p:cNvSpPr txBox="1"/>
            <p:nvPr/>
          </p:nvSpPr>
          <p:spPr>
            <a:xfrm>
              <a:off x="6813680" y="3274043"/>
              <a:ext cx="1013419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GB" dirty="0">
                  <a:solidFill>
                    <a:schemeClr val="bg1">
                      <a:lumMod val="60000"/>
                      <a:lumOff val="40000"/>
                    </a:schemeClr>
                  </a:solidFill>
                  <a:latin typeface="Montserrat" pitchFamily="2" charset="77"/>
                </a:rPr>
                <a:t>Step 10</a:t>
              </a:r>
            </a:p>
          </p:txBody>
        </p:sp>
        <p:cxnSp>
          <p:nvCxnSpPr>
            <p:cNvPr id="93" name="Elbow Connector 92">
              <a:extLst>
                <a:ext uri="{FF2B5EF4-FFF2-40B4-BE49-F238E27FC236}">
                  <a16:creationId xmlns:a16="http://schemas.microsoft.com/office/drawing/2014/main" id="{14D6E672-5B13-7D44-BE22-25AD3D2E7C3D}"/>
                </a:ext>
              </a:extLst>
            </p:cNvPr>
            <p:cNvCxnSpPr>
              <a:cxnSpLocks/>
            </p:cNvCxnSpPr>
            <p:nvPr/>
          </p:nvCxnSpPr>
          <p:spPr>
            <a:xfrm rot="5400000" flipH="1">
              <a:off x="8613207" y="3825119"/>
              <a:ext cx="9315" cy="910321"/>
            </a:xfrm>
            <a:prstGeom prst="bentConnector3">
              <a:avLst>
                <a:gd name="adj1" fmla="val -2454106"/>
              </a:avLst>
            </a:prstGeom>
            <a:ln>
              <a:headEnd type="triangle"/>
              <a:tailEnd type="triangle"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sp>
          <p:nvSpPr>
            <p:cNvPr id="94" name="TextBox 93">
              <a:extLst>
                <a:ext uri="{FF2B5EF4-FFF2-40B4-BE49-F238E27FC236}">
                  <a16:creationId xmlns:a16="http://schemas.microsoft.com/office/drawing/2014/main" id="{10C1C334-EFC9-C042-BFC5-515D4CCDDD07}"/>
                </a:ext>
              </a:extLst>
            </p:cNvPr>
            <p:cNvSpPr txBox="1"/>
            <p:nvPr/>
          </p:nvSpPr>
          <p:spPr>
            <a:xfrm>
              <a:off x="8087911" y="4487887"/>
              <a:ext cx="105990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dirty="0">
                  <a:solidFill>
                    <a:schemeClr val="accent6"/>
                  </a:solidFill>
                  <a:latin typeface="Share Tech Mono" panose="020B0509050000020004" pitchFamily="49" charset="77"/>
                </a:rPr>
                <a:t>ok</a:t>
              </a:r>
              <a:endParaRPr lang="en-NO" dirty="0">
                <a:solidFill>
                  <a:schemeClr val="accent6"/>
                </a:solidFill>
                <a:latin typeface="Share Tech Mono" panose="020B0509050000020004" pitchFamily="49" charset="77"/>
              </a:endParaRPr>
            </a:p>
          </p:txBody>
        </p: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70536680-DCCA-DB45-A72F-E3124E2066FF}"/>
              </a:ext>
            </a:extLst>
          </p:cNvPr>
          <p:cNvGrpSpPr/>
          <p:nvPr/>
        </p:nvGrpSpPr>
        <p:grpSpPr>
          <a:xfrm>
            <a:off x="6824762" y="1690117"/>
            <a:ext cx="4476843" cy="1582554"/>
            <a:chOff x="6824762" y="1690117"/>
            <a:chExt cx="4476843" cy="1582554"/>
          </a:xfrm>
        </p:grpSpPr>
        <p:sp>
          <p:nvSpPr>
            <p:cNvPr id="80" name="Rectangle 79">
              <a:extLst>
                <a:ext uri="{FF2B5EF4-FFF2-40B4-BE49-F238E27FC236}">
                  <a16:creationId xmlns:a16="http://schemas.microsoft.com/office/drawing/2014/main" id="{BD698CBE-54D6-DF49-9B2C-5CD3B7C9F80E}"/>
                </a:ext>
              </a:extLst>
            </p:cNvPr>
            <p:cNvSpPr/>
            <p:nvPr/>
          </p:nvSpPr>
          <p:spPr>
            <a:xfrm>
              <a:off x="6915290" y="2167782"/>
              <a:ext cx="756745" cy="520262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NO" dirty="0">
                  <a:solidFill>
                    <a:schemeClr val="accent1"/>
                  </a:solidFill>
                  <a:latin typeface="Share Tech Mono" panose="020B0509050000020004" pitchFamily="49" charset="77"/>
                </a:rPr>
                <a:t>22</a:t>
              </a:r>
            </a:p>
          </p:txBody>
        </p:sp>
        <p:sp>
          <p:nvSpPr>
            <p:cNvPr id="81" name="Rectangle 80">
              <a:extLst>
                <a:ext uri="{FF2B5EF4-FFF2-40B4-BE49-F238E27FC236}">
                  <a16:creationId xmlns:a16="http://schemas.microsoft.com/office/drawing/2014/main" id="{3ED0C19D-8AE4-294D-BEA7-1F809F77ED2C}"/>
                </a:ext>
              </a:extLst>
            </p:cNvPr>
            <p:cNvSpPr/>
            <p:nvPr/>
          </p:nvSpPr>
          <p:spPr>
            <a:xfrm>
              <a:off x="9637468" y="2167782"/>
              <a:ext cx="756745" cy="52026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NO" dirty="0">
                  <a:latin typeface="Share Tech Mono" panose="020B0509050000020004" pitchFamily="49" charset="77"/>
                </a:rPr>
                <a:t>35</a:t>
              </a:r>
            </a:p>
          </p:txBody>
        </p:sp>
        <p:sp>
          <p:nvSpPr>
            <p:cNvPr id="82" name="Rectangle 81">
              <a:extLst>
                <a:ext uri="{FF2B5EF4-FFF2-40B4-BE49-F238E27FC236}">
                  <a16:creationId xmlns:a16="http://schemas.microsoft.com/office/drawing/2014/main" id="{71AC0666-E547-2F46-9163-3AF4DBB156DC}"/>
                </a:ext>
              </a:extLst>
            </p:cNvPr>
            <p:cNvSpPr/>
            <p:nvPr/>
          </p:nvSpPr>
          <p:spPr>
            <a:xfrm>
              <a:off x="10544860" y="2167782"/>
              <a:ext cx="756745" cy="52026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NO" dirty="0">
                  <a:latin typeface="Share Tech Mono" panose="020B0509050000020004" pitchFamily="49" charset="77"/>
                </a:rPr>
                <a:t>36</a:t>
              </a:r>
            </a:p>
          </p:txBody>
        </p:sp>
        <p:sp>
          <p:nvSpPr>
            <p:cNvPr id="83" name="Rectangle 82">
              <a:extLst>
                <a:ext uri="{FF2B5EF4-FFF2-40B4-BE49-F238E27FC236}">
                  <a16:creationId xmlns:a16="http://schemas.microsoft.com/office/drawing/2014/main" id="{A9D70559-9550-134A-AEAD-A4F098B556CC}"/>
                </a:ext>
              </a:extLst>
            </p:cNvPr>
            <p:cNvSpPr/>
            <p:nvPr/>
          </p:nvSpPr>
          <p:spPr>
            <a:xfrm>
              <a:off x="8746434" y="2183823"/>
              <a:ext cx="756745" cy="520262"/>
            </a:xfrm>
            <a:prstGeom prst="rect">
              <a:avLst/>
            </a:prstGeom>
            <a:ln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NO" dirty="0">
                  <a:solidFill>
                    <a:schemeClr val="tx1"/>
                  </a:solidFill>
                  <a:latin typeface="Share Tech Mono" panose="020B0509050000020004" pitchFamily="49" charset="77"/>
                </a:rPr>
                <a:t>22</a:t>
              </a:r>
            </a:p>
          </p:txBody>
        </p:sp>
        <p:cxnSp>
          <p:nvCxnSpPr>
            <p:cNvPr id="84" name="Elbow Connector 83">
              <a:extLst>
                <a:ext uri="{FF2B5EF4-FFF2-40B4-BE49-F238E27FC236}">
                  <a16:creationId xmlns:a16="http://schemas.microsoft.com/office/drawing/2014/main" id="{82068634-8D62-5746-B830-4A70554283FD}"/>
                </a:ext>
              </a:extLst>
            </p:cNvPr>
            <p:cNvCxnSpPr>
              <a:cxnSpLocks/>
            </p:cNvCxnSpPr>
            <p:nvPr/>
          </p:nvCxnSpPr>
          <p:spPr>
            <a:xfrm rot="5400000" flipH="1">
              <a:off x="7764311" y="2226598"/>
              <a:ext cx="9315" cy="910321"/>
            </a:xfrm>
            <a:prstGeom prst="bentConnector3">
              <a:avLst>
                <a:gd name="adj1" fmla="val -2454106"/>
              </a:avLst>
            </a:prstGeom>
            <a:ln>
              <a:headEnd type="triangle"/>
              <a:tailEnd type="triangle"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sp>
          <p:nvSpPr>
            <p:cNvPr id="85" name="Rectangle 84">
              <a:extLst>
                <a:ext uri="{FF2B5EF4-FFF2-40B4-BE49-F238E27FC236}">
                  <a16:creationId xmlns:a16="http://schemas.microsoft.com/office/drawing/2014/main" id="{8CA1902A-4291-E342-A7C1-CFE0BCADE0E1}"/>
                </a:ext>
              </a:extLst>
            </p:cNvPr>
            <p:cNvSpPr/>
            <p:nvPr/>
          </p:nvSpPr>
          <p:spPr>
            <a:xfrm>
              <a:off x="7830862" y="2170812"/>
              <a:ext cx="756745" cy="520262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NO" dirty="0">
                  <a:solidFill>
                    <a:schemeClr val="accent1"/>
                  </a:solidFill>
                  <a:latin typeface="Share Tech Mono" panose="020B0509050000020004" pitchFamily="49" charset="77"/>
                </a:rPr>
                <a:t>28</a:t>
              </a:r>
            </a:p>
          </p:txBody>
        </p:sp>
        <p:sp>
          <p:nvSpPr>
            <p:cNvPr id="86" name="TextBox 85">
              <a:extLst>
                <a:ext uri="{FF2B5EF4-FFF2-40B4-BE49-F238E27FC236}">
                  <a16:creationId xmlns:a16="http://schemas.microsoft.com/office/drawing/2014/main" id="{E663DD68-AC30-CF44-8B80-AFA157E40DD2}"/>
                </a:ext>
              </a:extLst>
            </p:cNvPr>
            <p:cNvSpPr txBox="1"/>
            <p:nvPr/>
          </p:nvSpPr>
          <p:spPr>
            <a:xfrm>
              <a:off x="7243362" y="2903339"/>
              <a:ext cx="105990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dirty="0">
                  <a:solidFill>
                    <a:schemeClr val="accent6"/>
                  </a:solidFill>
                  <a:latin typeface="Share Tech Mono" panose="020B0509050000020004" pitchFamily="49" charset="77"/>
                </a:rPr>
                <a:t>ok</a:t>
              </a:r>
              <a:endParaRPr lang="en-NO" dirty="0">
                <a:solidFill>
                  <a:schemeClr val="accent6"/>
                </a:solidFill>
                <a:latin typeface="Share Tech Mono" panose="020B0509050000020004" pitchFamily="49" charset="77"/>
              </a:endParaRPr>
            </a:p>
          </p:txBody>
        </p:sp>
        <p:sp>
          <p:nvSpPr>
            <p:cNvPr id="95" name="TextBox 94">
              <a:extLst>
                <a:ext uri="{FF2B5EF4-FFF2-40B4-BE49-F238E27FC236}">
                  <a16:creationId xmlns:a16="http://schemas.microsoft.com/office/drawing/2014/main" id="{ACEA8DB2-E8F4-B640-A267-7D9A4CAFE16D}"/>
                </a:ext>
              </a:extLst>
            </p:cNvPr>
            <p:cNvSpPr txBox="1"/>
            <p:nvPr/>
          </p:nvSpPr>
          <p:spPr>
            <a:xfrm>
              <a:off x="6824762" y="1690117"/>
              <a:ext cx="1013419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GB" dirty="0">
                  <a:solidFill>
                    <a:schemeClr val="bg1">
                      <a:lumMod val="60000"/>
                      <a:lumOff val="40000"/>
                    </a:schemeClr>
                  </a:solidFill>
                  <a:latin typeface="Montserrat" pitchFamily="2" charset="77"/>
                </a:rPr>
                <a:t>Step 10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54102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EDBD91-9D66-BD4E-A289-5A699C86B7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Binary Search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C45764AF-51E0-6742-AA3E-EC694D2D3028}"/>
              </a:ext>
            </a:extLst>
          </p:cNvPr>
          <p:cNvGrpSpPr/>
          <p:nvPr/>
        </p:nvGrpSpPr>
        <p:grpSpPr>
          <a:xfrm>
            <a:off x="1732205" y="3427748"/>
            <a:ext cx="653143" cy="885371"/>
            <a:chOff x="4470400" y="2220686"/>
            <a:chExt cx="653143" cy="885371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C404CA1C-DD89-3A48-8DA8-FA06522704C0}"/>
                </a:ext>
              </a:extLst>
            </p:cNvPr>
            <p:cNvSpPr/>
            <p:nvPr/>
          </p:nvSpPr>
          <p:spPr>
            <a:xfrm>
              <a:off x="4470400" y="2598057"/>
              <a:ext cx="653143" cy="508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NO" dirty="0">
                  <a:latin typeface="Share Tech Mono" panose="020B0509050000020004" pitchFamily="49" charset="77"/>
                </a:rPr>
                <a:t>8</a:t>
              </a:r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FD12CF87-9D68-FD44-887F-A723C07E45E6}"/>
                </a:ext>
              </a:extLst>
            </p:cNvPr>
            <p:cNvSpPr txBox="1"/>
            <p:nvPr/>
          </p:nvSpPr>
          <p:spPr>
            <a:xfrm>
              <a:off x="4470400" y="2220686"/>
              <a:ext cx="65314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NO" dirty="0">
                  <a:solidFill>
                    <a:schemeClr val="bg1">
                      <a:lumMod val="60000"/>
                      <a:lumOff val="40000"/>
                    </a:schemeClr>
                  </a:solidFill>
                  <a:latin typeface="Share Tech Mono" panose="020B0509050000020004" pitchFamily="49" charset="77"/>
                </a:rPr>
                <a:t>0</a:t>
              </a:r>
            </a:p>
          </p:txBody>
        </p: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0B1FE788-1DE7-0B41-A776-6D54859A26BA}"/>
              </a:ext>
            </a:extLst>
          </p:cNvPr>
          <p:cNvGrpSpPr/>
          <p:nvPr/>
        </p:nvGrpSpPr>
        <p:grpSpPr>
          <a:xfrm>
            <a:off x="2508719" y="3427748"/>
            <a:ext cx="653143" cy="885371"/>
            <a:chOff x="4470400" y="2220686"/>
            <a:chExt cx="653143" cy="885371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B77C33BB-EFB1-914F-B707-07D7B14DB355}"/>
                </a:ext>
              </a:extLst>
            </p:cNvPr>
            <p:cNvSpPr/>
            <p:nvPr/>
          </p:nvSpPr>
          <p:spPr>
            <a:xfrm>
              <a:off x="4470400" y="2598057"/>
              <a:ext cx="653143" cy="508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NO" dirty="0">
                  <a:latin typeface="Share Tech Mono" panose="020B0509050000020004" pitchFamily="49" charset="77"/>
                </a:rPr>
                <a:t>11</a:t>
              </a: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94653AF2-2CFE-2C43-BF6B-B2B73EDDCCD9}"/>
                </a:ext>
              </a:extLst>
            </p:cNvPr>
            <p:cNvSpPr txBox="1"/>
            <p:nvPr/>
          </p:nvSpPr>
          <p:spPr>
            <a:xfrm>
              <a:off x="4470400" y="2220686"/>
              <a:ext cx="65314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NO" dirty="0">
                  <a:solidFill>
                    <a:schemeClr val="bg1">
                      <a:lumMod val="60000"/>
                      <a:lumOff val="40000"/>
                    </a:schemeClr>
                  </a:solidFill>
                  <a:latin typeface="Share Tech Mono" panose="020B0509050000020004" pitchFamily="49" charset="77"/>
                </a:rPr>
                <a:t>1</a:t>
              </a:r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BD9857DD-692F-6E48-B15E-1FAE71833A64}"/>
              </a:ext>
            </a:extLst>
          </p:cNvPr>
          <p:cNvGrpSpPr/>
          <p:nvPr/>
        </p:nvGrpSpPr>
        <p:grpSpPr>
          <a:xfrm>
            <a:off x="3285233" y="3427748"/>
            <a:ext cx="653143" cy="885371"/>
            <a:chOff x="4470400" y="2220686"/>
            <a:chExt cx="653143" cy="885371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1715B8CC-E6A7-FF42-BCD7-C2ED78E4272B}"/>
                </a:ext>
              </a:extLst>
            </p:cNvPr>
            <p:cNvSpPr/>
            <p:nvPr/>
          </p:nvSpPr>
          <p:spPr>
            <a:xfrm>
              <a:off x="4470400" y="2598057"/>
              <a:ext cx="653143" cy="508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NO" dirty="0">
                  <a:latin typeface="Share Tech Mono" panose="020B0509050000020004" pitchFamily="49" charset="77"/>
                </a:rPr>
                <a:t>23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45FC9D7F-D669-7643-8890-F69FFC1DDB29}"/>
                </a:ext>
              </a:extLst>
            </p:cNvPr>
            <p:cNvSpPr txBox="1"/>
            <p:nvPr/>
          </p:nvSpPr>
          <p:spPr>
            <a:xfrm>
              <a:off x="4470400" y="2220686"/>
              <a:ext cx="65314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NO" dirty="0">
                  <a:solidFill>
                    <a:schemeClr val="bg1">
                      <a:lumMod val="60000"/>
                      <a:lumOff val="40000"/>
                    </a:schemeClr>
                  </a:solidFill>
                  <a:latin typeface="Share Tech Mono" panose="020B0509050000020004" pitchFamily="49" charset="77"/>
                </a:rPr>
                <a:t>2</a:t>
              </a:r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AB8DF75A-4335-9F41-B922-7CCD737D851C}"/>
              </a:ext>
            </a:extLst>
          </p:cNvPr>
          <p:cNvGrpSpPr/>
          <p:nvPr/>
        </p:nvGrpSpPr>
        <p:grpSpPr>
          <a:xfrm>
            <a:off x="4039978" y="3427748"/>
            <a:ext cx="653143" cy="885371"/>
            <a:chOff x="4470400" y="2220686"/>
            <a:chExt cx="653143" cy="885371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3FCEB4D1-725E-9D40-8A59-858F08DA6AB5}"/>
                </a:ext>
              </a:extLst>
            </p:cNvPr>
            <p:cNvSpPr/>
            <p:nvPr/>
          </p:nvSpPr>
          <p:spPr>
            <a:xfrm>
              <a:off x="4470400" y="2598057"/>
              <a:ext cx="653143" cy="508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NO" dirty="0">
                  <a:latin typeface="Share Tech Mono" panose="020B0509050000020004" pitchFamily="49" charset="77"/>
                </a:rPr>
                <a:t>27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91A32B13-45FF-8B4B-988C-2A34A0266E4D}"/>
                </a:ext>
              </a:extLst>
            </p:cNvPr>
            <p:cNvSpPr txBox="1"/>
            <p:nvPr/>
          </p:nvSpPr>
          <p:spPr>
            <a:xfrm>
              <a:off x="4470400" y="2220686"/>
              <a:ext cx="65314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NO" dirty="0">
                  <a:solidFill>
                    <a:schemeClr val="bg1">
                      <a:lumMod val="60000"/>
                      <a:lumOff val="40000"/>
                    </a:schemeClr>
                  </a:solidFill>
                  <a:latin typeface="Share Tech Mono" panose="020B0509050000020004" pitchFamily="49" charset="77"/>
                </a:rPr>
                <a:t>3</a:t>
              </a:r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3C38B1B0-711B-244B-A4FD-32A0AABD1E0C}"/>
              </a:ext>
            </a:extLst>
          </p:cNvPr>
          <p:cNvGrpSpPr/>
          <p:nvPr/>
        </p:nvGrpSpPr>
        <p:grpSpPr>
          <a:xfrm>
            <a:off x="4794723" y="3427748"/>
            <a:ext cx="653143" cy="885371"/>
            <a:chOff x="4470400" y="2220686"/>
            <a:chExt cx="653143" cy="885371"/>
          </a:xfrm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5D83A847-B71A-FA43-8C3B-53E83CD37A02}"/>
                </a:ext>
              </a:extLst>
            </p:cNvPr>
            <p:cNvSpPr/>
            <p:nvPr/>
          </p:nvSpPr>
          <p:spPr>
            <a:xfrm>
              <a:off x="4470400" y="2598057"/>
              <a:ext cx="653143" cy="508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NO" dirty="0">
                  <a:latin typeface="Share Tech Mono" panose="020B0509050000020004" pitchFamily="49" charset="77"/>
                </a:rPr>
                <a:t>35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CCC5AC3F-B0AB-954C-BD7B-67B708514B5D}"/>
                </a:ext>
              </a:extLst>
            </p:cNvPr>
            <p:cNvSpPr txBox="1"/>
            <p:nvPr/>
          </p:nvSpPr>
          <p:spPr>
            <a:xfrm>
              <a:off x="4470400" y="2220686"/>
              <a:ext cx="65314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NO" dirty="0">
                  <a:solidFill>
                    <a:schemeClr val="bg1">
                      <a:lumMod val="60000"/>
                      <a:lumOff val="40000"/>
                    </a:schemeClr>
                  </a:solidFill>
                  <a:latin typeface="Share Tech Mono" panose="020B0509050000020004" pitchFamily="49" charset="77"/>
                </a:rPr>
                <a:t>4</a:t>
              </a:r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256B601F-4FFD-3F42-A17E-28D6198736F4}"/>
              </a:ext>
            </a:extLst>
          </p:cNvPr>
          <p:cNvGrpSpPr/>
          <p:nvPr/>
        </p:nvGrpSpPr>
        <p:grpSpPr>
          <a:xfrm>
            <a:off x="5571237" y="3427748"/>
            <a:ext cx="653143" cy="885371"/>
            <a:chOff x="4470400" y="2220686"/>
            <a:chExt cx="653143" cy="885371"/>
          </a:xfrm>
        </p:grpSpPr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59224AA2-991C-CF47-9504-D237A124D5E5}"/>
                </a:ext>
              </a:extLst>
            </p:cNvPr>
            <p:cNvSpPr/>
            <p:nvPr/>
          </p:nvSpPr>
          <p:spPr>
            <a:xfrm>
              <a:off x="4470400" y="2598057"/>
              <a:ext cx="653143" cy="508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NO" dirty="0">
                  <a:latin typeface="Share Tech Mono" panose="020B0509050000020004" pitchFamily="49" charset="77"/>
                </a:rPr>
                <a:t>37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E83CBA50-026B-0745-ABDA-ACAB17E484B0}"/>
                </a:ext>
              </a:extLst>
            </p:cNvPr>
            <p:cNvSpPr txBox="1"/>
            <p:nvPr/>
          </p:nvSpPr>
          <p:spPr>
            <a:xfrm>
              <a:off x="4470400" y="2220686"/>
              <a:ext cx="65314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NO" dirty="0">
                  <a:solidFill>
                    <a:schemeClr val="bg1">
                      <a:lumMod val="60000"/>
                      <a:lumOff val="40000"/>
                    </a:schemeClr>
                  </a:solidFill>
                  <a:latin typeface="Share Tech Mono" panose="020B0509050000020004" pitchFamily="49" charset="77"/>
                </a:rPr>
                <a:t>5</a:t>
              </a:r>
            </a:p>
          </p:txBody>
        </p: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6942D340-36A6-6D43-BFA2-7ECCB47906D3}"/>
              </a:ext>
            </a:extLst>
          </p:cNvPr>
          <p:cNvGrpSpPr/>
          <p:nvPr/>
        </p:nvGrpSpPr>
        <p:grpSpPr>
          <a:xfrm>
            <a:off x="6347751" y="3427748"/>
            <a:ext cx="653143" cy="885371"/>
            <a:chOff x="4470400" y="2220686"/>
            <a:chExt cx="653143" cy="885371"/>
          </a:xfrm>
        </p:grpSpPr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A17F546B-9984-A14D-BDC7-0DA46AFE2C3C}"/>
                </a:ext>
              </a:extLst>
            </p:cNvPr>
            <p:cNvSpPr/>
            <p:nvPr/>
          </p:nvSpPr>
          <p:spPr>
            <a:xfrm>
              <a:off x="4470400" y="2598057"/>
              <a:ext cx="653143" cy="508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NO" dirty="0">
                  <a:latin typeface="Share Tech Mono" panose="020B0509050000020004" pitchFamily="49" charset="77"/>
                </a:rPr>
                <a:t>39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97F1A4D1-6AF7-0D41-BE21-C3D6F45A7D61}"/>
                </a:ext>
              </a:extLst>
            </p:cNvPr>
            <p:cNvSpPr txBox="1"/>
            <p:nvPr/>
          </p:nvSpPr>
          <p:spPr>
            <a:xfrm>
              <a:off x="4470400" y="2220686"/>
              <a:ext cx="65314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NO" dirty="0">
                  <a:solidFill>
                    <a:schemeClr val="bg1">
                      <a:lumMod val="60000"/>
                      <a:lumOff val="40000"/>
                    </a:schemeClr>
                  </a:solidFill>
                  <a:latin typeface="Share Tech Mono" panose="020B0509050000020004" pitchFamily="49" charset="77"/>
                </a:rPr>
                <a:t>6</a:t>
              </a:r>
            </a:p>
          </p:txBody>
        </p: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4D476923-04AB-954A-9B2C-6C8CE9D7E636}"/>
              </a:ext>
            </a:extLst>
          </p:cNvPr>
          <p:cNvGrpSpPr/>
          <p:nvPr/>
        </p:nvGrpSpPr>
        <p:grpSpPr>
          <a:xfrm>
            <a:off x="7102496" y="3427748"/>
            <a:ext cx="653143" cy="885371"/>
            <a:chOff x="4470400" y="2220686"/>
            <a:chExt cx="653143" cy="885371"/>
          </a:xfrm>
        </p:grpSpPr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22E625BA-821C-224D-AEA9-72D76CACD4A5}"/>
                </a:ext>
              </a:extLst>
            </p:cNvPr>
            <p:cNvSpPr/>
            <p:nvPr/>
          </p:nvSpPr>
          <p:spPr>
            <a:xfrm>
              <a:off x="4470400" y="2598057"/>
              <a:ext cx="653143" cy="508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NO" dirty="0">
                  <a:latin typeface="Share Tech Mono" panose="020B0509050000020004" pitchFamily="49" charset="77"/>
                </a:rPr>
                <a:t>54</a:t>
              </a: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878FA47C-2B2E-8949-8ECA-659B962A26B0}"/>
                </a:ext>
              </a:extLst>
            </p:cNvPr>
            <p:cNvSpPr txBox="1"/>
            <p:nvPr/>
          </p:nvSpPr>
          <p:spPr>
            <a:xfrm>
              <a:off x="4470400" y="2220686"/>
              <a:ext cx="65314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NO" dirty="0">
                  <a:solidFill>
                    <a:schemeClr val="bg1">
                      <a:lumMod val="60000"/>
                      <a:lumOff val="40000"/>
                    </a:schemeClr>
                  </a:solidFill>
                  <a:latin typeface="Share Tech Mono" panose="020B0509050000020004" pitchFamily="49" charset="77"/>
                </a:rPr>
                <a:t>7</a:t>
              </a: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E7F5E11-155D-AA44-BE6F-604BDDA95F03}"/>
              </a:ext>
            </a:extLst>
          </p:cNvPr>
          <p:cNvGrpSpPr/>
          <p:nvPr/>
        </p:nvGrpSpPr>
        <p:grpSpPr>
          <a:xfrm>
            <a:off x="7857241" y="3431377"/>
            <a:ext cx="653143" cy="885371"/>
            <a:chOff x="4470400" y="2220686"/>
            <a:chExt cx="653143" cy="885371"/>
          </a:xfrm>
        </p:grpSpPr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D9C88161-A4FA-374F-9A1B-F36BA8413526}"/>
                </a:ext>
              </a:extLst>
            </p:cNvPr>
            <p:cNvSpPr/>
            <p:nvPr/>
          </p:nvSpPr>
          <p:spPr>
            <a:xfrm>
              <a:off x="4470400" y="2598057"/>
              <a:ext cx="653143" cy="508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NO" dirty="0">
                  <a:latin typeface="Share Tech Mono" panose="020B0509050000020004" pitchFamily="49" charset="77"/>
                </a:rPr>
                <a:t>55</a:t>
              </a: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01212A01-14CF-2447-8B02-1B8E98E9EBD0}"/>
                </a:ext>
              </a:extLst>
            </p:cNvPr>
            <p:cNvSpPr txBox="1"/>
            <p:nvPr/>
          </p:nvSpPr>
          <p:spPr>
            <a:xfrm>
              <a:off x="4470400" y="2220686"/>
              <a:ext cx="65314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NO" dirty="0">
                  <a:solidFill>
                    <a:schemeClr val="bg1">
                      <a:lumMod val="60000"/>
                      <a:lumOff val="40000"/>
                    </a:schemeClr>
                  </a:solidFill>
                  <a:latin typeface="Share Tech Mono" panose="020B0509050000020004" pitchFamily="49" charset="77"/>
                </a:rPr>
                <a:t>8</a:t>
              </a:r>
            </a:p>
          </p:txBody>
        </p: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95DEEEBA-D69D-FB43-81D2-7408D80C4A61}"/>
              </a:ext>
            </a:extLst>
          </p:cNvPr>
          <p:cNvGrpSpPr/>
          <p:nvPr/>
        </p:nvGrpSpPr>
        <p:grpSpPr>
          <a:xfrm>
            <a:off x="8633755" y="3431377"/>
            <a:ext cx="653143" cy="885371"/>
            <a:chOff x="4470400" y="2220686"/>
            <a:chExt cx="653143" cy="885371"/>
          </a:xfrm>
        </p:grpSpPr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A784504F-8B7A-5C4E-9E6E-454C0FC50714}"/>
                </a:ext>
              </a:extLst>
            </p:cNvPr>
            <p:cNvSpPr/>
            <p:nvPr/>
          </p:nvSpPr>
          <p:spPr>
            <a:xfrm>
              <a:off x="4470400" y="2598057"/>
              <a:ext cx="653143" cy="508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NO" dirty="0">
                  <a:latin typeface="Share Tech Mono" panose="020B0509050000020004" pitchFamily="49" charset="77"/>
                </a:rPr>
                <a:t>67</a:t>
              </a:r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B2D7A84B-0A4D-044A-9AA2-20DE0A6B6ACF}"/>
                </a:ext>
              </a:extLst>
            </p:cNvPr>
            <p:cNvSpPr txBox="1"/>
            <p:nvPr/>
          </p:nvSpPr>
          <p:spPr>
            <a:xfrm>
              <a:off x="4470400" y="2220686"/>
              <a:ext cx="65314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NO" dirty="0">
                  <a:solidFill>
                    <a:schemeClr val="bg1">
                      <a:lumMod val="60000"/>
                      <a:lumOff val="40000"/>
                    </a:schemeClr>
                  </a:solidFill>
                  <a:latin typeface="Share Tech Mono" panose="020B0509050000020004" pitchFamily="49" charset="77"/>
                </a:rPr>
                <a:t>9</a:t>
              </a:r>
            </a:p>
          </p:txBody>
        </p: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4E8F2A80-FDD7-FE41-B7F1-9F37F699D91E}"/>
              </a:ext>
            </a:extLst>
          </p:cNvPr>
          <p:cNvGrpSpPr/>
          <p:nvPr/>
        </p:nvGrpSpPr>
        <p:grpSpPr>
          <a:xfrm>
            <a:off x="9410269" y="3431377"/>
            <a:ext cx="653143" cy="885371"/>
            <a:chOff x="4470400" y="2220686"/>
            <a:chExt cx="653143" cy="885371"/>
          </a:xfrm>
        </p:grpSpPr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C9C2F420-6BB1-914F-8A91-28F8225A9D80}"/>
                </a:ext>
              </a:extLst>
            </p:cNvPr>
            <p:cNvSpPr/>
            <p:nvPr/>
          </p:nvSpPr>
          <p:spPr>
            <a:xfrm>
              <a:off x="4470400" y="2598057"/>
              <a:ext cx="653143" cy="508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NO" dirty="0">
                  <a:latin typeface="Share Tech Mono" panose="020B0509050000020004" pitchFamily="49" charset="77"/>
                </a:rPr>
                <a:t>86</a:t>
              </a:r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D1BD5CD7-35B0-764B-98C7-C09A394B41E8}"/>
                </a:ext>
              </a:extLst>
            </p:cNvPr>
            <p:cNvSpPr txBox="1"/>
            <p:nvPr/>
          </p:nvSpPr>
          <p:spPr>
            <a:xfrm>
              <a:off x="4470400" y="2220686"/>
              <a:ext cx="65314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NO" dirty="0">
                  <a:solidFill>
                    <a:schemeClr val="bg1">
                      <a:lumMod val="60000"/>
                      <a:lumOff val="40000"/>
                    </a:schemeClr>
                  </a:solidFill>
                  <a:latin typeface="Share Tech Mono" panose="020B0509050000020004" pitchFamily="49" charset="77"/>
                </a:rPr>
                <a:t>10</a:t>
              </a:r>
            </a:p>
          </p:txBody>
        </p: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EF56DEA5-884D-B645-8759-61ADA36D862C}"/>
              </a:ext>
            </a:extLst>
          </p:cNvPr>
          <p:cNvGrpSpPr/>
          <p:nvPr/>
        </p:nvGrpSpPr>
        <p:grpSpPr>
          <a:xfrm>
            <a:off x="10165014" y="3431377"/>
            <a:ext cx="653143" cy="885371"/>
            <a:chOff x="4470400" y="2220686"/>
            <a:chExt cx="653143" cy="885371"/>
          </a:xfrm>
        </p:grpSpPr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7CCE47B5-8276-BB4D-8772-6BC6F49EC52B}"/>
                </a:ext>
              </a:extLst>
            </p:cNvPr>
            <p:cNvSpPr/>
            <p:nvPr/>
          </p:nvSpPr>
          <p:spPr>
            <a:xfrm>
              <a:off x="4470400" y="2598057"/>
              <a:ext cx="653143" cy="508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NO" dirty="0">
                  <a:latin typeface="Share Tech Mono" panose="020B0509050000020004" pitchFamily="49" charset="77"/>
                </a:rPr>
                <a:t>213</a:t>
              </a:r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CF28668C-1BD8-EA4D-AD23-F05F0582E311}"/>
                </a:ext>
              </a:extLst>
            </p:cNvPr>
            <p:cNvSpPr txBox="1"/>
            <p:nvPr/>
          </p:nvSpPr>
          <p:spPr>
            <a:xfrm>
              <a:off x="4470400" y="2220686"/>
              <a:ext cx="65314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NO" dirty="0">
                  <a:solidFill>
                    <a:schemeClr val="bg1">
                      <a:lumMod val="60000"/>
                      <a:lumOff val="40000"/>
                    </a:schemeClr>
                  </a:solidFill>
                  <a:latin typeface="Share Tech Mono" panose="020B0509050000020004" pitchFamily="49" charset="77"/>
                </a:rPr>
                <a:t>11</a:t>
              </a:r>
            </a:p>
          </p:txBody>
        </p:sp>
      </p:grpSp>
      <p:sp>
        <p:nvSpPr>
          <p:cNvPr id="43" name="Rectangle 42">
            <a:extLst>
              <a:ext uri="{FF2B5EF4-FFF2-40B4-BE49-F238E27FC236}">
                <a16:creationId xmlns:a16="http://schemas.microsoft.com/office/drawing/2014/main" id="{7A685A9D-E61B-F643-8F15-0A7628752F12}"/>
              </a:ext>
            </a:extLst>
          </p:cNvPr>
          <p:cNvSpPr/>
          <p:nvPr/>
        </p:nvSpPr>
        <p:spPr>
          <a:xfrm>
            <a:off x="3978292" y="3437794"/>
            <a:ext cx="776514" cy="991586"/>
          </a:xfrm>
          <a:prstGeom prst="rect">
            <a:avLst/>
          </a:prstGeom>
          <a:noFill/>
          <a:ln>
            <a:solidFill>
              <a:schemeClr val="accent3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FF551A09-D212-0C49-A806-B5B90229791C}"/>
              </a:ext>
            </a:extLst>
          </p:cNvPr>
          <p:cNvSpPr txBox="1"/>
          <p:nvPr/>
        </p:nvSpPr>
        <p:spPr>
          <a:xfrm>
            <a:off x="1697325" y="2157472"/>
            <a:ext cx="1330814" cy="40011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GB" sz="2000" dirty="0">
                <a:latin typeface="Montserrat" pitchFamily="2" charset="77"/>
              </a:rPr>
              <a:t>F</a:t>
            </a:r>
            <a:r>
              <a:rPr lang="en-NO" sz="2000" dirty="0">
                <a:latin typeface="Montserrat" pitchFamily="2" charset="77"/>
              </a:rPr>
              <a:t>ind “67”</a:t>
            </a:r>
          </a:p>
        </p:txBody>
      </p: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C552375B-165E-B345-9C4D-0A0B84353C8F}"/>
              </a:ext>
            </a:extLst>
          </p:cNvPr>
          <p:cNvCxnSpPr>
            <a:cxnSpLocks/>
            <a:stCxn id="5" idx="1"/>
            <a:endCxn id="14" idx="3"/>
          </p:cNvCxnSpPr>
          <p:nvPr/>
        </p:nvCxnSpPr>
        <p:spPr>
          <a:xfrm>
            <a:off x="1732205" y="4059119"/>
            <a:ext cx="2960916" cy="0"/>
          </a:xfrm>
          <a:prstGeom prst="line">
            <a:avLst/>
          </a:prstGeom>
          <a:ln w="57150"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51" name="TextBox 50">
            <a:extLst>
              <a:ext uri="{FF2B5EF4-FFF2-40B4-BE49-F238E27FC236}">
                <a16:creationId xmlns:a16="http://schemas.microsoft.com/office/drawing/2014/main" id="{7066869F-A6AB-8644-BACE-A08CF8C8B4EB}"/>
              </a:ext>
            </a:extLst>
          </p:cNvPr>
          <p:cNvSpPr txBox="1"/>
          <p:nvPr/>
        </p:nvSpPr>
        <p:spPr>
          <a:xfrm>
            <a:off x="3887091" y="3071450"/>
            <a:ext cx="95891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1600" dirty="0">
                <a:solidFill>
                  <a:schemeClr val="accent3"/>
                </a:solidFill>
                <a:latin typeface="Share Tech Mono" panose="020B0509050000020004" pitchFamily="49" charset="77"/>
              </a:rPr>
              <a:t>27 &lt; 67</a:t>
            </a: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1213878F-38AB-3048-9DF1-1302AE814C90}"/>
              </a:ext>
            </a:extLst>
          </p:cNvPr>
          <p:cNvSpPr/>
          <p:nvPr/>
        </p:nvSpPr>
        <p:spPr>
          <a:xfrm>
            <a:off x="9348583" y="3451150"/>
            <a:ext cx="776514" cy="991586"/>
          </a:xfrm>
          <a:prstGeom prst="rect">
            <a:avLst/>
          </a:prstGeom>
          <a:noFill/>
          <a:ln>
            <a:solidFill>
              <a:schemeClr val="accent3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D17656AE-E99D-B540-8C2E-F2F1FBE94D45}"/>
              </a:ext>
            </a:extLst>
          </p:cNvPr>
          <p:cNvSpPr txBox="1"/>
          <p:nvPr/>
        </p:nvSpPr>
        <p:spPr>
          <a:xfrm>
            <a:off x="9257381" y="3066235"/>
            <a:ext cx="95891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1600" dirty="0">
                <a:solidFill>
                  <a:schemeClr val="accent3"/>
                </a:solidFill>
                <a:latin typeface="Share Tech Mono" panose="020B0509050000020004" pitchFamily="49" charset="77"/>
              </a:rPr>
              <a:t>86 &gt; 67</a:t>
            </a:r>
          </a:p>
        </p:txBody>
      </p: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8E568AF0-24FC-734F-934F-A2D5A03B7F9B}"/>
              </a:ext>
            </a:extLst>
          </p:cNvPr>
          <p:cNvCxnSpPr>
            <a:cxnSpLocks/>
            <a:stCxn id="35" idx="1"/>
            <a:endCxn id="38" idx="3"/>
          </p:cNvCxnSpPr>
          <p:nvPr/>
        </p:nvCxnSpPr>
        <p:spPr>
          <a:xfrm>
            <a:off x="9410269" y="4062748"/>
            <a:ext cx="1407888" cy="0"/>
          </a:xfrm>
          <a:prstGeom prst="line">
            <a:avLst/>
          </a:prstGeom>
          <a:ln w="57150"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9785B8D0-B43C-9D40-AC62-0705E3128C4F}"/>
              </a:ext>
            </a:extLst>
          </p:cNvPr>
          <p:cNvCxnSpPr/>
          <p:nvPr/>
        </p:nvCxnSpPr>
        <p:spPr>
          <a:xfrm>
            <a:off x="1732205" y="5378822"/>
            <a:ext cx="9085952" cy="0"/>
          </a:xfrm>
          <a:prstGeom prst="straightConnector1">
            <a:avLst/>
          </a:prstGeom>
          <a:ln>
            <a:solidFill>
              <a:schemeClr val="bg1">
                <a:lumMod val="60000"/>
                <a:lumOff val="40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>
            <a:extLst>
              <a:ext uri="{FF2B5EF4-FFF2-40B4-BE49-F238E27FC236}">
                <a16:creationId xmlns:a16="http://schemas.microsoft.com/office/drawing/2014/main" id="{C8F15816-EC61-F343-97F8-52E5B0102EA2}"/>
              </a:ext>
            </a:extLst>
          </p:cNvPr>
          <p:cNvSpPr txBox="1"/>
          <p:nvPr/>
        </p:nvSpPr>
        <p:spPr>
          <a:xfrm>
            <a:off x="2499789" y="5431999"/>
            <a:ext cx="1056700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NO" i="1" dirty="0">
                <a:solidFill>
                  <a:schemeClr val="bg1">
                    <a:lumMod val="60000"/>
                    <a:lumOff val="40000"/>
                  </a:schemeClr>
                </a:solidFill>
                <a:latin typeface="Montserrat" pitchFamily="2" charset="77"/>
              </a:rPr>
              <a:t>smaller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EC86A991-2FF7-564C-8A29-A892063AE28D}"/>
              </a:ext>
            </a:extLst>
          </p:cNvPr>
          <p:cNvSpPr txBox="1"/>
          <p:nvPr/>
        </p:nvSpPr>
        <p:spPr>
          <a:xfrm>
            <a:off x="9073363" y="5431999"/>
            <a:ext cx="888385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NO" i="1" dirty="0">
                <a:solidFill>
                  <a:schemeClr val="bg1">
                    <a:lumMod val="60000"/>
                    <a:lumOff val="40000"/>
                  </a:schemeClr>
                </a:solidFill>
                <a:latin typeface="Montserrat" pitchFamily="2" charset="77"/>
              </a:rPr>
              <a:t>larger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DA0F8FB2-B072-0043-AC16-193BDA6BC821}"/>
              </a:ext>
            </a:extLst>
          </p:cNvPr>
          <p:cNvSpPr txBox="1"/>
          <p:nvPr/>
        </p:nvSpPr>
        <p:spPr>
          <a:xfrm>
            <a:off x="3923709" y="4472078"/>
            <a:ext cx="827471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chemeClr val="accent3"/>
                </a:solidFill>
                <a:latin typeface="Montserrat" pitchFamily="2" charset="77"/>
              </a:rPr>
              <a:t>1</a:t>
            </a:r>
            <a:r>
              <a:rPr lang="en-GB" sz="1400" baseline="30000" dirty="0">
                <a:solidFill>
                  <a:schemeClr val="accent3"/>
                </a:solidFill>
                <a:latin typeface="Montserrat" pitchFamily="2" charset="77"/>
              </a:rPr>
              <a:t>st</a:t>
            </a:r>
            <a:r>
              <a:rPr lang="en-GB" sz="1400" dirty="0">
                <a:solidFill>
                  <a:schemeClr val="accent3"/>
                </a:solidFill>
                <a:latin typeface="Montserrat" pitchFamily="2" charset="77"/>
              </a:rPr>
              <a:t>  pick</a:t>
            </a:r>
            <a:endParaRPr lang="en-NO" sz="1400" dirty="0">
              <a:solidFill>
                <a:schemeClr val="accent3"/>
              </a:solidFill>
              <a:latin typeface="Montserrat" pitchFamily="2" charset="77"/>
            </a:endParaRP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7C64852B-47F1-FC41-A083-9D5C7DEAB2D8}"/>
              </a:ext>
            </a:extLst>
          </p:cNvPr>
          <p:cNvSpPr txBox="1"/>
          <p:nvPr/>
        </p:nvSpPr>
        <p:spPr>
          <a:xfrm>
            <a:off x="9323103" y="4466863"/>
            <a:ext cx="875561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chemeClr val="accent3"/>
                </a:solidFill>
                <a:latin typeface="Montserrat" pitchFamily="2" charset="77"/>
              </a:rPr>
              <a:t>2</a:t>
            </a:r>
            <a:r>
              <a:rPr lang="en-GB" sz="1400" baseline="30000" dirty="0">
                <a:solidFill>
                  <a:schemeClr val="accent3"/>
                </a:solidFill>
                <a:latin typeface="Montserrat" pitchFamily="2" charset="77"/>
              </a:rPr>
              <a:t>nd</a:t>
            </a:r>
            <a:r>
              <a:rPr lang="en-GB" sz="1400" dirty="0">
                <a:solidFill>
                  <a:schemeClr val="accent3"/>
                </a:solidFill>
                <a:latin typeface="Montserrat" pitchFamily="2" charset="77"/>
              </a:rPr>
              <a:t> pick</a:t>
            </a:r>
            <a:endParaRPr lang="en-NO" sz="1400" dirty="0">
              <a:solidFill>
                <a:schemeClr val="accent3"/>
              </a:solidFill>
              <a:latin typeface="Montserrat" pitchFamily="2" charset="77"/>
            </a:endParaRP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2763944C-3BA5-004A-97E5-AD9E0673FE1E}"/>
              </a:ext>
            </a:extLst>
          </p:cNvPr>
          <p:cNvSpPr/>
          <p:nvPr/>
        </p:nvSpPr>
        <p:spPr>
          <a:xfrm>
            <a:off x="7040810" y="3415992"/>
            <a:ext cx="776514" cy="991586"/>
          </a:xfrm>
          <a:prstGeom prst="rect">
            <a:avLst/>
          </a:prstGeom>
          <a:noFill/>
          <a:ln>
            <a:solidFill>
              <a:schemeClr val="accent3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3FD99A28-49CA-1C4A-86CD-234BBC0ED554}"/>
              </a:ext>
            </a:extLst>
          </p:cNvPr>
          <p:cNvSpPr txBox="1"/>
          <p:nvPr/>
        </p:nvSpPr>
        <p:spPr>
          <a:xfrm>
            <a:off x="6949608" y="3066235"/>
            <a:ext cx="95891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1600" dirty="0">
                <a:solidFill>
                  <a:schemeClr val="accent3"/>
                </a:solidFill>
                <a:latin typeface="Share Tech Mono" panose="020B0509050000020004" pitchFamily="49" charset="77"/>
              </a:rPr>
              <a:t>54 &lt; 67</a:t>
            </a:r>
          </a:p>
        </p:txBody>
      </p: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FEF7E909-5F95-CD44-9F67-978B004F7BDE}"/>
              </a:ext>
            </a:extLst>
          </p:cNvPr>
          <p:cNvCxnSpPr>
            <a:cxnSpLocks/>
            <a:stCxn id="17" idx="1"/>
            <a:endCxn id="26" idx="3"/>
          </p:cNvCxnSpPr>
          <p:nvPr/>
        </p:nvCxnSpPr>
        <p:spPr>
          <a:xfrm>
            <a:off x="4794723" y="4059119"/>
            <a:ext cx="2960916" cy="0"/>
          </a:xfrm>
          <a:prstGeom prst="line">
            <a:avLst/>
          </a:prstGeom>
          <a:ln w="57150"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75" name="Rectangle 74">
            <a:extLst>
              <a:ext uri="{FF2B5EF4-FFF2-40B4-BE49-F238E27FC236}">
                <a16:creationId xmlns:a16="http://schemas.microsoft.com/office/drawing/2014/main" id="{C9CF456E-0DE1-EC45-97E6-BEA8AD738D32}"/>
              </a:ext>
            </a:extLst>
          </p:cNvPr>
          <p:cNvSpPr/>
          <p:nvPr/>
        </p:nvSpPr>
        <p:spPr>
          <a:xfrm>
            <a:off x="8550300" y="3457965"/>
            <a:ext cx="776514" cy="991586"/>
          </a:xfrm>
          <a:prstGeom prst="rect">
            <a:avLst/>
          </a:prstGeom>
          <a:noFill/>
          <a:ln>
            <a:solidFill>
              <a:schemeClr val="accent6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8545E0A1-CE12-8C4C-A669-9747728F1BA5}"/>
              </a:ext>
            </a:extLst>
          </p:cNvPr>
          <p:cNvSpPr txBox="1"/>
          <p:nvPr/>
        </p:nvSpPr>
        <p:spPr>
          <a:xfrm>
            <a:off x="8569707" y="3098860"/>
            <a:ext cx="7377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1600" dirty="0">
                <a:solidFill>
                  <a:schemeClr val="accent6"/>
                </a:solidFill>
                <a:latin typeface="Share Tech Mono" panose="020B0509050000020004" pitchFamily="49" charset="77"/>
              </a:rPr>
              <a:t>Found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6052221A-C8B1-E646-916D-8E9FCEA0D86D}"/>
              </a:ext>
            </a:extLst>
          </p:cNvPr>
          <p:cNvSpPr txBox="1"/>
          <p:nvPr/>
        </p:nvSpPr>
        <p:spPr>
          <a:xfrm>
            <a:off x="6983708" y="4461090"/>
            <a:ext cx="840295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chemeClr val="accent3"/>
                </a:solidFill>
                <a:latin typeface="Montserrat" pitchFamily="2" charset="77"/>
              </a:rPr>
              <a:t>3</a:t>
            </a:r>
            <a:r>
              <a:rPr lang="en-GB" sz="1400" baseline="30000" dirty="0">
                <a:solidFill>
                  <a:schemeClr val="accent3"/>
                </a:solidFill>
                <a:latin typeface="Montserrat" pitchFamily="2" charset="77"/>
              </a:rPr>
              <a:t>rd</a:t>
            </a:r>
            <a:r>
              <a:rPr lang="en-GB" sz="1400" dirty="0">
                <a:solidFill>
                  <a:schemeClr val="accent3"/>
                </a:solidFill>
                <a:latin typeface="Montserrat" pitchFamily="2" charset="77"/>
              </a:rPr>
              <a:t> pick</a:t>
            </a:r>
            <a:endParaRPr lang="en-NO" sz="1400" dirty="0">
              <a:solidFill>
                <a:schemeClr val="accent3"/>
              </a:solidFill>
              <a:latin typeface="Montserrat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4160626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 animBg="1"/>
      <p:bldP spid="51" grpId="0"/>
      <p:bldP spid="55" grpId="0" animBg="1"/>
      <p:bldP spid="56" grpId="0"/>
      <p:bldP spid="64" grpId="0"/>
      <p:bldP spid="65" grpId="0"/>
      <p:bldP spid="69" grpId="0" animBg="1"/>
      <p:bldP spid="70" grpId="0"/>
      <p:bldP spid="75" grpId="0" animBg="1"/>
      <p:bldP spid="77" grpId="0"/>
      <p:bldP spid="78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C5F320-DA11-814C-8C93-92834BA384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Code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6D94A9-1D39-BC4D-AAE0-8CD705C0867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31629" y="1797843"/>
            <a:ext cx="7637586" cy="4351338"/>
          </a:xfrm>
          <a:solidFill>
            <a:schemeClr val="bg2"/>
          </a:solidFill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def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 err="1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bubble_sort</a:t>
            </a: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sequence</a:t>
            </a: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buNone/>
            </a:pP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swapped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=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true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buNone/>
            </a:pP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while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swapped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buNone/>
            </a:pP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swapped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=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false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buNone/>
            </a:pP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for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index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in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1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..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sequence.length-1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buNone/>
            </a:pP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if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sequence</a:t>
            </a: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[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index</a:t>
            </a: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]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&lt;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sequence</a:t>
            </a: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[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index-1</a:t>
            </a: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]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buNone/>
            </a:pP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swap</a:t>
            </a: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sequence,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index-1,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index</a:t>
            </a: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buNone/>
            </a:pP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swapped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=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true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buNone/>
            </a:pP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end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buNone/>
            </a:pP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end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buNone/>
            </a:pP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end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buNone/>
            </a:pP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end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endParaRPr lang="en-NO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30A6053-0428-6B4A-9A51-E79803A50E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12877" y="4338637"/>
            <a:ext cx="5486400" cy="2017713"/>
          </a:xfrm>
          <a:solidFill>
            <a:schemeClr val="bg2"/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anchor="ctr">
            <a:normAutofit fontScale="85000" lnSpcReduction="20000"/>
          </a:bodyPr>
          <a:lstStyle/>
          <a:p>
            <a:pPr marL="0" indent="0">
              <a:buNone/>
            </a:pP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def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swap</a:t>
            </a: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sequence,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left,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right</a:t>
            </a: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buNone/>
            </a:pP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</a:t>
            </a:r>
            <a:r>
              <a:rPr lang="en-GB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tmp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=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sequence</a:t>
            </a: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[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right</a:t>
            </a: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]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buNone/>
            </a:pP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sequence</a:t>
            </a: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[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right</a:t>
            </a: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]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=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sequence</a:t>
            </a: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[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left</a:t>
            </a: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]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buNone/>
            </a:pP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sequence</a:t>
            </a: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[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left</a:t>
            </a: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]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=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tmp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buNone/>
            </a:pP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end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256137A-6D25-F24C-A55B-1B1ABCDDB0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20</a:t>
            </a:fld>
            <a:endParaRPr lang="en-NO"/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FD6EC246-396D-7164-2FCA-D253171FCE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1491759"/>
            <a:ext cx="625475" cy="625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0061341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90FF28-9E5A-5040-993F-32364D5AFE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Time &amp; Space Complexity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66C4164-044F-904F-B3B5-2E873F2045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21</a:t>
            </a:fld>
            <a:endParaRPr lang="en-NO"/>
          </a:p>
        </p:txBody>
      </p:sp>
      <p:sp>
        <p:nvSpPr>
          <p:cNvPr id="6" name="Rounded Rectangular Callout 5">
            <a:extLst>
              <a:ext uri="{FF2B5EF4-FFF2-40B4-BE49-F238E27FC236}">
                <a16:creationId xmlns:a16="http://schemas.microsoft.com/office/drawing/2014/main" id="{D81A9F91-45F9-4448-B98A-B30FD25F2072}"/>
              </a:ext>
            </a:extLst>
          </p:cNvPr>
          <p:cNvSpPr/>
          <p:nvPr/>
        </p:nvSpPr>
        <p:spPr>
          <a:xfrm>
            <a:off x="6095999" y="5792622"/>
            <a:ext cx="2987842" cy="904918"/>
          </a:xfrm>
          <a:prstGeom prst="wedgeRoundRectCallout">
            <a:avLst>
              <a:gd name="adj1" fmla="val -29961"/>
              <a:gd name="adj2" fmla="val -86079"/>
              <a:gd name="adj3" fmla="val 16667"/>
            </a:avLst>
          </a:prstGeom>
          <a:solidFill>
            <a:srgbClr val="B48EA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NO" sz="1600" b="1" dirty="0">
                <a:solidFill>
                  <a:schemeClr val="tx1"/>
                </a:solidFill>
                <a:latin typeface="Montserrat" pitchFamily="2" charset="77"/>
              </a:rPr>
              <a:t>Exercise </a:t>
            </a:r>
            <a:r>
              <a:rPr lang="en-NO" sz="1600" i="1" dirty="0">
                <a:solidFill>
                  <a:schemeClr val="tx1"/>
                </a:solidFill>
                <a:latin typeface="Montserrat" pitchFamily="2" charset="77"/>
              </a:rPr>
              <a:t>How wou</a:t>
            </a:r>
            <a:r>
              <a:rPr lang="en-GB" sz="1600" i="1" dirty="0" err="1">
                <a:solidFill>
                  <a:schemeClr val="tx1"/>
                </a:solidFill>
                <a:latin typeface="Montserrat" pitchFamily="2" charset="77"/>
              </a:rPr>
              <a:t>ld</a:t>
            </a:r>
            <a:r>
              <a:rPr lang="en-NO" sz="1600" i="1" dirty="0">
                <a:solidFill>
                  <a:schemeClr val="tx1"/>
                </a:solidFill>
                <a:latin typeface="Montserrat" pitchFamily="2" charset="77"/>
              </a:rPr>
              <a:t> you proove the average case?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1" name="Table 11">
                <a:extLst>
                  <a:ext uri="{FF2B5EF4-FFF2-40B4-BE49-F238E27FC236}">
                    <a16:creationId xmlns:a16="http://schemas.microsoft.com/office/drawing/2014/main" id="{5A3B92AA-4B54-0D48-A95A-2AC2B9AEC47F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592937290"/>
                  </p:ext>
                </p:extLst>
              </p:nvPr>
            </p:nvGraphicFramePr>
            <p:xfrm>
              <a:off x="2032000" y="1889373"/>
              <a:ext cx="8127999" cy="3978141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2709333">
                      <a:extLst>
                        <a:ext uri="{9D8B030D-6E8A-4147-A177-3AD203B41FA5}">
                          <a16:colId xmlns:a16="http://schemas.microsoft.com/office/drawing/2014/main" val="2424594875"/>
                        </a:ext>
                      </a:extLst>
                    </a:gridCol>
                    <a:gridCol w="2709333">
                      <a:extLst>
                        <a:ext uri="{9D8B030D-6E8A-4147-A177-3AD203B41FA5}">
                          <a16:colId xmlns:a16="http://schemas.microsoft.com/office/drawing/2014/main" val="3569720551"/>
                        </a:ext>
                      </a:extLst>
                    </a:gridCol>
                    <a:gridCol w="2709333">
                      <a:extLst>
                        <a:ext uri="{9D8B030D-6E8A-4147-A177-3AD203B41FA5}">
                          <a16:colId xmlns:a16="http://schemas.microsoft.com/office/drawing/2014/main" val="2769983597"/>
                        </a:ext>
                      </a:extLst>
                    </a:gridCol>
                  </a:tblGrid>
                  <a:tr h="755643">
                    <a:tc>
                      <a:txBody>
                        <a:bodyPr/>
                        <a:lstStyle/>
                        <a:p>
                          <a:pPr algn="r"/>
                          <a:endParaRPr lang="en-NO" sz="3200" b="1" dirty="0">
                            <a:latin typeface="Montserrat" pitchFamily="2" charset="77"/>
                          </a:endParaRPr>
                        </a:p>
                      </a:txBody>
                      <a:tcPr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NO" sz="3200" b="1" dirty="0">
                              <a:latin typeface="Montserrat" pitchFamily="2" charset="77"/>
                            </a:rPr>
                            <a:t>Time</a:t>
                          </a:r>
                        </a:p>
                      </a:txBody>
                      <a:tcPr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NO" sz="3200" b="1" dirty="0">
                              <a:latin typeface="Montserrat" pitchFamily="2" charset="77"/>
                            </a:rPr>
                            <a:t>Memory</a:t>
                          </a:r>
                        </a:p>
                      </a:txBody>
                      <a:tcPr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82751581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NO" sz="3200" b="1" dirty="0">
                              <a:latin typeface="Montserrat" pitchFamily="2" charset="77"/>
                            </a:rPr>
                            <a:t>Best</a:t>
                          </a:r>
                        </a:p>
                      </a:txBody>
                      <a:tcP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nb-NO" sz="3200" b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𝚯</m:t>
                                </m:r>
                                <m:r>
                                  <a:rPr lang="nb-NO" sz="3200" b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nb-NO" sz="3200" b="1" i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𝐧</m:t>
                                </m:r>
                                <m:r>
                                  <a:rPr lang="nb-NO" sz="3200" b="1" i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) </m:t>
                                </m:r>
                              </m:oMath>
                            </m:oMathPara>
                          </a14:m>
                          <a:endParaRPr lang="en-NO" sz="3200" b="1" dirty="0">
                            <a:solidFill>
                              <a:schemeClr val="tx1"/>
                            </a:solidFill>
                            <a:latin typeface="Montserrat" pitchFamily="2" charset="77"/>
                          </a:endParaRPr>
                        </a:p>
                        <a:p>
                          <a:pPr algn="ctr"/>
                          <a:endParaRPr lang="en-NO" sz="3200" dirty="0">
                            <a:latin typeface="Montserrat" pitchFamily="2" charset="77"/>
                          </a:endParaRPr>
                        </a:p>
                      </a:txBody>
                      <a:tcP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kumimoji="0" lang="nb-NO" sz="3200" b="0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chemeClr val="accent6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</a:rPr>
                                  <m:t>Θ</m:t>
                                </m:r>
                                <m:r>
                                  <a:rPr kumimoji="0" lang="nb-NO" sz="3200" b="0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chemeClr val="accent6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</a:rPr>
                                  <m:t>(1) </m:t>
                                </m:r>
                              </m:oMath>
                            </m:oMathPara>
                          </a14:m>
                          <a:endParaRPr kumimoji="0" lang="en-NO" sz="3200" b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chemeClr val="accent6"/>
                            </a:solidFill>
                            <a:effectLst/>
                            <a:uLnTx/>
                            <a:uFillTx/>
                            <a:latin typeface="Montserrat" pitchFamily="2" charset="77"/>
                          </a:endParaRPr>
                        </a:p>
                        <a:p>
                          <a:pPr algn="ctr"/>
                          <a:endParaRPr lang="en-NO" sz="3200" dirty="0">
                            <a:solidFill>
                              <a:schemeClr val="accent6"/>
                            </a:solidFill>
                            <a:latin typeface="Montserrat" pitchFamily="2" charset="77"/>
                          </a:endParaRPr>
                        </a:p>
                      </a:txBody>
                      <a:tcP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366193281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NO" sz="3200" b="1" dirty="0">
                              <a:latin typeface="Montserrat" pitchFamily="2" charset="77"/>
                            </a:rPr>
                            <a:t>Average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nb-NO" sz="3200" b="1" smtClean="0">
                                    <a:solidFill>
                                      <a:schemeClr val="accent5"/>
                                    </a:solidFill>
                                    <a:latin typeface="Cambria Math" panose="02040503050406030204" pitchFamily="18" charset="0"/>
                                  </a:rPr>
                                  <m:t>𝚯</m:t>
                                </m:r>
                                <m:r>
                                  <a:rPr lang="nb-NO" sz="3200" b="1" smtClean="0">
                                    <a:solidFill>
                                      <a:schemeClr val="accent5"/>
                                    </a:solidFill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sSup>
                                  <m:sSupPr>
                                    <m:ctrlPr>
                                      <a:rPr lang="nb-NO" sz="3200" b="1" i="1" smtClean="0">
                                        <a:solidFill>
                                          <a:schemeClr val="accent5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nb-NO" sz="3200" b="1" smtClean="0">
                                        <a:solidFill>
                                          <a:schemeClr val="accent5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𝐧</m:t>
                                    </m:r>
                                  </m:e>
                                  <m:sup>
                                    <m:r>
                                      <a:rPr lang="nb-NO" sz="3200" b="1" smtClean="0">
                                        <a:solidFill>
                                          <a:schemeClr val="accent5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sup>
                                </m:sSup>
                                <m:r>
                                  <a:rPr lang="nb-NO" sz="3200" b="1" smtClean="0">
                                    <a:solidFill>
                                      <a:schemeClr val="accent5"/>
                                    </a:solidFill>
                                    <a:latin typeface="Cambria Math" panose="02040503050406030204" pitchFamily="18" charset="0"/>
                                  </a:rPr>
                                  <m:t>) </m:t>
                                </m:r>
                              </m:oMath>
                            </m:oMathPara>
                          </a14:m>
                          <a:endParaRPr lang="en-NO" sz="3200" b="1" dirty="0">
                            <a:solidFill>
                              <a:schemeClr val="accent5"/>
                            </a:solidFill>
                            <a:latin typeface="Montserrat" pitchFamily="2" charset="77"/>
                          </a:endParaRPr>
                        </a:p>
                        <a:p>
                          <a:pPr algn="ctr"/>
                          <a:endParaRPr lang="en-NO" sz="3200" dirty="0">
                            <a:latin typeface="Montserrat" pitchFamily="2" charset="77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kumimoji="0" lang="nb-NO" sz="3200" b="0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chemeClr val="accent6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</a:rPr>
                                  <m:t>Θ</m:t>
                                </m:r>
                                <m:r>
                                  <a:rPr kumimoji="0" lang="nb-NO" sz="3200" b="0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chemeClr val="accent6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</a:rPr>
                                  <m:t>(1) </m:t>
                                </m:r>
                              </m:oMath>
                            </m:oMathPara>
                          </a14:m>
                          <a:endParaRPr kumimoji="0" lang="en-NO" sz="3200" b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chemeClr val="accent6"/>
                            </a:solidFill>
                            <a:effectLst/>
                            <a:uLnTx/>
                            <a:uFillTx/>
                            <a:latin typeface="Montserrat" pitchFamily="2" charset="77"/>
                          </a:endParaRPr>
                        </a:p>
                        <a:p>
                          <a:pPr algn="ctr"/>
                          <a:endParaRPr lang="en-NO" sz="3200" dirty="0">
                            <a:solidFill>
                              <a:schemeClr val="accent6"/>
                            </a:solidFill>
                            <a:latin typeface="Montserrat" pitchFamily="2" charset="77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13166854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NO" sz="3200" b="1" dirty="0">
                              <a:latin typeface="Montserrat" pitchFamily="2" charset="77"/>
                            </a:rPr>
                            <a:t>Worse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nb-NO" sz="3200" b="1" smtClean="0">
                                    <a:solidFill>
                                      <a:schemeClr val="accent5"/>
                                    </a:solidFill>
                                    <a:latin typeface="Cambria Math" panose="02040503050406030204" pitchFamily="18" charset="0"/>
                                  </a:rPr>
                                  <m:t>𝚯</m:t>
                                </m:r>
                                <m:r>
                                  <a:rPr lang="nb-NO" sz="3200" b="1" smtClean="0">
                                    <a:solidFill>
                                      <a:schemeClr val="accent5"/>
                                    </a:solidFill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sSup>
                                  <m:sSupPr>
                                    <m:ctrlPr>
                                      <a:rPr lang="nb-NO" sz="3200" b="1" i="1" smtClean="0">
                                        <a:solidFill>
                                          <a:schemeClr val="accent5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nb-NO" sz="3200" b="1" smtClean="0">
                                        <a:solidFill>
                                          <a:schemeClr val="accent5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𝐧</m:t>
                                    </m:r>
                                  </m:e>
                                  <m:sup>
                                    <m:r>
                                      <a:rPr lang="nb-NO" sz="3200" b="1" smtClean="0">
                                        <a:solidFill>
                                          <a:schemeClr val="accent5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sup>
                                </m:sSup>
                                <m:r>
                                  <a:rPr lang="nb-NO" sz="3200" b="1" smtClean="0">
                                    <a:solidFill>
                                      <a:schemeClr val="accent5"/>
                                    </a:solidFill>
                                    <a:latin typeface="Cambria Math" panose="02040503050406030204" pitchFamily="18" charset="0"/>
                                  </a:rPr>
                                  <m:t>) </m:t>
                                </m:r>
                              </m:oMath>
                            </m:oMathPara>
                          </a14:m>
                          <a:endParaRPr lang="en-NO" sz="3200" b="1" dirty="0">
                            <a:solidFill>
                              <a:schemeClr val="accent5"/>
                            </a:solidFill>
                            <a:latin typeface="Montserrat" pitchFamily="2" charset="77"/>
                          </a:endParaRPr>
                        </a:p>
                        <a:p>
                          <a:pPr algn="ctr"/>
                          <a:endParaRPr lang="en-NO" sz="3200" dirty="0">
                            <a:latin typeface="Montserrat" pitchFamily="2" charset="77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kumimoji="0" lang="nb-NO" sz="3200" b="0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chemeClr val="accent6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</a:rPr>
                                  <m:t>Θ</m:t>
                                </m:r>
                                <m:r>
                                  <a:rPr kumimoji="0" lang="nb-NO" sz="3200" b="0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chemeClr val="accent6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</a:rPr>
                                  <m:t>(1) </m:t>
                                </m:r>
                              </m:oMath>
                            </m:oMathPara>
                          </a14:m>
                          <a:endParaRPr kumimoji="0" lang="en-NO" sz="3200" b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chemeClr val="accent6"/>
                            </a:solidFill>
                            <a:effectLst/>
                            <a:uLnTx/>
                            <a:uFillTx/>
                            <a:latin typeface="Montserrat" pitchFamily="2" charset="77"/>
                          </a:endParaRPr>
                        </a:p>
                        <a:p>
                          <a:pPr algn="ctr"/>
                          <a:endParaRPr lang="en-NO" sz="3200" dirty="0">
                            <a:solidFill>
                              <a:schemeClr val="accent6"/>
                            </a:solidFill>
                            <a:latin typeface="Montserrat" pitchFamily="2" charset="77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66692111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1" name="Table 11">
                <a:extLst>
                  <a:ext uri="{FF2B5EF4-FFF2-40B4-BE49-F238E27FC236}">
                    <a16:creationId xmlns:a16="http://schemas.microsoft.com/office/drawing/2014/main" id="{5A3B92AA-4B54-0D48-A95A-2AC2B9AEC47F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592937290"/>
                  </p:ext>
                </p:extLst>
              </p:nvPr>
            </p:nvGraphicFramePr>
            <p:xfrm>
              <a:off x="2032000" y="1889373"/>
              <a:ext cx="8127999" cy="3978141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2709333">
                      <a:extLst>
                        <a:ext uri="{9D8B030D-6E8A-4147-A177-3AD203B41FA5}">
                          <a16:colId xmlns:a16="http://schemas.microsoft.com/office/drawing/2014/main" val="2424594875"/>
                        </a:ext>
                      </a:extLst>
                    </a:gridCol>
                    <a:gridCol w="2709333">
                      <a:extLst>
                        <a:ext uri="{9D8B030D-6E8A-4147-A177-3AD203B41FA5}">
                          <a16:colId xmlns:a16="http://schemas.microsoft.com/office/drawing/2014/main" val="3569720551"/>
                        </a:ext>
                      </a:extLst>
                    </a:gridCol>
                    <a:gridCol w="2709333">
                      <a:extLst>
                        <a:ext uri="{9D8B030D-6E8A-4147-A177-3AD203B41FA5}">
                          <a16:colId xmlns:a16="http://schemas.microsoft.com/office/drawing/2014/main" val="2769983597"/>
                        </a:ext>
                      </a:extLst>
                    </a:gridCol>
                  </a:tblGrid>
                  <a:tr h="755643">
                    <a:tc>
                      <a:txBody>
                        <a:bodyPr/>
                        <a:lstStyle/>
                        <a:p>
                          <a:pPr algn="r"/>
                          <a:endParaRPr lang="en-NO" sz="3200" b="1" dirty="0">
                            <a:latin typeface="Montserrat" pitchFamily="2" charset="77"/>
                          </a:endParaRPr>
                        </a:p>
                      </a:txBody>
                      <a:tcPr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NO" sz="3200" b="1" dirty="0">
                              <a:latin typeface="Montserrat" pitchFamily="2" charset="77"/>
                            </a:rPr>
                            <a:t>Time</a:t>
                          </a:r>
                        </a:p>
                      </a:txBody>
                      <a:tcPr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NO" sz="3200" b="1" dirty="0">
                              <a:latin typeface="Montserrat" pitchFamily="2" charset="77"/>
                            </a:rPr>
                            <a:t>Memory</a:t>
                          </a:r>
                        </a:p>
                      </a:txBody>
                      <a:tcPr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827515817"/>
                      </a:ext>
                    </a:extLst>
                  </a:tr>
                  <a:tr h="106680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NO" sz="3200" b="1" dirty="0">
                              <a:latin typeface="Montserrat" pitchFamily="2" charset="77"/>
                            </a:rPr>
                            <a:t>Best</a:t>
                          </a:r>
                        </a:p>
                      </a:txBody>
                      <a:tcP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endParaRPr lang="en-NO"/>
                        </a:p>
                      </a:txBody>
                      <a:tcP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blipFill>
                          <a:blip r:embed="rId2"/>
                          <a:stretch>
                            <a:fillRect l="-100000" t="-78571" r="-100467" b="-20357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NO"/>
                        </a:p>
                      </a:txBody>
                      <a:tcP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blipFill>
                          <a:blip r:embed="rId2"/>
                          <a:stretch>
                            <a:fillRect l="-200939" t="-78571" r="-939" b="-20357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661932816"/>
                      </a:ext>
                    </a:extLst>
                  </a:tr>
                  <a:tr h="1077849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NO" sz="3200" b="1" dirty="0">
                              <a:latin typeface="Montserrat" pitchFamily="2" charset="77"/>
                            </a:rPr>
                            <a:t>Average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NO"/>
                        </a:p>
                      </a:txBody>
                      <a:tcPr>
                        <a:blipFill>
                          <a:blip r:embed="rId2"/>
                          <a:stretch>
                            <a:fillRect l="-100000" t="-174419" r="-100467" b="-9883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NO"/>
                        </a:p>
                      </a:txBody>
                      <a:tcPr>
                        <a:blipFill>
                          <a:blip r:embed="rId2"/>
                          <a:stretch>
                            <a:fillRect l="-200939" t="-174419" r="-939" b="-9883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131668540"/>
                      </a:ext>
                    </a:extLst>
                  </a:tr>
                  <a:tr h="1077849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NO" sz="3200" b="1" dirty="0">
                              <a:latin typeface="Montserrat" pitchFamily="2" charset="77"/>
                            </a:rPr>
                            <a:t>Worse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NO"/>
                        </a:p>
                      </a:txBody>
                      <a:tcPr>
                        <a:blipFill>
                          <a:blip r:embed="rId2"/>
                          <a:stretch>
                            <a:fillRect l="-100000" t="-277647" r="-1004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NO"/>
                        </a:p>
                      </a:txBody>
                      <a:tcPr>
                        <a:blipFill>
                          <a:blip r:embed="rId2"/>
                          <a:stretch>
                            <a:fillRect l="-200939" t="-277647" r="-93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666921113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63210797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39477A-32FD-E247-8CDC-2522AADE84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/>
              <a:t>Recap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6" name="Table 6">
                <a:extLst>
                  <a:ext uri="{FF2B5EF4-FFF2-40B4-BE49-F238E27FC236}">
                    <a16:creationId xmlns:a16="http://schemas.microsoft.com/office/drawing/2014/main" id="{077920AA-84E2-DE40-9ACE-800F6277448D}"/>
                  </a:ext>
                </a:extLst>
              </p:cNvPr>
              <p:cNvGraphicFramePr>
                <a:graphicFrameLocks noGrp="1"/>
              </p:cNvGraphicFramePr>
              <p:nvPr>
                <p:ph sz="half" idx="1"/>
                <p:extLst>
                  <p:ext uri="{D42A27DB-BD31-4B8C-83A1-F6EECF244321}">
                    <p14:modId xmlns:p14="http://schemas.microsoft.com/office/powerpoint/2010/main" val="826470537"/>
                  </p:ext>
                </p:extLst>
              </p:nvPr>
            </p:nvGraphicFramePr>
            <p:xfrm>
              <a:off x="1155032" y="2100291"/>
              <a:ext cx="10198768" cy="407592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2076746">
                      <a:extLst>
                        <a:ext uri="{9D8B030D-6E8A-4147-A177-3AD203B41FA5}">
                          <a16:colId xmlns:a16="http://schemas.microsoft.com/office/drawing/2014/main" val="3316198543"/>
                        </a:ext>
                      </a:extLst>
                    </a:gridCol>
                    <a:gridCol w="1690987">
                      <a:extLst>
                        <a:ext uri="{9D8B030D-6E8A-4147-A177-3AD203B41FA5}">
                          <a16:colId xmlns:a16="http://schemas.microsoft.com/office/drawing/2014/main" val="2135036587"/>
                        </a:ext>
                      </a:extLst>
                    </a:gridCol>
                    <a:gridCol w="2008048">
                      <a:extLst>
                        <a:ext uri="{9D8B030D-6E8A-4147-A177-3AD203B41FA5}">
                          <a16:colId xmlns:a16="http://schemas.microsoft.com/office/drawing/2014/main" val="2714472289"/>
                        </a:ext>
                      </a:extLst>
                    </a:gridCol>
                    <a:gridCol w="1474329">
                      <a:extLst>
                        <a:ext uri="{9D8B030D-6E8A-4147-A177-3AD203B41FA5}">
                          <a16:colId xmlns:a16="http://schemas.microsoft.com/office/drawing/2014/main" val="556871305"/>
                        </a:ext>
                      </a:extLst>
                    </a:gridCol>
                    <a:gridCol w="1474329">
                      <a:extLst>
                        <a:ext uri="{9D8B030D-6E8A-4147-A177-3AD203B41FA5}">
                          <a16:colId xmlns:a16="http://schemas.microsoft.com/office/drawing/2014/main" val="291309799"/>
                        </a:ext>
                      </a:extLst>
                    </a:gridCol>
                    <a:gridCol w="1474329">
                      <a:extLst>
                        <a:ext uri="{9D8B030D-6E8A-4147-A177-3AD203B41FA5}">
                          <a16:colId xmlns:a16="http://schemas.microsoft.com/office/drawing/2014/main" val="737926079"/>
                        </a:ext>
                      </a:extLst>
                    </a:gridCol>
                  </a:tblGrid>
                  <a:tr h="878298">
                    <a:tc>
                      <a:txBody>
                        <a:bodyPr/>
                        <a:lstStyle/>
                        <a:p>
                          <a:pPr algn="r"/>
                          <a:endParaRPr lang="en-NO" sz="2400" b="1" dirty="0">
                            <a:latin typeface="Montserrat" pitchFamily="2" charset="77"/>
                          </a:endParaRPr>
                        </a:p>
                      </a:txBody>
                      <a:tcPr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NO" sz="2400" dirty="0">
                              <a:latin typeface="Montserrat" pitchFamily="2" charset="77"/>
                            </a:rPr>
                            <a:t>Best</a:t>
                          </a:r>
                        </a:p>
                      </a:txBody>
                      <a:tcPr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NO" sz="2400" b="1" dirty="0">
                              <a:solidFill>
                                <a:schemeClr val="accent5"/>
                              </a:solidFill>
                              <a:latin typeface="Montserrat" pitchFamily="2" charset="77"/>
                            </a:rPr>
                            <a:t>Average</a:t>
                          </a:r>
                        </a:p>
                      </a:txBody>
                      <a:tcPr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NO" sz="2400" dirty="0">
                              <a:latin typeface="Montserrat" pitchFamily="2" charset="77"/>
                            </a:rPr>
                            <a:t>Worst</a:t>
                          </a:r>
                        </a:p>
                      </a:txBody>
                      <a:tcPr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NO" sz="2400" dirty="0">
                              <a:latin typeface="Montserrat" pitchFamily="2" charset="77"/>
                            </a:rPr>
                            <a:t>Memory</a:t>
                          </a:r>
                        </a:p>
                      </a:txBody>
                      <a:tcPr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NO" sz="2400" dirty="0">
                              <a:latin typeface="Montserrat" pitchFamily="2" charset="77"/>
                            </a:rPr>
                            <a:t>Stable</a:t>
                          </a:r>
                        </a:p>
                      </a:txBody>
                      <a:tcPr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949450364"/>
                      </a:ext>
                    </a:extLst>
                  </a:tr>
                  <a:tr h="1065874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NO" sz="2400" b="1" dirty="0">
                              <a:latin typeface="Montserrat" pitchFamily="2" charset="77"/>
                            </a:rPr>
                            <a:t>Insertion</a:t>
                          </a:r>
                        </a:p>
                      </a:txBody>
                      <a:tcP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nb-NO" sz="2400" b="0" smtClean="0">
                                    <a:solidFill>
                                      <a:schemeClr val="accent4"/>
                                    </a:solidFill>
                                    <a:latin typeface="Cambria Math" panose="02040503050406030204" pitchFamily="18" charset="0"/>
                                  </a:rPr>
                                  <m:t>Θ</m:t>
                                </m:r>
                                <m:r>
                                  <a:rPr lang="nb-NO" sz="2400" b="0" smtClean="0">
                                    <a:solidFill>
                                      <a:schemeClr val="accent4"/>
                                    </a:solidFill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nb-NO" sz="2400" b="0" smtClean="0">
                                    <a:solidFill>
                                      <a:schemeClr val="accent4"/>
                                    </a:solidFill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nb-NO" sz="2400" b="0" smtClean="0">
                                    <a:solidFill>
                                      <a:schemeClr val="accent4"/>
                                    </a:solidFill>
                                    <a:latin typeface="Cambria Math" panose="02040503050406030204" pitchFamily="18" charset="0"/>
                                  </a:rPr>
                                  <m:t>) </m:t>
                                </m:r>
                              </m:oMath>
                            </m:oMathPara>
                          </a14:m>
                          <a:endParaRPr lang="en-NO" sz="2400" dirty="0">
                            <a:solidFill>
                              <a:schemeClr val="accent4"/>
                            </a:solidFill>
                            <a:latin typeface="Montserrat" pitchFamily="2" charset="77"/>
                          </a:endParaRPr>
                        </a:p>
                      </a:txBody>
                      <a:tcP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nb-NO" sz="2400" b="1" i="1" smtClean="0">
                                    <a:solidFill>
                                      <a:schemeClr val="accent5"/>
                                    </a:solidFill>
                                    <a:latin typeface="Cambria Math" panose="02040503050406030204" pitchFamily="18" charset="0"/>
                                  </a:rPr>
                                  <m:t>𝚯</m:t>
                                </m:r>
                                <m:r>
                                  <a:rPr lang="nb-NO" sz="2400" b="1" smtClean="0">
                                    <a:solidFill>
                                      <a:schemeClr val="accent5"/>
                                    </a:solidFill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sSup>
                                  <m:sSupPr>
                                    <m:ctrlPr>
                                      <a:rPr lang="nb-NO" sz="2400" b="1" i="1" smtClean="0">
                                        <a:solidFill>
                                          <a:schemeClr val="accent5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nb-NO" sz="2400" b="1" i="1" smtClean="0">
                                        <a:solidFill>
                                          <a:schemeClr val="accent5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𝐧</m:t>
                                    </m:r>
                                  </m:e>
                                  <m:sup>
                                    <m:r>
                                      <a:rPr lang="nb-NO" sz="2400" b="1" i="1" smtClean="0">
                                        <a:solidFill>
                                          <a:schemeClr val="accent5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sup>
                                </m:sSup>
                                <m:r>
                                  <a:rPr lang="nb-NO" sz="2400" b="1" smtClean="0">
                                    <a:solidFill>
                                      <a:schemeClr val="accent5"/>
                                    </a:solidFill>
                                    <a:latin typeface="Cambria Math" panose="02040503050406030204" pitchFamily="18" charset="0"/>
                                  </a:rPr>
                                  <m:t>) </m:t>
                                </m:r>
                              </m:oMath>
                            </m:oMathPara>
                          </a14:m>
                          <a:endParaRPr lang="en-NO" sz="2400" b="1" dirty="0">
                            <a:solidFill>
                              <a:schemeClr val="accent5"/>
                            </a:solidFill>
                            <a:latin typeface="Montserrat" pitchFamily="2" charset="77"/>
                          </a:endParaRPr>
                        </a:p>
                        <a:p>
                          <a:pPr algn="ctr"/>
                          <a:endParaRPr lang="en-NO" sz="2400" b="1" dirty="0">
                            <a:solidFill>
                              <a:schemeClr val="accent5"/>
                            </a:solidFill>
                            <a:latin typeface="Montserrat" pitchFamily="2" charset="77"/>
                          </a:endParaRPr>
                        </a:p>
                      </a:txBody>
                      <a:tcP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nb-NO" sz="2400" b="0" smtClean="0">
                                    <a:latin typeface="Cambria Math" panose="02040503050406030204" pitchFamily="18" charset="0"/>
                                  </a:rPr>
                                  <m:t>Θ</m:t>
                                </m:r>
                                <m:r>
                                  <a:rPr lang="nb-NO" sz="2400" b="0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sSup>
                                  <m:sSupPr>
                                    <m:ctrlPr>
                                      <a:rPr lang="nb-NO" sz="2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nb-NO" sz="2400" b="0" smtClean="0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e>
                                  <m:sup>
                                    <m:r>
                                      <a:rPr lang="nb-NO" sz="2400" b="0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nb-NO" sz="2400" b="0" smtClean="0">
                                    <a:latin typeface="Cambria Math" panose="02040503050406030204" pitchFamily="18" charset="0"/>
                                  </a:rPr>
                                  <m:t>) </m:t>
                                </m:r>
                              </m:oMath>
                            </m:oMathPara>
                          </a14:m>
                          <a:endParaRPr lang="en-NO" sz="2400" dirty="0">
                            <a:latin typeface="Montserrat" pitchFamily="2" charset="77"/>
                          </a:endParaRPr>
                        </a:p>
                        <a:p>
                          <a:pPr algn="ctr"/>
                          <a:endParaRPr lang="en-NO" sz="2400" dirty="0">
                            <a:latin typeface="Montserrat" pitchFamily="2" charset="77"/>
                          </a:endParaRPr>
                        </a:p>
                      </a:txBody>
                      <a:tcP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nb-NO" sz="2400" b="0" smtClean="0">
                                    <a:solidFill>
                                      <a:schemeClr val="accent6"/>
                                    </a:solidFill>
                                    <a:latin typeface="Cambria Math" panose="02040503050406030204" pitchFamily="18" charset="0"/>
                                  </a:rPr>
                                  <m:t>Θ</m:t>
                                </m:r>
                                <m:r>
                                  <a:rPr lang="nb-NO" sz="2400" b="0" smtClean="0">
                                    <a:solidFill>
                                      <a:schemeClr val="accent6"/>
                                    </a:solidFill>
                                    <a:latin typeface="Cambria Math" panose="02040503050406030204" pitchFamily="18" charset="0"/>
                                  </a:rPr>
                                  <m:t>(1) </m:t>
                                </m:r>
                              </m:oMath>
                            </m:oMathPara>
                          </a14:m>
                          <a:endParaRPr lang="en-NO" sz="2400" dirty="0">
                            <a:solidFill>
                              <a:schemeClr val="accent6"/>
                            </a:solidFill>
                            <a:latin typeface="Montserrat" pitchFamily="2" charset="77"/>
                          </a:endParaRPr>
                        </a:p>
                        <a:p>
                          <a:pPr algn="ctr"/>
                          <a:endParaRPr lang="en-NO" sz="2400" dirty="0">
                            <a:solidFill>
                              <a:schemeClr val="accent6"/>
                            </a:solidFill>
                            <a:latin typeface="Montserrat" pitchFamily="2" charset="77"/>
                          </a:endParaRPr>
                        </a:p>
                      </a:txBody>
                      <a:tcP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NO" sz="2400" dirty="0">
                              <a:solidFill>
                                <a:schemeClr val="accent6"/>
                              </a:solidFill>
                              <a:latin typeface="Montserrat" pitchFamily="2" charset="77"/>
                            </a:rPr>
                            <a:t>Yes</a:t>
                          </a:r>
                        </a:p>
                      </a:txBody>
                      <a:tcP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2100969895"/>
                      </a:ext>
                    </a:extLst>
                  </a:tr>
                  <a:tr h="1065874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NO" sz="2400" b="1" dirty="0">
                              <a:latin typeface="Montserrat" pitchFamily="2" charset="77"/>
                            </a:rPr>
                            <a:t>Selection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nb-NO" sz="2400" b="0" smtClean="0">
                                    <a:solidFill>
                                      <a:schemeClr val="accent4"/>
                                    </a:solidFill>
                                    <a:latin typeface="Cambria Math" panose="02040503050406030204" pitchFamily="18" charset="0"/>
                                  </a:rPr>
                                  <m:t>Θ</m:t>
                                </m:r>
                                <m:r>
                                  <a:rPr lang="nb-NO" sz="2400" b="0" smtClean="0">
                                    <a:solidFill>
                                      <a:schemeClr val="accent4"/>
                                    </a:solidFill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nb-NO" sz="2400" b="0" smtClean="0">
                                    <a:solidFill>
                                      <a:schemeClr val="accent4"/>
                                    </a:solidFill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nb-NO" sz="2400" b="0" smtClean="0">
                                    <a:solidFill>
                                      <a:schemeClr val="accent4"/>
                                    </a:solidFill>
                                    <a:latin typeface="Cambria Math" panose="02040503050406030204" pitchFamily="18" charset="0"/>
                                  </a:rPr>
                                  <m:t>) </m:t>
                                </m:r>
                              </m:oMath>
                            </m:oMathPara>
                          </a14:m>
                          <a:endParaRPr lang="en-NO" sz="2400" dirty="0">
                            <a:solidFill>
                              <a:schemeClr val="accent4"/>
                            </a:solidFill>
                            <a:latin typeface="Montserrat" pitchFamily="2" charset="77"/>
                          </a:endParaRPr>
                        </a:p>
                        <a:p>
                          <a:pPr algn="ctr"/>
                          <a:endParaRPr lang="en-NO" sz="2400" dirty="0">
                            <a:solidFill>
                              <a:schemeClr val="accent4"/>
                            </a:solidFill>
                            <a:latin typeface="Montserrat" pitchFamily="2" charset="77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nb-NO" sz="2400" b="1" i="1" smtClean="0">
                                    <a:solidFill>
                                      <a:schemeClr val="accent5"/>
                                    </a:solidFill>
                                    <a:latin typeface="Cambria Math" panose="02040503050406030204" pitchFamily="18" charset="0"/>
                                  </a:rPr>
                                  <m:t>𝚯</m:t>
                                </m:r>
                                <m:r>
                                  <a:rPr lang="nb-NO" sz="2400" b="1" smtClean="0">
                                    <a:solidFill>
                                      <a:schemeClr val="accent5"/>
                                    </a:solidFill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sSup>
                                  <m:sSupPr>
                                    <m:ctrlPr>
                                      <a:rPr lang="nb-NO" sz="2400" b="1" i="1" smtClean="0">
                                        <a:solidFill>
                                          <a:schemeClr val="accent5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nb-NO" sz="2400" b="1" i="1" smtClean="0">
                                        <a:solidFill>
                                          <a:schemeClr val="accent5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𝐧</m:t>
                                    </m:r>
                                  </m:e>
                                  <m:sup>
                                    <m:r>
                                      <a:rPr lang="nb-NO" sz="2400" b="1" i="1" smtClean="0">
                                        <a:solidFill>
                                          <a:schemeClr val="accent5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sup>
                                </m:sSup>
                                <m:r>
                                  <a:rPr lang="nb-NO" sz="2400" b="1" smtClean="0">
                                    <a:solidFill>
                                      <a:schemeClr val="accent5"/>
                                    </a:solidFill>
                                    <a:latin typeface="Cambria Math" panose="02040503050406030204" pitchFamily="18" charset="0"/>
                                  </a:rPr>
                                  <m:t>) </m:t>
                                </m:r>
                              </m:oMath>
                            </m:oMathPara>
                          </a14:m>
                          <a:endParaRPr lang="en-NO" sz="2400" b="1" dirty="0">
                            <a:solidFill>
                              <a:schemeClr val="accent5"/>
                            </a:solidFill>
                            <a:latin typeface="Montserrat" pitchFamily="2" charset="77"/>
                          </a:endParaRPr>
                        </a:p>
                        <a:p>
                          <a:pPr algn="ctr"/>
                          <a:endParaRPr lang="en-NO" sz="2400" b="1" dirty="0">
                            <a:solidFill>
                              <a:schemeClr val="accent5"/>
                            </a:solidFill>
                            <a:latin typeface="Montserrat" pitchFamily="2" charset="77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kumimoji="0" lang="nb-NO" sz="2400" b="0" i="0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ECEFF3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Θ</m:t>
                                </m:r>
                                <m:r>
                                  <a:rPr kumimoji="0" lang="nb-NO" sz="2400" b="0" i="0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ECEFF3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(</m:t>
                                </m:r>
                                <m:sSup>
                                  <m:sSupPr>
                                    <m:ctrlPr>
                                      <a:rPr kumimoji="0" lang="nb-NO" sz="24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rgbClr val="ECEFF3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sSupPr>
                                  <m:e>
                                    <m:r>
                                      <a:rPr kumimoji="0" lang="nb-NO" sz="2400" b="0" i="0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rgbClr val="ECEFF3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𝑛</m:t>
                                    </m:r>
                                  </m:e>
                                  <m:sup>
                                    <m:r>
                                      <a:rPr kumimoji="0" lang="nb-NO" sz="24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rgbClr val="ECEFF3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kumimoji="0" lang="nb-NO" sz="2400" b="0" i="0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ECEFF3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) </m:t>
                                </m:r>
                              </m:oMath>
                            </m:oMathPara>
                          </a14:m>
                          <a:endParaRPr kumimoji="0" lang="en-NO" sz="2400" b="0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rgbClr val="ECEFF3"/>
                            </a:solidFill>
                            <a:effectLst/>
                            <a:uLnTx/>
                            <a:uFillTx/>
                            <a:latin typeface="Montserrat" pitchFamily="2" charset="77"/>
                            <a:ea typeface="+mn-ea"/>
                            <a:cs typeface="+mn-cs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kumimoji="0" lang="nb-NO" sz="2400" b="0" i="0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chemeClr val="accent6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Θ</m:t>
                                </m:r>
                                <m:r>
                                  <a:rPr kumimoji="0" lang="nb-NO" sz="2400" b="0" i="0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chemeClr val="accent6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(1) </m:t>
                                </m:r>
                              </m:oMath>
                            </m:oMathPara>
                          </a14:m>
                          <a:endParaRPr kumimoji="0" lang="en-NO" sz="2400" b="0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chemeClr val="accent6"/>
                            </a:solidFill>
                            <a:effectLst/>
                            <a:uLnTx/>
                            <a:uFillTx/>
                            <a:latin typeface="Montserrat" pitchFamily="2" charset="77"/>
                            <a:ea typeface="+mn-ea"/>
                            <a:cs typeface="+mn-cs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NO" sz="2400" b="0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chemeClr val="accent5"/>
                              </a:solidFill>
                              <a:effectLst/>
                              <a:uLnTx/>
                              <a:uFillTx/>
                              <a:latin typeface="Montserrat" pitchFamily="2" charset="77"/>
                              <a:ea typeface="+mn-ea"/>
                              <a:cs typeface="+mn-cs"/>
                            </a:rPr>
                            <a:t>No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98931897"/>
                      </a:ext>
                    </a:extLst>
                  </a:tr>
                  <a:tr h="1065874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NO" sz="2400" b="1" dirty="0">
                              <a:latin typeface="Montserrat" pitchFamily="2" charset="77"/>
                            </a:rPr>
                            <a:t>Bubble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nb-NO" sz="2400" b="0" smtClean="0">
                                    <a:solidFill>
                                      <a:schemeClr val="accent4"/>
                                    </a:solidFill>
                                    <a:latin typeface="Cambria Math" panose="02040503050406030204" pitchFamily="18" charset="0"/>
                                  </a:rPr>
                                  <m:t>Θ</m:t>
                                </m:r>
                                <m:r>
                                  <a:rPr lang="nb-NO" sz="2400" b="0" smtClean="0">
                                    <a:solidFill>
                                      <a:schemeClr val="accent4"/>
                                    </a:solidFill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nb-NO" sz="2400" b="0" smtClean="0">
                                    <a:solidFill>
                                      <a:schemeClr val="accent4"/>
                                    </a:solidFill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nb-NO" sz="2400" b="0" smtClean="0">
                                    <a:solidFill>
                                      <a:schemeClr val="accent4"/>
                                    </a:solidFill>
                                    <a:latin typeface="Cambria Math" panose="02040503050406030204" pitchFamily="18" charset="0"/>
                                  </a:rPr>
                                  <m:t>) </m:t>
                                </m:r>
                              </m:oMath>
                            </m:oMathPara>
                          </a14:m>
                          <a:endParaRPr lang="en-NO" sz="2400" dirty="0">
                            <a:solidFill>
                              <a:schemeClr val="accent4"/>
                            </a:solidFill>
                            <a:latin typeface="Montserrat" pitchFamily="2" charset="77"/>
                          </a:endParaRPr>
                        </a:p>
                        <a:p>
                          <a:pPr algn="ctr"/>
                          <a:endParaRPr lang="en-NO" sz="2400" dirty="0">
                            <a:solidFill>
                              <a:schemeClr val="accent4"/>
                            </a:solidFill>
                            <a:latin typeface="Montserrat" pitchFamily="2" charset="77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nb-NO" sz="2400" b="1" i="1" smtClean="0">
                                    <a:solidFill>
                                      <a:schemeClr val="accent5"/>
                                    </a:solidFill>
                                    <a:latin typeface="Cambria Math" panose="02040503050406030204" pitchFamily="18" charset="0"/>
                                  </a:rPr>
                                  <m:t>𝚯</m:t>
                                </m:r>
                                <m:r>
                                  <a:rPr lang="nb-NO" sz="2400" b="1" smtClean="0">
                                    <a:solidFill>
                                      <a:schemeClr val="accent5"/>
                                    </a:solidFill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sSup>
                                  <m:sSupPr>
                                    <m:ctrlPr>
                                      <a:rPr lang="nb-NO" sz="2400" b="1" i="1" smtClean="0">
                                        <a:solidFill>
                                          <a:schemeClr val="accent5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nb-NO" sz="2400" b="1" i="1" smtClean="0">
                                        <a:solidFill>
                                          <a:schemeClr val="accent5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𝐧</m:t>
                                    </m:r>
                                  </m:e>
                                  <m:sup>
                                    <m:r>
                                      <a:rPr lang="nb-NO" sz="2400" b="1" i="1" smtClean="0">
                                        <a:solidFill>
                                          <a:schemeClr val="accent5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sup>
                                </m:sSup>
                                <m:r>
                                  <a:rPr lang="nb-NO" sz="2400" b="1" smtClean="0">
                                    <a:solidFill>
                                      <a:schemeClr val="accent5"/>
                                    </a:solidFill>
                                    <a:latin typeface="Cambria Math" panose="02040503050406030204" pitchFamily="18" charset="0"/>
                                  </a:rPr>
                                  <m:t>) </m:t>
                                </m:r>
                              </m:oMath>
                            </m:oMathPara>
                          </a14:m>
                          <a:endParaRPr lang="en-NO" sz="2400" b="1" dirty="0">
                            <a:solidFill>
                              <a:schemeClr val="accent5"/>
                            </a:solidFill>
                            <a:latin typeface="Montserrat" pitchFamily="2" charset="77"/>
                          </a:endParaRPr>
                        </a:p>
                        <a:p>
                          <a:pPr algn="ctr"/>
                          <a:endParaRPr lang="en-NO" sz="2400" b="1" dirty="0">
                            <a:solidFill>
                              <a:schemeClr val="accent5"/>
                            </a:solidFill>
                            <a:latin typeface="Montserrat" pitchFamily="2" charset="77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nb-NO" sz="2400" b="0" smtClean="0">
                                    <a:latin typeface="Cambria Math" panose="02040503050406030204" pitchFamily="18" charset="0"/>
                                  </a:rPr>
                                  <m:t>Θ</m:t>
                                </m:r>
                                <m:r>
                                  <a:rPr lang="nb-NO" sz="2400" b="0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sSup>
                                  <m:sSupPr>
                                    <m:ctrlPr>
                                      <a:rPr lang="nb-NO" sz="2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nb-NO" sz="2400" b="0" smtClean="0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e>
                                  <m:sup>
                                    <m:r>
                                      <a:rPr lang="nb-NO" sz="2400" b="0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nb-NO" sz="2400" b="0" smtClean="0">
                                    <a:latin typeface="Cambria Math" panose="02040503050406030204" pitchFamily="18" charset="0"/>
                                  </a:rPr>
                                  <m:t>) </m:t>
                                </m:r>
                              </m:oMath>
                            </m:oMathPara>
                          </a14:m>
                          <a:endParaRPr lang="en-NO" sz="2400" dirty="0">
                            <a:latin typeface="Montserrat" pitchFamily="2" charset="77"/>
                          </a:endParaRPr>
                        </a:p>
                        <a:p>
                          <a:pPr algn="ctr"/>
                          <a:endParaRPr lang="en-NO" sz="2400" dirty="0">
                            <a:latin typeface="Montserrat" pitchFamily="2" charset="77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nb-NO" sz="2400" b="0" smtClean="0">
                                    <a:solidFill>
                                      <a:schemeClr val="accent6"/>
                                    </a:solidFill>
                                    <a:latin typeface="Cambria Math" panose="02040503050406030204" pitchFamily="18" charset="0"/>
                                  </a:rPr>
                                  <m:t>Θ</m:t>
                                </m:r>
                                <m:r>
                                  <a:rPr lang="nb-NO" sz="2400" b="0" smtClean="0">
                                    <a:solidFill>
                                      <a:schemeClr val="accent6"/>
                                    </a:solidFill>
                                    <a:latin typeface="Cambria Math" panose="02040503050406030204" pitchFamily="18" charset="0"/>
                                  </a:rPr>
                                  <m:t>(1) </m:t>
                                </m:r>
                              </m:oMath>
                            </m:oMathPara>
                          </a14:m>
                          <a:endParaRPr lang="en-NO" sz="2400" dirty="0">
                            <a:solidFill>
                              <a:schemeClr val="accent6"/>
                            </a:solidFill>
                            <a:latin typeface="Montserrat" pitchFamily="2" charset="77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NO" sz="2400" dirty="0">
                              <a:solidFill>
                                <a:schemeClr val="accent6"/>
                              </a:solidFill>
                              <a:latin typeface="Montserrat" pitchFamily="2" charset="77"/>
                            </a:rPr>
                            <a:t>Yes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9690495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6" name="Table 6">
                <a:extLst>
                  <a:ext uri="{FF2B5EF4-FFF2-40B4-BE49-F238E27FC236}">
                    <a16:creationId xmlns:a16="http://schemas.microsoft.com/office/drawing/2014/main" id="{077920AA-84E2-DE40-9ACE-800F6277448D}"/>
                  </a:ext>
                </a:extLst>
              </p:cNvPr>
              <p:cNvGraphicFramePr>
                <a:graphicFrameLocks noGrp="1"/>
              </p:cNvGraphicFramePr>
              <p:nvPr>
                <p:ph sz="half" idx="1"/>
                <p:extLst>
                  <p:ext uri="{D42A27DB-BD31-4B8C-83A1-F6EECF244321}">
                    <p14:modId xmlns:p14="http://schemas.microsoft.com/office/powerpoint/2010/main" val="826470537"/>
                  </p:ext>
                </p:extLst>
              </p:nvPr>
            </p:nvGraphicFramePr>
            <p:xfrm>
              <a:off x="1155032" y="2100291"/>
              <a:ext cx="10198768" cy="407592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2076746">
                      <a:extLst>
                        <a:ext uri="{9D8B030D-6E8A-4147-A177-3AD203B41FA5}">
                          <a16:colId xmlns:a16="http://schemas.microsoft.com/office/drawing/2014/main" val="3316198543"/>
                        </a:ext>
                      </a:extLst>
                    </a:gridCol>
                    <a:gridCol w="1690987">
                      <a:extLst>
                        <a:ext uri="{9D8B030D-6E8A-4147-A177-3AD203B41FA5}">
                          <a16:colId xmlns:a16="http://schemas.microsoft.com/office/drawing/2014/main" val="2135036587"/>
                        </a:ext>
                      </a:extLst>
                    </a:gridCol>
                    <a:gridCol w="2008048">
                      <a:extLst>
                        <a:ext uri="{9D8B030D-6E8A-4147-A177-3AD203B41FA5}">
                          <a16:colId xmlns:a16="http://schemas.microsoft.com/office/drawing/2014/main" val="2714472289"/>
                        </a:ext>
                      </a:extLst>
                    </a:gridCol>
                    <a:gridCol w="1474329">
                      <a:extLst>
                        <a:ext uri="{9D8B030D-6E8A-4147-A177-3AD203B41FA5}">
                          <a16:colId xmlns:a16="http://schemas.microsoft.com/office/drawing/2014/main" val="556871305"/>
                        </a:ext>
                      </a:extLst>
                    </a:gridCol>
                    <a:gridCol w="1474329">
                      <a:extLst>
                        <a:ext uri="{9D8B030D-6E8A-4147-A177-3AD203B41FA5}">
                          <a16:colId xmlns:a16="http://schemas.microsoft.com/office/drawing/2014/main" val="291309799"/>
                        </a:ext>
                      </a:extLst>
                    </a:gridCol>
                    <a:gridCol w="1474329">
                      <a:extLst>
                        <a:ext uri="{9D8B030D-6E8A-4147-A177-3AD203B41FA5}">
                          <a16:colId xmlns:a16="http://schemas.microsoft.com/office/drawing/2014/main" val="737926079"/>
                        </a:ext>
                      </a:extLst>
                    </a:gridCol>
                  </a:tblGrid>
                  <a:tr h="878298">
                    <a:tc>
                      <a:txBody>
                        <a:bodyPr/>
                        <a:lstStyle/>
                        <a:p>
                          <a:pPr algn="r"/>
                          <a:endParaRPr lang="en-NO" sz="2400" b="1" dirty="0">
                            <a:latin typeface="Montserrat" pitchFamily="2" charset="77"/>
                          </a:endParaRPr>
                        </a:p>
                      </a:txBody>
                      <a:tcPr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NO" sz="2400" dirty="0">
                              <a:latin typeface="Montserrat" pitchFamily="2" charset="77"/>
                            </a:rPr>
                            <a:t>Best</a:t>
                          </a:r>
                        </a:p>
                      </a:txBody>
                      <a:tcPr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NO" sz="2400" b="1" dirty="0">
                              <a:solidFill>
                                <a:schemeClr val="accent5"/>
                              </a:solidFill>
                              <a:latin typeface="Montserrat" pitchFamily="2" charset="77"/>
                            </a:rPr>
                            <a:t>Average</a:t>
                          </a:r>
                        </a:p>
                      </a:txBody>
                      <a:tcPr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NO" sz="2400" dirty="0">
                              <a:latin typeface="Montserrat" pitchFamily="2" charset="77"/>
                            </a:rPr>
                            <a:t>Worst</a:t>
                          </a:r>
                        </a:p>
                      </a:txBody>
                      <a:tcPr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NO" sz="2400" dirty="0">
                              <a:latin typeface="Montserrat" pitchFamily="2" charset="77"/>
                            </a:rPr>
                            <a:t>Memory</a:t>
                          </a:r>
                        </a:p>
                      </a:txBody>
                      <a:tcPr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NO" sz="2400" dirty="0">
                              <a:latin typeface="Montserrat" pitchFamily="2" charset="77"/>
                            </a:rPr>
                            <a:t>Stable</a:t>
                          </a:r>
                        </a:p>
                      </a:txBody>
                      <a:tcPr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949450364"/>
                      </a:ext>
                    </a:extLst>
                  </a:tr>
                  <a:tr h="1065874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NO" sz="2400" b="1" dirty="0">
                              <a:latin typeface="Montserrat" pitchFamily="2" charset="77"/>
                            </a:rPr>
                            <a:t>Insertion</a:t>
                          </a:r>
                        </a:p>
                      </a:txBody>
                      <a:tcP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endParaRPr lang="en-NO"/>
                        </a:p>
                      </a:txBody>
                      <a:tcP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blipFill>
                          <a:blip r:embed="rId2"/>
                          <a:stretch>
                            <a:fillRect l="-123308" t="-85882" r="-382707" b="-19764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NO"/>
                        </a:p>
                      </a:txBody>
                      <a:tcP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blipFill>
                          <a:blip r:embed="rId2"/>
                          <a:stretch>
                            <a:fillRect l="-187975" t="-85882" r="-222152" b="-19764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NO"/>
                        </a:p>
                      </a:txBody>
                      <a:tcP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blipFill>
                          <a:blip r:embed="rId2"/>
                          <a:stretch>
                            <a:fillRect l="-388889" t="-85882" r="-200000" b="-19764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NO"/>
                        </a:p>
                      </a:txBody>
                      <a:tcP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blipFill>
                          <a:blip r:embed="rId2"/>
                          <a:stretch>
                            <a:fillRect l="-493103" t="-85882" r="-101724" b="-19764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NO" sz="2400" dirty="0">
                              <a:solidFill>
                                <a:schemeClr val="accent6"/>
                              </a:solidFill>
                              <a:latin typeface="Montserrat" pitchFamily="2" charset="77"/>
                            </a:rPr>
                            <a:t>Yes</a:t>
                          </a:r>
                        </a:p>
                      </a:txBody>
                      <a:tcP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2100969895"/>
                      </a:ext>
                    </a:extLst>
                  </a:tr>
                  <a:tr h="1065874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NO" sz="2400" b="1" dirty="0">
                              <a:latin typeface="Montserrat" pitchFamily="2" charset="77"/>
                            </a:rPr>
                            <a:t>Selection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NO"/>
                        </a:p>
                      </a:txBody>
                      <a:tcPr>
                        <a:blipFill>
                          <a:blip r:embed="rId2"/>
                          <a:stretch>
                            <a:fillRect l="-123308" t="-188095" r="-382707" b="-1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NO"/>
                        </a:p>
                      </a:txBody>
                      <a:tcPr>
                        <a:blipFill>
                          <a:blip r:embed="rId2"/>
                          <a:stretch>
                            <a:fillRect l="-187975" t="-188095" r="-222152" b="-1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NO"/>
                        </a:p>
                      </a:txBody>
                      <a:tcPr>
                        <a:blipFill>
                          <a:blip r:embed="rId2"/>
                          <a:stretch>
                            <a:fillRect l="-388889" t="-188095" r="-200000" b="-1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NO"/>
                        </a:p>
                      </a:txBody>
                      <a:tcPr>
                        <a:blipFill>
                          <a:blip r:embed="rId2"/>
                          <a:stretch>
                            <a:fillRect l="-493103" t="-188095" r="-101724" b="-1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NO" sz="2400" b="0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chemeClr val="accent5"/>
                              </a:solidFill>
                              <a:effectLst/>
                              <a:uLnTx/>
                              <a:uFillTx/>
                              <a:latin typeface="Montserrat" pitchFamily="2" charset="77"/>
                              <a:ea typeface="+mn-ea"/>
                              <a:cs typeface="+mn-cs"/>
                            </a:rPr>
                            <a:t>No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98931897"/>
                      </a:ext>
                    </a:extLst>
                  </a:tr>
                  <a:tr h="1065874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NO" sz="2400" b="1" dirty="0">
                              <a:latin typeface="Montserrat" pitchFamily="2" charset="77"/>
                            </a:rPr>
                            <a:t>Bubble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NO"/>
                        </a:p>
                      </a:txBody>
                      <a:tcPr>
                        <a:blipFill>
                          <a:blip r:embed="rId2"/>
                          <a:stretch>
                            <a:fillRect l="-123308" t="-288095" r="-38270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NO"/>
                        </a:p>
                      </a:txBody>
                      <a:tcPr>
                        <a:blipFill>
                          <a:blip r:embed="rId2"/>
                          <a:stretch>
                            <a:fillRect l="-187975" t="-288095" r="-22215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NO"/>
                        </a:p>
                      </a:txBody>
                      <a:tcPr>
                        <a:blipFill>
                          <a:blip r:embed="rId2"/>
                          <a:stretch>
                            <a:fillRect l="-388889" t="-288095" r="-2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NO"/>
                        </a:p>
                      </a:txBody>
                      <a:tcPr>
                        <a:blipFill>
                          <a:blip r:embed="rId2"/>
                          <a:stretch>
                            <a:fillRect l="-493103" t="-288095" r="-10172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NO" sz="2400" dirty="0">
                              <a:solidFill>
                                <a:schemeClr val="accent6"/>
                              </a:solidFill>
                              <a:latin typeface="Montserrat" pitchFamily="2" charset="77"/>
                            </a:rPr>
                            <a:t>Yes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96904953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59D90E9-8A5C-FA49-BB0B-4FF2877775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22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279801335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30D4AC-C83D-0445-9FCC-BD447C19AB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/>
              <a:t>Questions, Comments, or Ideas?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3EFCF9-DB2F-7345-9777-ABACDCD98E9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noProof="0" dirty="0"/>
              <a:t>Franck Chauvel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967EF38-E118-6845-BE3F-C60F1F091A8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noProof="0" dirty="0" err="1"/>
              <a:t>Axbit</a:t>
            </a:r>
            <a:r>
              <a:rPr lang="en-GB" noProof="0" dirty="0"/>
              <a:t> &amp; NTNU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FBFA8DF-4824-E04A-B05E-338E8387498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noProof="0" dirty="0" err="1"/>
              <a:t>franck.chauvel@gmail.com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88981034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405D9738-02DC-4946-A64D-7E06694061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Home Exam 1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B91D3E81-9724-274F-A42A-14BFF391AC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NO" dirty="0"/>
              <a:t>Week 4 – 5</a:t>
            </a:r>
          </a:p>
          <a:p>
            <a:r>
              <a:rPr lang="en-NO" b="1" dirty="0">
                <a:solidFill>
                  <a:schemeClr val="accent6"/>
                </a:solidFill>
              </a:rPr>
              <a:t>Optional! </a:t>
            </a:r>
            <a:r>
              <a:rPr lang="en-NO" dirty="0"/>
              <a:t>Does not count in your final grade</a:t>
            </a:r>
          </a:p>
          <a:p>
            <a:r>
              <a:rPr lang="en-NO" dirty="0"/>
              <a:t>I suggest you try in “simulated conditions”</a:t>
            </a:r>
          </a:p>
          <a:p>
            <a:r>
              <a:rPr lang="en-NO" dirty="0"/>
              <a:t>I can grade it, if you would like</a:t>
            </a:r>
          </a:p>
          <a:p>
            <a:r>
              <a:rPr lang="en-NO" dirty="0"/>
              <a:t>We will go through together during a lab session</a:t>
            </a:r>
          </a:p>
          <a:p>
            <a:r>
              <a:rPr lang="en-NO" dirty="0"/>
              <a:t>Home exam 2 around Week 8 – 9</a:t>
            </a:r>
          </a:p>
          <a:p>
            <a:endParaRPr lang="en-NO" dirty="0"/>
          </a:p>
        </p:txBody>
      </p:sp>
    </p:spTree>
    <p:extLst>
      <p:ext uri="{BB962C8B-B14F-4D97-AF65-F5344CB8AC3E}">
        <p14:creationId xmlns:p14="http://schemas.microsoft.com/office/powerpoint/2010/main" val="3727497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08E1C2-564D-484B-823F-CF0E18F53A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ADAD51-7B27-8948-9CAC-C66C5FA856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marL="457200" indent="-457200">
              <a:buFont typeface="+mj-lt"/>
              <a:buAutoNum type="arabicPeriod"/>
            </a:pPr>
            <a:r>
              <a:rPr lang="en-GB" noProof="0" dirty="0"/>
              <a:t>What is “Sorting”?</a:t>
            </a:r>
          </a:p>
          <a:p>
            <a:pPr marL="457200" indent="-457200">
              <a:buFont typeface="+mj-lt"/>
              <a:buAutoNum type="arabicPeriod"/>
            </a:pPr>
            <a:r>
              <a:rPr lang="en-GB" noProof="0" dirty="0"/>
              <a:t>Selection Sort</a:t>
            </a:r>
          </a:p>
          <a:p>
            <a:pPr marL="457200" indent="-457200">
              <a:buFont typeface="+mj-lt"/>
              <a:buAutoNum type="arabicPeriod"/>
            </a:pPr>
            <a:r>
              <a:rPr lang="en-GB" noProof="0" dirty="0"/>
              <a:t>Insertion Sort</a:t>
            </a:r>
          </a:p>
          <a:p>
            <a:pPr marL="457200" indent="-457200">
              <a:buFont typeface="+mj-lt"/>
              <a:buAutoNum type="arabicPeriod"/>
            </a:pPr>
            <a:r>
              <a:rPr lang="en-GB" noProof="0" dirty="0"/>
              <a:t>Bubble Sort</a:t>
            </a:r>
          </a:p>
          <a:p>
            <a:pPr marL="457200" indent="-457200">
              <a:buFont typeface="+mj-lt"/>
              <a:buAutoNum type="arabicPeriod"/>
            </a:pPr>
            <a:r>
              <a:rPr lang="en-GB" noProof="0" dirty="0"/>
              <a:t>Recap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921BB4-977C-324F-81C6-2BA5910015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3</a:t>
            </a:fld>
            <a:endParaRPr lang="en-NO" dirty="0"/>
          </a:p>
        </p:txBody>
      </p:sp>
      <p:pic>
        <p:nvPicPr>
          <p:cNvPr id="2052" name="Picture 4" descr="Library Photo">
            <a:extLst>
              <a:ext uri="{FF2B5EF4-FFF2-40B4-BE49-F238E27FC236}">
                <a16:creationId xmlns:a16="http://schemas.microsoft.com/office/drawing/2014/main" id="{D85AB951-D4D0-0A48-9EB4-76764A1196C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9708"/>
          <a:stretch/>
        </p:blipFill>
        <p:spPr bwMode="auto">
          <a:xfrm>
            <a:off x="4967791" y="0"/>
            <a:ext cx="722421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858003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86FDB5-E49A-C046-80E4-4019A77FB4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/>
              <a:t>What is “Sorting”?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DE228B6-A642-1E49-A3CE-F0CE5E6410F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 anchor="ctr"/>
          <a:lstStyle/>
          <a:p>
            <a:r>
              <a:rPr lang="en-NO" dirty="0"/>
              <a:t>Put things in order</a:t>
            </a:r>
          </a:p>
          <a:p>
            <a:pPr lvl="1"/>
            <a:r>
              <a:rPr lang="en-GB" dirty="0"/>
              <a:t>Numerical</a:t>
            </a:r>
          </a:p>
          <a:p>
            <a:pPr lvl="1"/>
            <a:r>
              <a:rPr lang="en-GB" dirty="0"/>
              <a:t>Lexicographical</a:t>
            </a:r>
          </a:p>
          <a:p>
            <a:r>
              <a:rPr lang="en-GB" dirty="0"/>
              <a:t>Find </a:t>
            </a:r>
            <a:r>
              <a:rPr lang="en-GB" dirty="0">
                <a:solidFill>
                  <a:schemeClr val="accent3"/>
                </a:solidFill>
              </a:rPr>
              <a:t>a permutation </a:t>
            </a:r>
            <a:r>
              <a:rPr lang="en-GB" dirty="0"/>
              <a:t>where</a:t>
            </a:r>
          </a:p>
          <a:p>
            <a:r>
              <a:rPr lang="en-GB" dirty="0"/>
              <a:t>Items are </a:t>
            </a:r>
            <a:r>
              <a:rPr lang="en-GB" dirty="0">
                <a:solidFill>
                  <a:schemeClr val="accent3"/>
                </a:solidFill>
              </a:rPr>
              <a:t>ordered</a:t>
            </a:r>
          </a:p>
          <a:p>
            <a:endParaRPr lang="en-GB" dirty="0"/>
          </a:p>
          <a:p>
            <a:pPr lvl="1"/>
            <a:endParaRPr lang="en-GB" dirty="0"/>
          </a:p>
          <a:p>
            <a:endParaRPr lang="en-NO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8EDABB-F385-AB4A-BB73-E8F05AD200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4</a:t>
            </a:fld>
            <a:endParaRPr lang="en-NO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84D0F86-827D-0342-AAAB-9C873099CA81}"/>
              </a:ext>
            </a:extLst>
          </p:cNvPr>
          <p:cNvSpPr/>
          <p:nvPr/>
        </p:nvSpPr>
        <p:spPr>
          <a:xfrm>
            <a:off x="7459579" y="1410397"/>
            <a:ext cx="433137" cy="155608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1ADAA69-6EC4-F140-ADC9-0F3BB6C9095B}"/>
              </a:ext>
            </a:extLst>
          </p:cNvPr>
          <p:cNvSpPr/>
          <p:nvPr/>
        </p:nvSpPr>
        <p:spPr>
          <a:xfrm>
            <a:off x="8029074" y="1875617"/>
            <a:ext cx="433137" cy="109086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8913A80-B266-E847-B538-93ACDB998417}"/>
              </a:ext>
            </a:extLst>
          </p:cNvPr>
          <p:cNvSpPr/>
          <p:nvPr/>
        </p:nvSpPr>
        <p:spPr>
          <a:xfrm>
            <a:off x="8598569" y="2388965"/>
            <a:ext cx="433137" cy="57751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8852323-FE1D-5649-A455-A5371929B2D4}"/>
              </a:ext>
            </a:extLst>
          </p:cNvPr>
          <p:cNvSpPr/>
          <p:nvPr/>
        </p:nvSpPr>
        <p:spPr>
          <a:xfrm>
            <a:off x="9168064" y="1142556"/>
            <a:ext cx="433137" cy="1823923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C20E693-F94C-064A-B7A0-5A2160068AC4}"/>
              </a:ext>
            </a:extLst>
          </p:cNvPr>
          <p:cNvSpPr/>
          <p:nvPr/>
        </p:nvSpPr>
        <p:spPr>
          <a:xfrm>
            <a:off x="10236868" y="1298101"/>
            <a:ext cx="433137" cy="166837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DB17B07-C80A-A749-91E7-CB7CBE2E325B}"/>
              </a:ext>
            </a:extLst>
          </p:cNvPr>
          <p:cNvSpPr/>
          <p:nvPr/>
        </p:nvSpPr>
        <p:spPr>
          <a:xfrm>
            <a:off x="9709013" y="2068122"/>
            <a:ext cx="433137" cy="89835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021720A-B00F-D141-8990-5E76B24C99D7}"/>
              </a:ext>
            </a:extLst>
          </p:cNvPr>
          <p:cNvSpPr/>
          <p:nvPr/>
        </p:nvSpPr>
        <p:spPr>
          <a:xfrm>
            <a:off x="10777817" y="2601353"/>
            <a:ext cx="433137" cy="36512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8BC5A5B-075C-BE48-94AF-34EA251A335F}"/>
              </a:ext>
            </a:extLst>
          </p:cNvPr>
          <p:cNvSpPr/>
          <p:nvPr/>
        </p:nvSpPr>
        <p:spPr>
          <a:xfrm>
            <a:off x="7431269" y="5811838"/>
            <a:ext cx="433137" cy="36512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3F2F790-24D4-7E47-9E26-CD344B84F06B}"/>
              </a:ext>
            </a:extLst>
          </p:cNvPr>
          <p:cNvSpPr/>
          <p:nvPr/>
        </p:nvSpPr>
        <p:spPr>
          <a:xfrm>
            <a:off x="7965671" y="5599449"/>
            <a:ext cx="433137" cy="57751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8324EB47-1E43-A94B-BCD5-E9BB922F49BA}"/>
              </a:ext>
            </a:extLst>
          </p:cNvPr>
          <p:cNvSpPr/>
          <p:nvPr/>
        </p:nvSpPr>
        <p:spPr>
          <a:xfrm>
            <a:off x="8500073" y="5278607"/>
            <a:ext cx="433137" cy="89835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B39B6478-19D3-BD46-BA48-486C11C37909}"/>
              </a:ext>
            </a:extLst>
          </p:cNvPr>
          <p:cNvSpPr/>
          <p:nvPr/>
        </p:nvSpPr>
        <p:spPr>
          <a:xfrm>
            <a:off x="9031706" y="5086100"/>
            <a:ext cx="433137" cy="109086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AF5F528F-5AFF-914C-9787-47507BB24779}"/>
              </a:ext>
            </a:extLst>
          </p:cNvPr>
          <p:cNvSpPr/>
          <p:nvPr/>
        </p:nvSpPr>
        <p:spPr>
          <a:xfrm>
            <a:off x="9563339" y="4620879"/>
            <a:ext cx="433137" cy="155608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BF57C8A5-7A58-364F-85F5-08E611F0D405}"/>
              </a:ext>
            </a:extLst>
          </p:cNvPr>
          <p:cNvSpPr/>
          <p:nvPr/>
        </p:nvSpPr>
        <p:spPr>
          <a:xfrm>
            <a:off x="10094972" y="4508586"/>
            <a:ext cx="433137" cy="166837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DE37902E-6E93-B34F-8371-3F73EB566011}"/>
              </a:ext>
            </a:extLst>
          </p:cNvPr>
          <p:cNvSpPr/>
          <p:nvPr/>
        </p:nvSpPr>
        <p:spPr>
          <a:xfrm>
            <a:off x="10626605" y="4353040"/>
            <a:ext cx="433137" cy="1823923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22" name="Down Arrow 21">
            <a:extLst>
              <a:ext uri="{FF2B5EF4-FFF2-40B4-BE49-F238E27FC236}">
                <a16:creationId xmlns:a16="http://schemas.microsoft.com/office/drawing/2014/main" id="{73CCC567-F6CA-CD48-92E2-2D0D1C92FA6B}"/>
              </a:ext>
            </a:extLst>
          </p:cNvPr>
          <p:cNvSpPr/>
          <p:nvPr/>
        </p:nvSpPr>
        <p:spPr>
          <a:xfrm>
            <a:off x="8462211" y="3331658"/>
            <a:ext cx="1736795" cy="924040"/>
          </a:xfrm>
          <a:prstGeom prst="downArrow">
            <a:avLst/>
          </a:prstGeom>
          <a:solidFill>
            <a:srgbClr val="5B68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29224039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8F5E6D-874C-164E-9D0E-1D015566CA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Key vs. Information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72D74F-3015-004A-8209-8ACC7AE2290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4006516" cy="4351338"/>
          </a:xfrm>
        </p:spPr>
        <p:txBody>
          <a:bodyPr/>
          <a:lstStyle/>
          <a:p>
            <a:r>
              <a:rPr lang="en-NO" dirty="0"/>
              <a:t>Information is your “data set”</a:t>
            </a:r>
          </a:p>
          <a:p>
            <a:r>
              <a:rPr lang="en-NO" dirty="0"/>
              <a:t>Key: What you use to compare</a:t>
            </a:r>
          </a:p>
          <a:p>
            <a:r>
              <a:rPr lang="en-NO" dirty="0"/>
              <a:t>Compound keys	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A689624-5DF4-C84D-87C2-3C3E41DEB2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5</a:t>
            </a:fld>
            <a:endParaRPr lang="en-NO"/>
          </a:p>
        </p:txBody>
      </p:sp>
      <p:graphicFrame>
        <p:nvGraphicFramePr>
          <p:cNvPr id="10" name="Table 10">
            <a:extLst>
              <a:ext uri="{FF2B5EF4-FFF2-40B4-BE49-F238E27FC236}">
                <a16:creationId xmlns:a16="http://schemas.microsoft.com/office/drawing/2014/main" id="{919979C4-3A38-E84E-B2E0-378AA52647CA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05196637"/>
              </p:ext>
            </p:extLst>
          </p:nvPr>
        </p:nvGraphicFramePr>
        <p:xfrm>
          <a:off x="5293895" y="1825625"/>
          <a:ext cx="6059905" cy="4079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14976">
                  <a:extLst>
                    <a:ext uri="{9D8B030D-6E8A-4147-A177-3AD203B41FA5}">
                      <a16:colId xmlns:a16="http://schemas.microsoft.com/office/drawing/2014/main" val="3731899892"/>
                    </a:ext>
                  </a:extLst>
                </a:gridCol>
                <a:gridCol w="1735422">
                  <a:extLst>
                    <a:ext uri="{9D8B030D-6E8A-4147-A177-3AD203B41FA5}">
                      <a16:colId xmlns:a16="http://schemas.microsoft.com/office/drawing/2014/main" val="2687777308"/>
                    </a:ext>
                  </a:extLst>
                </a:gridCol>
                <a:gridCol w="1594712">
                  <a:extLst>
                    <a:ext uri="{9D8B030D-6E8A-4147-A177-3AD203B41FA5}">
                      <a16:colId xmlns:a16="http://schemas.microsoft.com/office/drawing/2014/main" val="95791554"/>
                    </a:ext>
                  </a:extLst>
                </a:gridCol>
                <a:gridCol w="1214795">
                  <a:extLst>
                    <a:ext uri="{9D8B030D-6E8A-4147-A177-3AD203B41FA5}">
                      <a16:colId xmlns:a16="http://schemas.microsoft.com/office/drawing/2014/main" val="61511196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NO" b="1" dirty="0"/>
                        <a:t>Name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NO" b="1" dirty="0"/>
                        <a:t>Surname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NO" b="1" dirty="0"/>
                        <a:t>Subject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NO" b="1" dirty="0"/>
                        <a:t>Score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0040057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NO" dirty="0"/>
                        <a:t>John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NO" dirty="0"/>
                        <a:t>Doe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NO" dirty="0"/>
                        <a:t>Alg. &amp; DS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NO" dirty="0"/>
                        <a:t>50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06490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NO" dirty="0"/>
                        <a:t>John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NO" dirty="0"/>
                        <a:t>Doe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NO" dirty="0"/>
                        <a:t>DB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NO" dirty="0"/>
                        <a:t>76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8084736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NO" dirty="0"/>
                        <a:t>Lara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NO" dirty="0"/>
                        <a:t>Croft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NO" dirty="0"/>
                        <a:t>DB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NO" dirty="0"/>
                        <a:t>23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6315627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NO" dirty="0"/>
                        <a:t>Lara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NO" dirty="0"/>
                        <a:t>Croft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NO" dirty="0"/>
                        <a:t>Alg &amp; DS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NO" dirty="0"/>
                        <a:t>46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362648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NO" dirty="0"/>
                        <a:t>Harry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NO" dirty="0"/>
                        <a:t>Potter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NO" dirty="0"/>
                        <a:t>OS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NO" dirty="0"/>
                        <a:t>10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0975289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NO" dirty="0"/>
                        <a:t>Harry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NO" dirty="0"/>
                        <a:t>Potter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NO" dirty="0"/>
                        <a:t>DB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NO" dirty="0"/>
                        <a:t>65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9684423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NO" dirty="0"/>
                        <a:t>Bob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NO" dirty="0"/>
                        <a:t>Sponge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NO" dirty="0"/>
                        <a:t>OS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NO" dirty="0"/>
                        <a:t>97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5447810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NO" dirty="0"/>
                        <a:t>Bob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NO" dirty="0"/>
                        <a:t>Sponge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NO" dirty="0"/>
                        <a:t>Alg &amp; DS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NO" dirty="0"/>
                        <a:t>34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9609481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NO" dirty="0"/>
                        <a:t>Sarah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NO" dirty="0"/>
                        <a:t>Connor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NO" dirty="0"/>
                        <a:t>OS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NO" dirty="0"/>
                        <a:t>90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915591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NO" dirty="0"/>
                        <a:t>Sarah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NO" dirty="0"/>
                        <a:t>Connor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NO" dirty="0"/>
                        <a:t>Alg.&amp;DS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NO" dirty="0"/>
                        <a:t>78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8881151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63029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366BD0-B31F-824A-A6B6-31BCA984B2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Comparable Items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5">
                <a:extLst>
                  <a:ext uri="{FF2B5EF4-FFF2-40B4-BE49-F238E27FC236}">
                    <a16:creationId xmlns:a16="http://schemas.microsoft.com/office/drawing/2014/main" id="{B9C28F07-78DC-FC42-B32C-9D53F6D46773}"/>
                  </a:ext>
                </a:extLst>
              </p:cNvPr>
              <p:cNvSpPr>
                <a:spLocks noGrp="1"/>
              </p:cNvSpPr>
              <p:nvPr>
                <p:ph sz="half"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NO" dirty="0"/>
                  <a:t>Need to compare items</a:t>
                </a:r>
              </a:p>
              <a:p>
                <a:r>
                  <a:rPr lang="en-NO" dirty="0">
                    <a:solidFill>
                      <a:schemeClr val="accent3"/>
                    </a:solidFill>
                  </a:rPr>
                  <a:t>Total preorder: 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nb-NO" b="0" i="1" smtClean="0">
                        <a:latin typeface="Cambria Math" panose="02040503050406030204" pitchFamily="18" charset="0"/>
                      </a:rPr>
                      <m:t>≤: </m:t>
                    </m:r>
                    <m:r>
                      <a:rPr lang="nb-NO" b="0" i="1" smtClean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nb-NO" b="0" i="1" smtClean="0">
                        <a:latin typeface="Cambria Math" panose="02040503050406030204" pitchFamily="18" charset="0"/>
                      </a:rPr>
                      <m:t>×</m:t>
                    </m:r>
                    <m:r>
                      <a:rPr lang="nb-NO" b="0" i="1" smtClean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nb-NO" b="0" i="1" smtClean="0">
                        <a:latin typeface="Cambria Math" panose="02040503050406030204" pitchFamily="18" charset="0"/>
                      </a:rPr>
                      <m:t>→</m:t>
                    </m:r>
                    <m:r>
                      <a:rPr lang="nb-NO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𝔹</m:t>
                    </m:r>
                  </m:oMath>
                </a14:m>
                <a:endParaRPr lang="en-NO" dirty="0"/>
              </a:p>
              <a:p>
                <a:r>
                  <a:rPr lang="en-GB" dirty="0"/>
                  <a:t>R</a:t>
                </a:r>
                <a:r>
                  <a:rPr lang="en-NO" dirty="0"/>
                  <a:t>eflexive: </a:t>
                </a:r>
                <a:endParaRPr lang="nb-NO" b="0" i="1" dirty="0">
                  <a:latin typeface="Cambria Math" panose="02040503050406030204" pitchFamily="18" charset="0"/>
                </a:endParaRPr>
              </a:p>
              <a:p>
                <a:pPr lvl="1"/>
                <a14:m>
                  <m:oMath xmlns:m="http://schemas.openxmlformats.org/officeDocument/2006/math">
                    <m:r>
                      <a:rPr lang="nb-NO" b="0" i="1" smtClean="0">
                        <a:latin typeface="Cambria Math" panose="02040503050406030204" pitchFamily="18" charset="0"/>
                      </a:rPr>
                      <m:t>∀ </m:t>
                    </m:r>
                    <m:r>
                      <a:rPr lang="nb-NO" b="0" i="1" smtClean="0">
                        <a:latin typeface="Cambria Math" panose="02040503050406030204" pitchFamily="18" charset="0"/>
                      </a:rPr>
                      <m:t>𝑠</m:t>
                    </m:r>
                    <m:r>
                      <a:rPr lang="nb-NO" b="0" i="1" smtClean="0">
                        <a:latin typeface="Cambria Math" panose="02040503050406030204" pitchFamily="18" charset="0"/>
                      </a:rPr>
                      <m:t>∈</m:t>
                    </m:r>
                    <m:r>
                      <a:rPr lang="nb-NO" b="0" i="1" smtClean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nb-NO" b="0" i="1" smtClean="0">
                        <a:latin typeface="Cambria Math" panose="02040503050406030204" pitchFamily="18" charset="0"/>
                      </a:rPr>
                      <m:t>,  </m:t>
                    </m:r>
                    <m:r>
                      <a:rPr lang="nb-NO" b="0" i="1" smtClean="0">
                        <a:latin typeface="Cambria Math" panose="02040503050406030204" pitchFamily="18" charset="0"/>
                      </a:rPr>
                      <m:t>𝑠</m:t>
                    </m:r>
                    <m:r>
                      <a:rPr lang="nb-NO" b="0" i="1" smtClean="0">
                        <a:latin typeface="Cambria Math" panose="02040503050406030204" pitchFamily="18" charset="0"/>
                      </a:rPr>
                      <m:t>≤</m:t>
                    </m:r>
                    <m:r>
                      <a:rPr lang="nb-NO" b="0" i="1" smtClean="0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endParaRPr lang="en-NO" dirty="0"/>
              </a:p>
              <a:p>
                <a:r>
                  <a:rPr lang="en-NO" dirty="0"/>
                  <a:t>Transitive: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nb-NO" b="0" i="1" smtClean="0">
                        <a:latin typeface="Cambria Math" panose="02040503050406030204" pitchFamily="18" charset="0"/>
                      </a:rPr>
                      <m:t>∀ </m:t>
                    </m:r>
                    <m:d>
                      <m:dPr>
                        <m:ctrlPr>
                          <a:rPr lang="nb-NO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nb-NO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nb-NO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nb-NO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nb-NO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nb-NO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</m:d>
                    <m:r>
                      <a:rPr lang="nb-NO" b="0" i="1" smtClean="0">
                        <a:latin typeface="Cambria Math" panose="02040503050406030204" pitchFamily="18" charset="0"/>
                      </a:rPr>
                      <m:t>∈</m:t>
                    </m:r>
                    <m:sSup>
                      <m:sSupPr>
                        <m:ctrlPr>
                          <a:rPr lang="nb-NO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nb-NO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p>
                        <m:r>
                          <a:rPr lang="nb-NO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nb-NO" b="0" i="1" smtClean="0">
                        <a:latin typeface="Cambria Math" panose="02040503050406030204" pitchFamily="18" charset="0"/>
                      </a:rPr>
                      <m:t>, </m:t>
                    </m:r>
                  </m:oMath>
                </a14:m>
                <a:br>
                  <a:rPr lang="nb-NO" b="0" i="1" dirty="0">
                    <a:latin typeface="Cambria Math" panose="02040503050406030204" pitchFamily="18" charset="0"/>
                  </a:rPr>
                </a:br>
                <a14:m>
                  <m:oMath xmlns:m="http://schemas.openxmlformats.org/officeDocument/2006/math">
                    <m:r>
                      <a:rPr lang="nb-NO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nb-NO" b="0" i="1" smtClean="0">
                        <a:latin typeface="Cambria Math" panose="02040503050406030204" pitchFamily="18" charset="0"/>
                      </a:rPr>
                      <m:t>≤</m:t>
                    </m:r>
                    <m:r>
                      <a:rPr lang="nb-NO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nb-NO" b="0" i="1" smtClean="0">
                        <a:latin typeface="Cambria Math" panose="02040503050406030204" pitchFamily="18" charset="0"/>
                      </a:rPr>
                      <m:t> ∧ </m:t>
                    </m:r>
                    <m:r>
                      <a:rPr lang="nb-NO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𝑦</m:t>
                    </m:r>
                    <m:r>
                      <a:rPr lang="nb-NO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nb-NO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𝑧</m:t>
                    </m:r>
                    <m:r>
                      <a:rPr lang="nb-NO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⟹ </m:t>
                    </m:r>
                    <m:r>
                      <a:rPr lang="nb-NO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nb-NO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nb-NO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𝑧</m:t>
                    </m:r>
                  </m:oMath>
                </a14:m>
                <a:endParaRPr lang="en-NO" dirty="0"/>
              </a:p>
              <a:p>
                <a:pPr marL="457200" lvl="1" indent="0">
                  <a:buNone/>
                </a:pPr>
                <a:endParaRPr lang="en-NO" dirty="0"/>
              </a:p>
            </p:txBody>
          </p:sp>
        </mc:Choice>
        <mc:Fallback xmlns="">
          <p:sp>
            <p:nvSpPr>
              <p:cNvPr id="6" name="Content Placeholder 5">
                <a:extLst>
                  <a:ext uri="{FF2B5EF4-FFF2-40B4-BE49-F238E27FC236}">
                    <a16:creationId xmlns:a16="http://schemas.microsoft.com/office/drawing/2014/main" id="{B9C28F07-78DC-FC42-B32C-9D53F6D4677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blipFill>
                <a:blip r:embed="rId2"/>
                <a:stretch>
                  <a:fillRect l="-1711" t="-2035"/>
                </a:stretch>
              </a:blipFill>
            </p:spPr>
            <p:txBody>
              <a:bodyPr/>
              <a:lstStyle/>
              <a:p>
                <a:r>
                  <a:rPr lang="en-N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D6D83D3E-C4D7-1241-9CA3-EF1BC4AB62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582653" y="2537075"/>
            <a:ext cx="6224336" cy="1783849"/>
          </a:xfrm>
          <a:solidFill>
            <a:schemeClr val="bg2"/>
          </a:solidFill>
        </p:spPr>
        <p:txBody>
          <a:bodyPr lIns="180000" tIns="180000" rIns="180000" bIns="180000">
            <a:normAutofit/>
          </a:bodyPr>
          <a:lstStyle/>
          <a:p>
            <a:pPr marL="0" indent="0">
              <a:buNone/>
            </a:pP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int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compare&lt;T&gt;</a:t>
            </a: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T left,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T right</a:t>
            </a: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 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{</a:t>
            </a:r>
            <a:endParaRPr lang="en-GB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buNone/>
            </a:pP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return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...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endParaRPr lang="en-GB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buNone/>
            </a:pP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}</a:t>
            </a:r>
            <a:endParaRPr lang="en-GB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buNone/>
            </a:pPr>
            <a:endParaRPr lang="en-NO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66B355-78F7-6A45-B22B-F5648A285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6</a:t>
            </a:fld>
            <a:endParaRPr lang="en-NO" dirty="0"/>
          </a:p>
        </p:txBody>
      </p:sp>
    </p:spTree>
    <p:extLst>
      <p:ext uri="{BB962C8B-B14F-4D97-AF65-F5344CB8AC3E}">
        <p14:creationId xmlns:p14="http://schemas.microsoft.com/office/powerpoint/2010/main" val="34200119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5BC512-97F0-BE4F-9618-300638E322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Stability</a:t>
            </a:r>
          </a:p>
        </p:txBody>
      </p:sp>
      <p:grpSp>
        <p:nvGrpSpPr>
          <p:cNvPr id="48" name="Group 47">
            <a:extLst>
              <a:ext uri="{FF2B5EF4-FFF2-40B4-BE49-F238E27FC236}">
                <a16:creationId xmlns:a16="http://schemas.microsoft.com/office/drawing/2014/main" id="{1C62BB7F-F01C-2141-A22B-B6B801B88BB7}"/>
              </a:ext>
            </a:extLst>
          </p:cNvPr>
          <p:cNvGrpSpPr/>
          <p:nvPr/>
        </p:nvGrpSpPr>
        <p:grpSpPr>
          <a:xfrm>
            <a:off x="1183198" y="2640616"/>
            <a:ext cx="4511246" cy="1797984"/>
            <a:chOff x="1183198" y="2640616"/>
            <a:chExt cx="4511246" cy="1797984"/>
          </a:xfrm>
        </p:grpSpPr>
        <p:grpSp>
          <p:nvGrpSpPr>
            <p:cNvPr id="29" name="Group 28">
              <a:extLst>
                <a:ext uri="{FF2B5EF4-FFF2-40B4-BE49-F238E27FC236}">
                  <a16:creationId xmlns:a16="http://schemas.microsoft.com/office/drawing/2014/main" id="{8D41A241-F7A0-2946-A707-3D57F9D3254F}"/>
                </a:ext>
              </a:extLst>
            </p:cNvPr>
            <p:cNvGrpSpPr/>
            <p:nvPr/>
          </p:nvGrpSpPr>
          <p:grpSpPr>
            <a:xfrm>
              <a:off x="1183198" y="3179275"/>
              <a:ext cx="4511246" cy="1259325"/>
              <a:chOff x="1183198" y="3179275"/>
              <a:chExt cx="4511246" cy="1259325"/>
            </a:xfrm>
          </p:grpSpPr>
          <p:pic>
            <p:nvPicPr>
              <p:cNvPr id="10" name="Picture 9">
                <a:extLst>
                  <a:ext uri="{FF2B5EF4-FFF2-40B4-BE49-F238E27FC236}">
                    <a16:creationId xmlns:a16="http://schemas.microsoft.com/office/drawing/2014/main" id="{8A41CC07-2E2D-B745-9674-C05D6F5D026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183198" y="3179275"/>
                <a:ext cx="889113" cy="1240078"/>
              </a:xfrm>
              <a:prstGeom prst="rect">
                <a:avLst/>
              </a:prstGeom>
            </p:spPr>
          </p:pic>
          <p:pic>
            <p:nvPicPr>
              <p:cNvPr id="11" name="Picture 10">
                <a:extLst>
                  <a:ext uri="{FF2B5EF4-FFF2-40B4-BE49-F238E27FC236}">
                    <a16:creationId xmlns:a16="http://schemas.microsoft.com/office/drawing/2014/main" id="{428943D7-E13C-B14B-B665-C87112DC1C0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805331" y="3194777"/>
                <a:ext cx="889113" cy="1240078"/>
              </a:xfrm>
              <a:prstGeom prst="rect">
                <a:avLst/>
              </a:prstGeom>
            </p:spPr>
          </p:pic>
          <p:pic>
            <p:nvPicPr>
              <p:cNvPr id="13" name="Picture 12">
                <a:extLst>
                  <a:ext uri="{FF2B5EF4-FFF2-40B4-BE49-F238E27FC236}">
                    <a16:creationId xmlns:a16="http://schemas.microsoft.com/office/drawing/2014/main" id="{B4AB398D-8887-2648-BE14-BA574C0BE95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607897" y="3198522"/>
                <a:ext cx="889113" cy="1240078"/>
              </a:xfrm>
              <a:prstGeom prst="rect">
                <a:avLst/>
              </a:prstGeom>
            </p:spPr>
          </p:pic>
          <p:pic>
            <p:nvPicPr>
              <p:cNvPr id="14" name="Picture 13">
                <a:extLst>
                  <a:ext uri="{FF2B5EF4-FFF2-40B4-BE49-F238E27FC236}">
                    <a16:creationId xmlns:a16="http://schemas.microsoft.com/office/drawing/2014/main" id="{431EDDFE-B81C-7744-B15F-E571C8F6E95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410463" y="3179275"/>
                <a:ext cx="889113" cy="1240078"/>
              </a:xfrm>
              <a:prstGeom prst="rect">
                <a:avLst/>
              </a:prstGeom>
            </p:spPr>
          </p:pic>
        </p:grp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E78B4C09-67AA-7840-821F-D394BFD284F0}"/>
                </a:ext>
              </a:extLst>
            </p:cNvPr>
            <p:cNvSpPr txBox="1"/>
            <p:nvPr/>
          </p:nvSpPr>
          <p:spPr>
            <a:xfrm>
              <a:off x="1187051" y="2640616"/>
              <a:ext cx="15295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NO" i="1" dirty="0">
                  <a:latin typeface="Montserrat" pitchFamily="2" charset="77"/>
                </a:rPr>
                <a:t>Given input</a:t>
              </a: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94764914-33F7-7843-B7A3-B0A2B80A938E}"/>
              </a:ext>
            </a:extLst>
          </p:cNvPr>
          <p:cNvGrpSpPr/>
          <p:nvPr/>
        </p:nvGrpSpPr>
        <p:grpSpPr>
          <a:xfrm>
            <a:off x="5033224" y="902310"/>
            <a:ext cx="6067278" cy="1738306"/>
            <a:chOff x="5033224" y="902310"/>
            <a:chExt cx="6067278" cy="1738306"/>
          </a:xfrm>
        </p:grpSpPr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DCBBB0C5-B86C-4B43-9C0B-EEACA0AA50C3}"/>
                </a:ext>
              </a:extLst>
            </p:cNvPr>
            <p:cNvGrpSpPr/>
            <p:nvPr/>
          </p:nvGrpSpPr>
          <p:grpSpPr>
            <a:xfrm>
              <a:off x="6529591" y="1383391"/>
              <a:ext cx="4570911" cy="1257225"/>
              <a:chOff x="6529591" y="1383391"/>
              <a:chExt cx="4570911" cy="1257225"/>
            </a:xfrm>
          </p:grpSpPr>
          <p:pic>
            <p:nvPicPr>
              <p:cNvPr id="21" name="Picture 20">
                <a:extLst>
                  <a:ext uri="{FF2B5EF4-FFF2-40B4-BE49-F238E27FC236}">
                    <a16:creationId xmlns:a16="http://schemas.microsoft.com/office/drawing/2014/main" id="{B1A4C567-D90F-1045-98E8-BC18C75C113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7756857" y="1383391"/>
                <a:ext cx="889113" cy="1240078"/>
              </a:xfrm>
              <a:prstGeom prst="rect">
                <a:avLst/>
              </a:prstGeom>
            </p:spPr>
          </p:pic>
          <p:pic>
            <p:nvPicPr>
              <p:cNvPr id="22" name="Picture 21">
                <a:extLst>
                  <a:ext uri="{FF2B5EF4-FFF2-40B4-BE49-F238E27FC236}">
                    <a16:creationId xmlns:a16="http://schemas.microsoft.com/office/drawing/2014/main" id="{C3F24A0A-6161-284E-9C0C-8DBF6580EED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984123" y="1383391"/>
                <a:ext cx="889113" cy="1240078"/>
              </a:xfrm>
              <a:prstGeom prst="rect">
                <a:avLst/>
              </a:prstGeom>
            </p:spPr>
          </p:pic>
          <p:pic>
            <p:nvPicPr>
              <p:cNvPr id="23" name="Picture 22">
                <a:extLst>
                  <a:ext uri="{FF2B5EF4-FFF2-40B4-BE49-F238E27FC236}">
                    <a16:creationId xmlns:a16="http://schemas.microsoft.com/office/drawing/2014/main" id="{7B030371-DBB6-E94C-8C33-C2868EB83B2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0211389" y="1400538"/>
                <a:ext cx="889113" cy="1240078"/>
              </a:xfrm>
              <a:prstGeom prst="rect">
                <a:avLst/>
              </a:prstGeom>
            </p:spPr>
          </p:pic>
          <p:pic>
            <p:nvPicPr>
              <p:cNvPr id="24" name="Picture 23">
                <a:extLst>
                  <a:ext uri="{FF2B5EF4-FFF2-40B4-BE49-F238E27FC236}">
                    <a16:creationId xmlns:a16="http://schemas.microsoft.com/office/drawing/2014/main" id="{AD20009A-F1C1-3C4F-9DDE-99C9C309CA8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6529591" y="1383391"/>
                <a:ext cx="889113" cy="1240078"/>
              </a:xfrm>
              <a:prstGeom prst="rect">
                <a:avLst/>
              </a:prstGeom>
            </p:spPr>
          </p:pic>
        </p:grp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A14DE464-C8C7-5F4D-BECF-EC675165EE87}"/>
                </a:ext>
              </a:extLst>
            </p:cNvPr>
            <p:cNvSpPr txBox="1"/>
            <p:nvPr/>
          </p:nvSpPr>
          <p:spPr>
            <a:xfrm>
              <a:off x="6529591" y="902310"/>
              <a:ext cx="93647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NO" i="1" dirty="0">
                  <a:latin typeface="Montserrat" pitchFamily="2" charset="77"/>
                </a:rPr>
                <a:t>Stable</a:t>
              </a:r>
            </a:p>
          </p:txBody>
        </p:sp>
        <p:sp>
          <p:nvSpPr>
            <p:cNvPr id="36" name="Bent Arrow 35">
              <a:extLst>
                <a:ext uri="{FF2B5EF4-FFF2-40B4-BE49-F238E27FC236}">
                  <a16:creationId xmlns:a16="http://schemas.microsoft.com/office/drawing/2014/main" id="{5961AC4C-E999-5F47-92A1-3F266AA5ABC3}"/>
                </a:ext>
              </a:extLst>
            </p:cNvPr>
            <p:cNvSpPr/>
            <p:nvPr/>
          </p:nvSpPr>
          <p:spPr>
            <a:xfrm>
              <a:off x="5033224" y="1901574"/>
              <a:ext cx="1082122" cy="721895"/>
            </a:xfrm>
            <a:prstGeom prst="bentArrow">
              <a:avLst/>
            </a:prstGeom>
            <a:solidFill>
              <a:srgbClr val="5B688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O">
                <a:solidFill>
                  <a:schemeClr val="tx1"/>
                </a:solidFill>
              </a:endParaRPr>
            </a:p>
          </p:txBody>
        </p:sp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832FFB74-12E3-3546-B337-CD9263516444}"/>
              </a:ext>
            </a:extLst>
          </p:cNvPr>
          <p:cNvGrpSpPr/>
          <p:nvPr/>
        </p:nvGrpSpPr>
        <p:grpSpPr>
          <a:xfrm>
            <a:off x="5010048" y="4837423"/>
            <a:ext cx="6090454" cy="1832908"/>
            <a:chOff x="5010048" y="4837423"/>
            <a:chExt cx="6090454" cy="1832908"/>
          </a:xfrm>
        </p:grpSpPr>
        <p:grpSp>
          <p:nvGrpSpPr>
            <p:cNvPr id="30" name="Group 29">
              <a:extLst>
                <a:ext uri="{FF2B5EF4-FFF2-40B4-BE49-F238E27FC236}">
                  <a16:creationId xmlns:a16="http://schemas.microsoft.com/office/drawing/2014/main" id="{21CD9653-2C7A-0A41-AA77-2F8BC641E918}"/>
                </a:ext>
              </a:extLst>
            </p:cNvPr>
            <p:cNvGrpSpPr/>
            <p:nvPr/>
          </p:nvGrpSpPr>
          <p:grpSpPr>
            <a:xfrm>
              <a:off x="6529591" y="4837423"/>
              <a:ext cx="4570911" cy="1257225"/>
              <a:chOff x="6529591" y="4837423"/>
              <a:chExt cx="4570911" cy="1257225"/>
            </a:xfrm>
          </p:grpSpPr>
          <p:pic>
            <p:nvPicPr>
              <p:cNvPr id="25" name="Picture 24">
                <a:extLst>
                  <a:ext uri="{FF2B5EF4-FFF2-40B4-BE49-F238E27FC236}">
                    <a16:creationId xmlns:a16="http://schemas.microsoft.com/office/drawing/2014/main" id="{BC3326D1-383F-A447-9A4B-DA39A14E1ED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8984123" y="4854570"/>
                <a:ext cx="889113" cy="1240078"/>
              </a:xfrm>
              <a:prstGeom prst="rect">
                <a:avLst/>
              </a:prstGeom>
            </p:spPr>
          </p:pic>
          <p:pic>
            <p:nvPicPr>
              <p:cNvPr id="26" name="Picture 25">
                <a:extLst>
                  <a:ext uri="{FF2B5EF4-FFF2-40B4-BE49-F238E27FC236}">
                    <a16:creationId xmlns:a16="http://schemas.microsoft.com/office/drawing/2014/main" id="{90C63A52-F4D8-794B-95A9-CDDDEFFA285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7756856" y="4837423"/>
                <a:ext cx="889113" cy="1240078"/>
              </a:xfrm>
              <a:prstGeom prst="rect">
                <a:avLst/>
              </a:prstGeom>
            </p:spPr>
          </p:pic>
          <p:pic>
            <p:nvPicPr>
              <p:cNvPr id="27" name="Picture 26">
                <a:extLst>
                  <a:ext uri="{FF2B5EF4-FFF2-40B4-BE49-F238E27FC236}">
                    <a16:creationId xmlns:a16="http://schemas.microsoft.com/office/drawing/2014/main" id="{6209D8DD-2DEB-EF44-9078-C68D3034D0F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0211389" y="4854570"/>
                <a:ext cx="889113" cy="1240078"/>
              </a:xfrm>
              <a:prstGeom prst="rect">
                <a:avLst/>
              </a:prstGeom>
            </p:spPr>
          </p:pic>
          <p:pic>
            <p:nvPicPr>
              <p:cNvPr id="28" name="Picture 27">
                <a:extLst>
                  <a:ext uri="{FF2B5EF4-FFF2-40B4-BE49-F238E27FC236}">
                    <a16:creationId xmlns:a16="http://schemas.microsoft.com/office/drawing/2014/main" id="{A735A7C2-7D3B-8646-8FC6-80BC5C15D80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6529591" y="4837423"/>
                <a:ext cx="889113" cy="1240078"/>
              </a:xfrm>
              <a:prstGeom prst="rect">
                <a:avLst/>
              </a:prstGeom>
            </p:spPr>
          </p:pic>
        </p:grp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7F0B1D60-2671-BF40-B601-97D2AE30C1A1}"/>
                </a:ext>
              </a:extLst>
            </p:cNvPr>
            <p:cNvSpPr txBox="1"/>
            <p:nvPr/>
          </p:nvSpPr>
          <p:spPr>
            <a:xfrm>
              <a:off x="6501465" y="6300999"/>
              <a:ext cx="124425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NO" i="1" dirty="0">
                  <a:latin typeface="Montserrat" pitchFamily="2" charset="77"/>
                </a:rPr>
                <a:t>Unstable</a:t>
              </a:r>
            </a:p>
          </p:txBody>
        </p:sp>
        <p:sp>
          <p:nvSpPr>
            <p:cNvPr id="40" name="Bent Arrow 39">
              <a:extLst>
                <a:ext uri="{FF2B5EF4-FFF2-40B4-BE49-F238E27FC236}">
                  <a16:creationId xmlns:a16="http://schemas.microsoft.com/office/drawing/2014/main" id="{60F3D2E3-FCEE-AA42-940B-8B86F8DCA36D}"/>
                </a:ext>
              </a:extLst>
            </p:cNvPr>
            <p:cNvSpPr/>
            <p:nvPr/>
          </p:nvSpPr>
          <p:spPr>
            <a:xfrm flipV="1">
              <a:off x="5010048" y="4999832"/>
              <a:ext cx="1082122" cy="721895"/>
            </a:xfrm>
            <a:prstGeom prst="bentArrow">
              <a:avLst/>
            </a:prstGeom>
            <a:solidFill>
              <a:srgbClr val="5B688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O">
                <a:solidFill>
                  <a:schemeClr val="tx1"/>
                </a:solidFill>
              </a:endParaRPr>
            </a:p>
          </p:txBody>
        </p: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9F8ACED0-3D31-914F-ACCE-8223B60D5AED}"/>
              </a:ext>
            </a:extLst>
          </p:cNvPr>
          <p:cNvGrpSpPr/>
          <p:nvPr/>
        </p:nvGrpSpPr>
        <p:grpSpPr>
          <a:xfrm>
            <a:off x="7786722" y="2617119"/>
            <a:ext cx="2028119" cy="617815"/>
            <a:chOff x="7786722" y="2617119"/>
            <a:chExt cx="2028119" cy="617815"/>
          </a:xfrm>
        </p:grpSpPr>
        <p:cxnSp>
          <p:nvCxnSpPr>
            <p:cNvPr id="43" name="Elbow Connector 42">
              <a:extLst>
                <a:ext uri="{FF2B5EF4-FFF2-40B4-BE49-F238E27FC236}">
                  <a16:creationId xmlns:a16="http://schemas.microsoft.com/office/drawing/2014/main" id="{347CFAFD-C91F-7F47-91AE-758520E06DB3}"/>
                </a:ext>
              </a:extLst>
            </p:cNvPr>
            <p:cNvCxnSpPr>
              <a:cxnSpLocks/>
              <a:stCxn id="21" idx="2"/>
              <a:endCxn id="22" idx="2"/>
            </p:cNvCxnSpPr>
            <p:nvPr/>
          </p:nvCxnSpPr>
          <p:spPr>
            <a:xfrm rot="16200000" flipH="1">
              <a:off x="8815047" y="2009836"/>
              <a:ext cx="12700" cy="1227266"/>
            </a:xfrm>
            <a:prstGeom prst="bentConnector3">
              <a:avLst>
                <a:gd name="adj1" fmla="val 1800000"/>
              </a:avLst>
            </a:prstGeom>
            <a:ln>
              <a:solidFill>
                <a:schemeClr val="accent6"/>
              </a:solidFill>
              <a:prstDash val="dash"/>
              <a:headEnd type="triangle"/>
              <a:tailEnd type="triangle"/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44C4B7FE-2B69-A645-ADCB-2EEC06F25E61}"/>
                </a:ext>
              </a:extLst>
            </p:cNvPr>
            <p:cNvSpPr txBox="1"/>
            <p:nvPr/>
          </p:nvSpPr>
          <p:spPr>
            <a:xfrm>
              <a:off x="7786722" y="2865602"/>
              <a:ext cx="202811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i="1" dirty="0">
                  <a:solidFill>
                    <a:schemeClr val="accent6"/>
                  </a:solidFill>
                  <a:latin typeface="Montserrat" pitchFamily="2" charset="77"/>
                </a:rPr>
                <a:t>order preserved</a:t>
              </a:r>
              <a:endParaRPr lang="en-NO" i="1" dirty="0">
                <a:solidFill>
                  <a:schemeClr val="accent6"/>
                </a:solidFill>
                <a:latin typeface="Montserrat" pitchFamily="2" charset="77"/>
              </a:endParaRP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B42FD38E-8179-2F45-AA95-F019A414474C}"/>
              </a:ext>
            </a:extLst>
          </p:cNvPr>
          <p:cNvGrpSpPr/>
          <p:nvPr/>
        </p:nvGrpSpPr>
        <p:grpSpPr>
          <a:xfrm>
            <a:off x="7807337" y="4225957"/>
            <a:ext cx="1925527" cy="628613"/>
            <a:chOff x="7807337" y="4225957"/>
            <a:chExt cx="1925527" cy="628613"/>
          </a:xfrm>
        </p:grpSpPr>
        <p:cxnSp>
          <p:nvCxnSpPr>
            <p:cNvPr id="46" name="Elbow Connector 45">
              <a:extLst>
                <a:ext uri="{FF2B5EF4-FFF2-40B4-BE49-F238E27FC236}">
                  <a16:creationId xmlns:a16="http://schemas.microsoft.com/office/drawing/2014/main" id="{6DEEF514-2269-DD48-9AA5-EB174AE2157C}"/>
                </a:ext>
              </a:extLst>
            </p:cNvPr>
            <p:cNvCxnSpPr>
              <a:cxnSpLocks/>
              <a:stCxn id="26" idx="0"/>
              <a:endCxn id="25" idx="0"/>
            </p:cNvCxnSpPr>
            <p:nvPr/>
          </p:nvCxnSpPr>
          <p:spPr>
            <a:xfrm rot="16200000" flipH="1">
              <a:off x="8806472" y="4232363"/>
              <a:ext cx="17147" cy="1227267"/>
            </a:xfrm>
            <a:prstGeom prst="bentConnector3">
              <a:avLst>
                <a:gd name="adj1" fmla="val -1333178"/>
              </a:avLst>
            </a:prstGeom>
            <a:ln>
              <a:solidFill>
                <a:schemeClr val="accent5"/>
              </a:solidFill>
              <a:prstDash val="dash"/>
              <a:headEnd type="triangle"/>
              <a:tailEnd type="triangle"/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8A00B41F-6755-294F-B3BF-44B398EDB2C5}"/>
                </a:ext>
              </a:extLst>
            </p:cNvPr>
            <p:cNvSpPr txBox="1"/>
            <p:nvPr/>
          </p:nvSpPr>
          <p:spPr>
            <a:xfrm>
              <a:off x="7807337" y="4225957"/>
              <a:ext cx="192552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i="1" dirty="0">
                  <a:solidFill>
                    <a:schemeClr val="accent5"/>
                  </a:solidFill>
                  <a:latin typeface="Montserrat" pitchFamily="2" charset="77"/>
                </a:rPr>
                <a:t>order changed</a:t>
              </a:r>
              <a:endParaRPr lang="en-NO" i="1" dirty="0">
                <a:solidFill>
                  <a:schemeClr val="accent5"/>
                </a:solidFill>
                <a:latin typeface="Montserrat" pitchFamily="2" charset="77"/>
              </a:endParaRPr>
            </a:p>
          </p:txBody>
        </p:sp>
      </p:grpSp>
      <p:grpSp>
        <p:nvGrpSpPr>
          <p:cNvPr id="52" name="Group 51">
            <a:extLst>
              <a:ext uri="{FF2B5EF4-FFF2-40B4-BE49-F238E27FC236}">
                <a16:creationId xmlns:a16="http://schemas.microsoft.com/office/drawing/2014/main" id="{24808561-9B10-C94F-94ED-6F03F4C702D1}"/>
              </a:ext>
            </a:extLst>
          </p:cNvPr>
          <p:cNvGrpSpPr/>
          <p:nvPr/>
        </p:nvGrpSpPr>
        <p:grpSpPr>
          <a:xfrm>
            <a:off x="1627754" y="4419353"/>
            <a:ext cx="3622133" cy="619883"/>
            <a:chOff x="1627754" y="4419353"/>
            <a:chExt cx="3622133" cy="619883"/>
          </a:xfrm>
        </p:grpSpPr>
        <p:cxnSp>
          <p:nvCxnSpPr>
            <p:cNvPr id="41" name="Elbow Connector 40">
              <a:extLst>
                <a:ext uri="{FF2B5EF4-FFF2-40B4-BE49-F238E27FC236}">
                  <a16:creationId xmlns:a16="http://schemas.microsoft.com/office/drawing/2014/main" id="{5749041A-05E1-CE4C-A67E-CD5F3A5AE8C3}"/>
                </a:ext>
              </a:extLst>
            </p:cNvPr>
            <p:cNvCxnSpPr>
              <a:stCxn id="10" idx="2"/>
              <a:endCxn id="11" idx="2"/>
            </p:cNvCxnSpPr>
            <p:nvPr/>
          </p:nvCxnSpPr>
          <p:spPr>
            <a:xfrm rot="16200000" flipH="1">
              <a:off x="3431070" y="2616037"/>
              <a:ext cx="15502" cy="3622133"/>
            </a:xfrm>
            <a:prstGeom prst="bentConnector3">
              <a:avLst>
                <a:gd name="adj1" fmla="val 1574648"/>
              </a:avLst>
            </a:prstGeom>
            <a:ln>
              <a:prstDash val="dash"/>
              <a:headEnd type="triangle"/>
              <a:tailEnd type="triangle"/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9AB58402-DCF1-654E-B0BF-B3C6C94FF866}"/>
                </a:ext>
              </a:extLst>
            </p:cNvPr>
            <p:cNvSpPr txBox="1"/>
            <p:nvPr/>
          </p:nvSpPr>
          <p:spPr>
            <a:xfrm>
              <a:off x="2468891" y="4669904"/>
              <a:ext cx="202811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i="1" dirty="0">
                  <a:solidFill>
                    <a:schemeClr val="accent3"/>
                  </a:solidFill>
                  <a:latin typeface="Montserrat" pitchFamily="2" charset="77"/>
                </a:rPr>
                <a:t>order preserved</a:t>
              </a:r>
              <a:endParaRPr lang="en-NO" i="1" dirty="0">
                <a:solidFill>
                  <a:schemeClr val="accent3"/>
                </a:solidFill>
                <a:latin typeface="Montserrat" pitchFamily="2" charset="77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776056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4AA3DE1F-0E3E-404F-A17E-F4D22961DD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How Would you do?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7EA9E5F0-3103-A043-A235-7091561CDAF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NO" dirty="0"/>
              <a:t>Give it a try for a few minutes …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2F02095-54F2-5B4A-AFC0-84BDB6DE6B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8</a:t>
            </a:fld>
            <a:endParaRPr lang="en-NO" dirty="0"/>
          </a:p>
        </p:txBody>
      </p:sp>
    </p:spTree>
    <p:extLst>
      <p:ext uri="{BB962C8B-B14F-4D97-AF65-F5344CB8AC3E}">
        <p14:creationId xmlns:p14="http://schemas.microsoft.com/office/powerpoint/2010/main" val="39188329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64350E-3F06-1948-9874-8AE231E157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/>
              <a:t>Selection Sort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0FA485-9251-5F4F-AE9B-D4C41CF936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9</a:t>
            </a:fld>
            <a:endParaRPr lang="en-NO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5FD1C2F-D6B1-D442-A905-410CA13FDA76}"/>
              </a:ext>
            </a:extLst>
          </p:cNvPr>
          <p:cNvSpPr/>
          <p:nvPr/>
        </p:nvSpPr>
        <p:spPr>
          <a:xfrm>
            <a:off x="838200" y="2598527"/>
            <a:ext cx="756745" cy="5202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2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7C3B802-7DFC-B841-8D53-E3CCCC3D24F2}"/>
              </a:ext>
            </a:extLst>
          </p:cNvPr>
          <p:cNvSpPr/>
          <p:nvPr/>
        </p:nvSpPr>
        <p:spPr>
          <a:xfrm>
            <a:off x="1745593" y="2598527"/>
            <a:ext cx="756745" cy="5202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5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702C40F-5FE0-CD4F-92B0-0083A4429A99}"/>
              </a:ext>
            </a:extLst>
          </p:cNvPr>
          <p:cNvSpPr/>
          <p:nvPr/>
        </p:nvSpPr>
        <p:spPr>
          <a:xfrm>
            <a:off x="2652986" y="2598527"/>
            <a:ext cx="756745" cy="5202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17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2989D44-C8FF-3541-B215-9529E4A28476}"/>
              </a:ext>
            </a:extLst>
          </p:cNvPr>
          <p:cNvSpPr/>
          <p:nvPr/>
        </p:nvSpPr>
        <p:spPr>
          <a:xfrm>
            <a:off x="3560378" y="2598527"/>
            <a:ext cx="756745" cy="52026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solidFill>
                  <a:schemeClr val="accent1"/>
                </a:solidFill>
                <a:latin typeface="Share Tech Mono" panose="020B0509050000020004" pitchFamily="49" charset="77"/>
              </a:rPr>
              <a:t>22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C22D13F-07EC-0E4B-A511-6B38A7180E44}"/>
              </a:ext>
            </a:extLst>
          </p:cNvPr>
          <p:cNvSpPr/>
          <p:nvPr/>
        </p:nvSpPr>
        <p:spPr>
          <a:xfrm>
            <a:off x="4467770" y="2598527"/>
            <a:ext cx="756745" cy="5202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22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4921877-68C3-BD4B-9834-C91EF071453A}"/>
              </a:ext>
            </a:extLst>
          </p:cNvPr>
          <p:cNvSpPr/>
          <p:nvPr/>
        </p:nvSpPr>
        <p:spPr>
          <a:xfrm>
            <a:off x="5375163" y="2598527"/>
            <a:ext cx="756745" cy="5202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23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40BF22B-C49A-E648-9CAE-18DB421CD4BF}"/>
              </a:ext>
            </a:extLst>
          </p:cNvPr>
          <p:cNvSpPr/>
          <p:nvPr/>
        </p:nvSpPr>
        <p:spPr>
          <a:xfrm>
            <a:off x="6282556" y="2598527"/>
            <a:ext cx="756745" cy="5202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28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1FB4488-0B1F-9445-B204-7693ADC34320}"/>
              </a:ext>
            </a:extLst>
          </p:cNvPr>
          <p:cNvSpPr/>
          <p:nvPr/>
        </p:nvSpPr>
        <p:spPr>
          <a:xfrm>
            <a:off x="7189948" y="2598527"/>
            <a:ext cx="756745" cy="5202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35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83E3A49D-B239-9A41-BF14-6279BB827553}"/>
              </a:ext>
            </a:extLst>
          </p:cNvPr>
          <p:cNvSpPr/>
          <p:nvPr/>
        </p:nvSpPr>
        <p:spPr>
          <a:xfrm>
            <a:off x="8097340" y="2598527"/>
            <a:ext cx="756745" cy="5202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36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8B486703-E2B1-EE4B-81C5-7FCB0C9E1150}"/>
              </a:ext>
            </a:extLst>
          </p:cNvPr>
          <p:cNvSpPr/>
          <p:nvPr/>
        </p:nvSpPr>
        <p:spPr>
          <a:xfrm>
            <a:off x="9004733" y="2598527"/>
            <a:ext cx="756745" cy="5202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36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189804C3-3751-734D-976D-FD1B9EB32BDE}"/>
              </a:ext>
            </a:extLst>
          </p:cNvPr>
          <p:cNvSpPr/>
          <p:nvPr/>
        </p:nvSpPr>
        <p:spPr>
          <a:xfrm>
            <a:off x="9912126" y="2598527"/>
            <a:ext cx="756745" cy="5202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50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DE199379-2541-3C43-B3F2-7AD5384D880E}"/>
              </a:ext>
            </a:extLst>
          </p:cNvPr>
          <p:cNvSpPr/>
          <p:nvPr/>
        </p:nvSpPr>
        <p:spPr>
          <a:xfrm>
            <a:off x="10819518" y="2598527"/>
            <a:ext cx="756745" cy="5202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51</a:t>
            </a:r>
          </a:p>
        </p:txBody>
      </p: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0045E012-1901-324A-9B2C-506C4D4644FF}"/>
              </a:ext>
            </a:extLst>
          </p:cNvPr>
          <p:cNvCxnSpPr/>
          <p:nvPr/>
        </p:nvCxnSpPr>
        <p:spPr>
          <a:xfrm>
            <a:off x="838200" y="2251559"/>
            <a:ext cx="10738063" cy="0"/>
          </a:xfrm>
          <a:prstGeom prst="straightConnector1">
            <a:avLst/>
          </a:prstGeom>
          <a:ln>
            <a:solidFill>
              <a:schemeClr val="bg1">
                <a:lumMod val="60000"/>
                <a:lumOff val="40000"/>
              </a:schemeClr>
            </a:solidFill>
            <a:headEnd type="triangle" w="med" len="med"/>
            <a:tailEnd type="triangl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E54E4B45-CCDC-D248-96EC-B9B04D33E725}"/>
              </a:ext>
            </a:extLst>
          </p:cNvPr>
          <p:cNvSpPr txBox="1"/>
          <p:nvPr/>
        </p:nvSpPr>
        <p:spPr>
          <a:xfrm>
            <a:off x="10533990" y="1778567"/>
            <a:ext cx="9781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chemeClr val="bg1">
                    <a:lumMod val="60000"/>
                    <a:lumOff val="40000"/>
                  </a:schemeClr>
                </a:solidFill>
                <a:latin typeface="Montserrat" pitchFamily="2" charset="77"/>
              </a:rPr>
              <a:t>l</a:t>
            </a:r>
            <a:r>
              <a:rPr lang="en-NO" dirty="0">
                <a:solidFill>
                  <a:schemeClr val="bg1">
                    <a:lumMod val="60000"/>
                    <a:lumOff val="40000"/>
                  </a:schemeClr>
                </a:solidFill>
                <a:latin typeface="Montserrat" pitchFamily="2" charset="77"/>
              </a:rPr>
              <a:t>argest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E64C0053-FD8E-B341-A5D4-B1B743D72F9C}"/>
              </a:ext>
            </a:extLst>
          </p:cNvPr>
          <p:cNvSpPr txBox="1"/>
          <p:nvPr/>
        </p:nvSpPr>
        <p:spPr>
          <a:xfrm>
            <a:off x="849581" y="1759452"/>
            <a:ext cx="11448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 err="1">
                <a:solidFill>
                  <a:schemeClr val="bg1">
                    <a:lumMod val="60000"/>
                    <a:lumOff val="40000"/>
                  </a:schemeClr>
                </a:solidFill>
                <a:latin typeface="Montserrat" pitchFamily="2" charset="77"/>
              </a:rPr>
              <a:t>smallest</a:t>
            </a:r>
            <a:endParaRPr lang="en-NO" dirty="0">
              <a:solidFill>
                <a:schemeClr val="bg1">
                  <a:lumMod val="60000"/>
                  <a:lumOff val="40000"/>
                </a:schemeClr>
              </a:solidFill>
              <a:latin typeface="Montserrat" pitchFamily="2" charset="77"/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2536DE0A-F574-F64A-A329-D8CA43ECD123}"/>
              </a:ext>
            </a:extLst>
          </p:cNvPr>
          <p:cNvSpPr/>
          <p:nvPr/>
        </p:nvSpPr>
        <p:spPr>
          <a:xfrm>
            <a:off x="3484800" y="2456513"/>
            <a:ext cx="4543200" cy="2159270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17E50BE5-D75A-614C-B024-23EB9F2EBF74}"/>
              </a:ext>
            </a:extLst>
          </p:cNvPr>
          <p:cNvSpPr txBox="1"/>
          <p:nvPr/>
        </p:nvSpPr>
        <p:spPr>
          <a:xfrm>
            <a:off x="4467770" y="3609625"/>
            <a:ext cx="26853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chemeClr val="accent3"/>
                </a:solidFill>
                <a:latin typeface="Share Tech Mono" panose="020B0509050000020004" pitchFamily="49" charset="77"/>
              </a:rPr>
              <a:t>m</a:t>
            </a:r>
            <a:r>
              <a:rPr lang="en-NO" dirty="0">
                <a:solidFill>
                  <a:schemeClr val="accent3"/>
                </a:solidFill>
                <a:latin typeface="Share Tech Mono" panose="020B0509050000020004" pitchFamily="49" charset="77"/>
              </a:rPr>
              <a:t>inimum comes first!</a:t>
            </a:r>
          </a:p>
        </p:txBody>
      </p:sp>
      <p:cxnSp>
        <p:nvCxnSpPr>
          <p:cNvPr id="36" name="Elbow Connector 35">
            <a:extLst>
              <a:ext uri="{FF2B5EF4-FFF2-40B4-BE49-F238E27FC236}">
                <a16:creationId xmlns:a16="http://schemas.microsoft.com/office/drawing/2014/main" id="{C6AC6DDF-5A50-4341-A14E-1947D41CB54A}"/>
              </a:ext>
            </a:extLst>
          </p:cNvPr>
          <p:cNvCxnSpPr>
            <a:cxnSpLocks/>
            <a:stCxn id="34" idx="1"/>
            <a:endCxn id="8" idx="2"/>
          </p:cNvCxnSpPr>
          <p:nvPr/>
        </p:nvCxnSpPr>
        <p:spPr>
          <a:xfrm rot="10800000">
            <a:off x="3938752" y="3118789"/>
            <a:ext cx="529019" cy="675502"/>
          </a:xfrm>
          <a:prstGeom prst="bentConnector2">
            <a:avLst/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42" name="TextBox 41">
            <a:extLst>
              <a:ext uri="{FF2B5EF4-FFF2-40B4-BE49-F238E27FC236}">
                <a16:creationId xmlns:a16="http://schemas.microsoft.com/office/drawing/2014/main" id="{B1FAC814-641D-C546-BBFB-D2489E4D2454}"/>
              </a:ext>
            </a:extLst>
          </p:cNvPr>
          <p:cNvSpPr txBox="1"/>
          <p:nvPr/>
        </p:nvSpPr>
        <p:spPr>
          <a:xfrm>
            <a:off x="5114289" y="4246451"/>
            <a:ext cx="12784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Montserrat" pitchFamily="2" charset="77"/>
              </a:rPr>
              <a:t>s</a:t>
            </a:r>
            <a:r>
              <a:rPr lang="en-NO" dirty="0">
                <a:latin typeface="Montserrat" pitchFamily="2" charset="77"/>
              </a:rPr>
              <a:t>ub array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928399BF-77CE-1946-A045-DDD6D792F08B}"/>
              </a:ext>
            </a:extLst>
          </p:cNvPr>
          <p:cNvSpPr txBox="1"/>
          <p:nvPr/>
        </p:nvSpPr>
        <p:spPr>
          <a:xfrm>
            <a:off x="854374" y="4962750"/>
            <a:ext cx="586570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>
                <a:solidFill>
                  <a:schemeClr val="accent3"/>
                </a:solidFill>
                <a:latin typeface="Montserrat" pitchFamily="2" charset="77"/>
              </a:rPr>
              <a:t>Intuition: 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2400" dirty="0">
                <a:latin typeface="Montserrat" pitchFamily="2" charset="77"/>
              </a:rPr>
              <a:t>select the minimum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2400" dirty="0">
                <a:latin typeface="Montserrat" pitchFamily="2" charset="77"/>
              </a:rPr>
              <a:t>put it first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2400" dirty="0">
                <a:latin typeface="Montserrat" pitchFamily="2" charset="77"/>
              </a:rPr>
              <a:t>repeat for the remaining elements</a:t>
            </a:r>
            <a:endParaRPr lang="en-NO" sz="2400" dirty="0">
              <a:latin typeface="Montserrat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971499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/>
    </p:bldLst>
  </p:timing>
</p:sld>
</file>

<file path=ppt/theme/theme1.xml><?xml version="1.0" encoding="utf-8"?>
<a:theme xmlns:a="http://schemas.openxmlformats.org/drawingml/2006/main" name="Office Theme">
  <a:themeElements>
    <a:clrScheme name="Nord">
      <a:dk1>
        <a:srgbClr val="4C5669"/>
      </a:dk1>
      <a:lt1>
        <a:srgbClr val="ECEFF3"/>
      </a:lt1>
      <a:dk2>
        <a:srgbClr val="2E3440"/>
      </a:dk2>
      <a:lt2>
        <a:srgbClr val="D8DEE9"/>
      </a:lt2>
      <a:accent1>
        <a:srgbClr val="5E81AC"/>
      </a:accent1>
      <a:accent2>
        <a:srgbClr val="81A1C1"/>
      </a:accent2>
      <a:accent3>
        <a:srgbClr val="EBCB8B"/>
      </a:accent3>
      <a:accent4>
        <a:srgbClr val="D08770"/>
      </a:accent4>
      <a:accent5>
        <a:srgbClr val="BF6169"/>
      </a:accent5>
      <a:accent6>
        <a:srgbClr val="A3BE8C"/>
      </a:accent6>
      <a:hlink>
        <a:srgbClr val="8FBCBB"/>
      </a:hlink>
      <a:folHlink>
        <a:srgbClr val="88C0D0"/>
      </a:folHlink>
    </a:clrScheme>
    <a:fontScheme name="Consolas-Verdana">
      <a:majorFont>
        <a:latin typeface="Consolas" panose="020B0609020204030204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Verdana" panose="020B060403050404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3" id="{9867B10F-2C89-2044-990C-88AAF5477CED}" vid="{59984707-B803-C648-9115-92E2482BF1B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2669</TotalTime>
  <Words>1193</Words>
  <Application>Microsoft Macintosh PowerPoint</Application>
  <PresentationFormat>Widescreen</PresentationFormat>
  <Paragraphs>483</Paragraphs>
  <Slides>24</Slides>
  <Notes>3</Notes>
  <HiddenSlides>1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2" baseType="lpstr">
      <vt:lpstr>Arial</vt:lpstr>
      <vt:lpstr>Calibri</vt:lpstr>
      <vt:lpstr>Cambria Math</vt:lpstr>
      <vt:lpstr>Montserrat</vt:lpstr>
      <vt:lpstr>Montserrat Light</vt:lpstr>
      <vt:lpstr>Share Tech Mono</vt:lpstr>
      <vt:lpstr>Verdana</vt:lpstr>
      <vt:lpstr>Office Theme</vt:lpstr>
      <vt:lpstr>Simple Sorting</vt:lpstr>
      <vt:lpstr>Binary Search</vt:lpstr>
      <vt:lpstr>Agenda</vt:lpstr>
      <vt:lpstr>What is “Sorting”?</vt:lpstr>
      <vt:lpstr>Key vs. Information</vt:lpstr>
      <vt:lpstr>Comparable Items</vt:lpstr>
      <vt:lpstr>Stability</vt:lpstr>
      <vt:lpstr>How Would you do?</vt:lpstr>
      <vt:lpstr>Selection Sort</vt:lpstr>
      <vt:lpstr>Selection Sort—Slow Motion</vt:lpstr>
      <vt:lpstr>Selection Sort</vt:lpstr>
      <vt:lpstr>Time &amp; Space Complexity</vt:lpstr>
      <vt:lpstr>Insertion Sort</vt:lpstr>
      <vt:lpstr>Insertion Sort—Slow Motion</vt:lpstr>
      <vt:lpstr>Insertion Sort</vt:lpstr>
      <vt:lpstr>Time &amp; Space Complexity</vt:lpstr>
      <vt:lpstr>Bubble Sort</vt:lpstr>
      <vt:lpstr>Bubble Sort</vt:lpstr>
      <vt:lpstr>Bubble Sort</vt:lpstr>
      <vt:lpstr>Code</vt:lpstr>
      <vt:lpstr>Time &amp; Space Complexity</vt:lpstr>
      <vt:lpstr>Recap</vt:lpstr>
      <vt:lpstr>Questions, Comments, or Ideas?</vt:lpstr>
      <vt:lpstr>Home Exam 1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Simple Sorting</dc:title>
  <dc:creator>Franck Chauvel</dc:creator>
  <cp:lastModifiedBy>Franck Chauvel</cp:lastModifiedBy>
  <cp:revision>43</cp:revision>
  <dcterms:created xsi:type="dcterms:W3CDTF">2021-07-03T06:34:00Z</dcterms:created>
  <dcterms:modified xsi:type="dcterms:W3CDTF">2023-09-11T11:22:19Z</dcterms:modified>
</cp:coreProperties>
</file>