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3"/>
  </p:notesMasterIdLst>
  <p:sldIdLst>
    <p:sldId id="262" r:id="rId2"/>
    <p:sldId id="263" r:id="rId3"/>
    <p:sldId id="260" r:id="rId4"/>
    <p:sldId id="298" r:id="rId5"/>
    <p:sldId id="273" r:id="rId6"/>
    <p:sldId id="299" r:id="rId7"/>
    <p:sldId id="301" r:id="rId8"/>
    <p:sldId id="271" r:id="rId9"/>
    <p:sldId id="274" r:id="rId10"/>
    <p:sldId id="302" r:id="rId11"/>
    <p:sldId id="276" r:id="rId12"/>
    <p:sldId id="277" r:id="rId13"/>
    <p:sldId id="278" r:id="rId14"/>
    <p:sldId id="280" r:id="rId15"/>
    <p:sldId id="281" r:id="rId16"/>
    <p:sldId id="303" r:id="rId17"/>
    <p:sldId id="279" r:id="rId18"/>
    <p:sldId id="284" r:id="rId19"/>
    <p:sldId id="283" r:id="rId20"/>
    <p:sldId id="272" r:id="rId21"/>
    <p:sldId id="261" r:id="rId22"/>
  </p:sldIdLst>
  <p:sldSz cx="12192000" cy="6858000"/>
  <p:notesSz cx="6858000" cy="9144000"/>
  <p:defaultTextStyle>
    <a:defPPr>
      <a:defRPr lang="en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3440"/>
    <a:srgbClr val="FDEE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98"/>
    <p:restoredTop sz="96197"/>
  </p:normalViewPr>
  <p:slideViewPr>
    <p:cSldViewPr snapToGrid="0" snapToObjects="1">
      <p:cViewPr varScale="1">
        <p:scale>
          <a:sx n="119" d="100"/>
          <a:sy n="119" d="100"/>
        </p:scale>
        <p:origin x="4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D9773B-586A-774A-B046-D2B3C8C84B76}" type="doc">
      <dgm:prSet loTypeId="urn:microsoft.com/office/officeart/2005/8/layout/radial4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2031FCCB-50B0-B542-89D1-EE7DA00F2854}">
      <dgm:prSet/>
      <dgm:spPr/>
      <dgm:t>
        <a:bodyPr/>
        <a:lstStyle/>
        <a:p>
          <a:r>
            <a:rPr lang="en-NO" b="0" i="0"/>
            <a:t>Algorithm Analysis</a:t>
          </a:r>
          <a:endParaRPr lang="en-NO"/>
        </a:p>
      </dgm:t>
    </dgm:pt>
    <dgm:pt modelId="{E137BEA1-3EF3-9A4D-BA0D-52EE0F5394AF}" type="parTrans" cxnId="{7E85E9E7-31EC-264E-9FB7-B9B6699993C6}">
      <dgm:prSet/>
      <dgm:spPr/>
      <dgm:t>
        <a:bodyPr/>
        <a:lstStyle/>
        <a:p>
          <a:endParaRPr lang="en-GB"/>
        </a:p>
      </dgm:t>
    </dgm:pt>
    <dgm:pt modelId="{333A43CD-DB39-2148-A46F-7D99CF46127E}" type="sibTrans" cxnId="{7E85E9E7-31EC-264E-9FB7-B9B6699993C6}">
      <dgm:prSet/>
      <dgm:spPr/>
      <dgm:t>
        <a:bodyPr/>
        <a:lstStyle/>
        <a:p>
          <a:endParaRPr lang="en-GB"/>
        </a:p>
      </dgm:t>
    </dgm:pt>
    <dgm:pt modelId="{C1D07557-36F1-3148-B01B-0C9C050F7AD0}">
      <dgm:prSet/>
      <dgm:spPr/>
      <dgm:t>
        <a:bodyPr/>
        <a:lstStyle/>
        <a:p>
          <a:r>
            <a:rPr lang="en-NO" b="0" i="0" dirty="0"/>
            <a:t>Best case</a:t>
          </a:r>
          <a:endParaRPr lang="en-NO" dirty="0"/>
        </a:p>
      </dgm:t>
    </dgm:pt>
    <dgm:pt modelId="{BFBEC703-7D4B-CD43-83FB-1D51D1612F28}" type="parTrans" cxnId="{4F5836EB-934B-984D-A8E2-DBA30755E5F5}">
      <dgm:prSet/>
      <dgm:spPr/>
      <dgm:t>
        <a:bodyPr/>
        <a:lstStyle/>
        <a:p>
          <a:endParaRPr lang="en-GB"/>
        </a:p>
      </dgm:t>
    </dgm:pt>
    <dgm:pt modelId="{538C8E17-7306-7A4B-A133-71F576A0DF96}" type="sibTrans" cxnId="{4F5836EB-934B-984D-A8E2-DBA30755E5F5}">
      <dgm:prSet/>
      <dgm:spPr/>
      <dgm:t>
        <a:bodyPr/>
        <a:lstStyle/>
        <a:p>
          <a:endParaRPr lang="en-GB"/>
        </a:p>
      </dgm:t>
    </dgm:pt>
    <dgm:pt modelId="{714FB73F-30C0-D44C-9254-39C381EEC312}">
      <dgm:prSet/>
      <dgm:spPr/>
      <dgm:t>
        <a:bodyPr/>
        <a:lstStyle/>
        <a:p>
          <a:r>
            <a:rPr lang="en-NO" b="0" i="0" dirty="0"/>
            <a:t>Average case</a:t>
          </a:r>
          <a:endParaRPr lang="en-NO" dirty="0"/>
        </a:p>
      </dgm:t>
    </dgm:pt>
    <dgm:pt modelId="{F0D04569-FFBC-A947-8B92-306362786DB7}" type="parTrans" cxnId="{6C6C4915-F26A-6446-9215-090C08586085}">
      <dgm:prSet/>
      <dgm:spPr/>
      <dgm:t>
        <a:bodyPr/>
        <a:lstStyle/>
        <a:p>
          <a:endParaRPr lang="en-GB"/>
        </a:p>
      </dgm:t>
    </dgm:pt>
    <dgm:pt modelId="{14F6D38E-84E0-2A45-8913-47AE4483F773}" type="sibTrans" cxnId="{6C6C4915-F26A-6446-9215-090C08586085}">
      <dgm:prSet/>
      <dgm:spPr/>
      <dgm:t>
        <a:bodyPr/>
        <a:lstStyle/>
        <a:p>
          <a:endParaRPr lang="en-GB"/>
        </a:p>
      </dgm:t>
    </dgm:pt>
    <dgm:pt modelId="{DF11B877-FF13-2449-B0DE-0C30C6DCE360}">
      <dgm:prSet/>
      <dgm:spPr/>
      <dgm:t>
        <a:bodyPr/>
        <a:lstStyle/>
        <a:p>
          <a:r>
            <a:rPr lang="en-NO" b="0" i="0" dirty="0"/>
            <a:t>Worst case</a:t>
          </a:r>
          <a:endParaRPr lang="en-NO" dirty="0"/>
        </a:p>
      </dgm:t>
    </dgm:pt>
    <dgm:pt modelId="{A74BAA62-8713-5343-B23E-F9B71DF655B4}" type="parTrans" cxnId="{E4510DB7-EC0C-374F-A0DC-4C3D08BC9B21}">
      <dgm:prSet/>
      <dgm:spPr/>
      <dgm:t>
        <a:bodyPr/>
        <a:lstStyle/>
        <a:p>
          <a:endParaRPr lang="en-GB"/>
        </a:p>
      </dgm:t>
    </dgm:pt>
    <dgm:pt modelId="{4965164F-99DB-5F4A-89D7-54890A188F83}" type="sibTrans" cxnId="{E4510DB7-EC0C-374F-A0DC-4C3D08BC9B21}">
      <dgm:prSet/>
      <dgm:spPr/>
      <dgm:t>
        <a:bodyPr/>
        <a:lstStyle/>
        <a:p>
          <a:endParaRPr lang="en-GB"/>
        </a:p>
      </dgm:t>
    </dgm:pt>
    <dgm:pt modelId="{5EEE9865-6F94-DA4E-93A0-14AD492DCADD}" type="pres">
      <dgm:prSet presAssocID="{E5D9773B-586A-774A-B046-D2B3C8C84B76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A67B883-A71D-D443-A777-268CDDE2D88B}" type="pres">
      <dgm:prSet presAssocID="{2031FCCB-50B0-B542-89D1-EE7DA00F2854}" presName="centerShape" presStyleLbl="node0" presStyleIdx="0" presStyleCnt="1"/>
      <dgm:spPr/>
    </dgm:pt>
    <dgm:pt modelId="{6B2E3A84-46EE-734D-B5DC-87AB70E8EECF}" type="pres">
      <dgm:prSet presAssocID="{BFBEC703-7D4B-CD43-83FB-1D51D1612F28}" presName="parTrans" presStyleLbl="bgSibTrans2D1" presStyleIdx="0" presStyleCnt="3"/>
      <dgm:spPr/>
    </dgm:pt>
    <dgm:pt modelId="{7D6EF69A-50C0-F94F-BA2C-2ADDF9A6FCA4}" type="pres">
      <dgm:prSet presAssocID="{C1D07557-36F1-3148-B01B-0C9C050F7AD0}" presName="node" presStyleLbl="node1" presStyleIdx="0" presStyleCnt="3">
        <dgm:presLayoutVars>
          <dgm:bulletEnabled val="1"/>
        </dgm:presLayoutVars>
      </dgm:prSet>
      <dgm:spPr/>
    </dgm:pt>
    <dgm:pt modelId="{81215EBD-8C83-864F-A096-B0E95BAAFCCD}" type="pres">
      <dgm:prSet presAssocID="{F0D04569-FFBC-A947-8B92-306362786DB7}" presName="parTrans" presStyleLbl="bgSibTrans2D1" presStyleIdx="1" presStyleCnt="3"/>
      <dgm:spPr/>
    </dgm:pt>
    <dgm:pt modelId="{C22F28F1-DE60-C540-A42C-87AC466C0AA3}" type="pres">
      <dgm:prSet presAssocID="{714FB73F-30C0-D44C-9254-39C381EEC312}" presName="node" presStyleLbl="node1" presStyleIdx="1" presStyleCnt="3">
        <dgm:presLayoutVars>
          <dgm:bulletEnabled val="1"/>
        </dgm:presLayoutVars>
      </dgm:prSet>
      <dgm:spPr/>
    </dgm:pt>
    <dgm:pt modelId="{23979EE4-E832-B142-B441-095E2FB8DBCB}" type="pres">
      <dgm:prSet presAssocID="{A74BAA62-8713-5343-B23E-F9B71DF655B4}" presName="parTrans" presStyleLbl="bgSibTrans2D1" presStyleIdx="2" presStyleCnt="3"/>
      <dgm:spPr/>
    </dgm:pt>
    <dgm:pt modelId="{B3063825-4D3E-734C-ABFC-4E18D122F197}" type="pres">
      <dgm:prSet presAssocID="{DF11B877-FF13-2449-B0DE-0C30C6DCE360}" presName="node" presStyleLbl="node1" presStyleIdx="2" presStyleCnt="3">
        <dgm:presLayoutVars>
          <dgm:bulletEnabled val="1"/>
        </dgm:presLayoutVars>
      </dgm:prSet>
      <dgm:spPr/>
    </dgm:pt>
  </dgm:ptLst>
  <dgm:cxnLst>
    <dgm:cxn modelId="{FEFAF107-369D-274A-8030-6F8D73E3F142}" type="presOf" srcId="{A74BAA62-8713-5343-B23E-F9B71DF655B4}" destId="{23979EE4-E832-B142-B441-095E2FB8DBCB}" srcOrd="0" destOrd="0" presId="urn:microsoft.com/office/officeart/2005/8/layout/radial4"/>
    <dgm:cxn modelId="{6C6C4915-F26A-6446-9215-090C08586085}" srcId="{2031FCCB-50B0-B542-89D1-EE7DA00F2854}" destId="{714FB73F-30C0-D44C-9254-39C381EEC312}" srcOrd="1" destOrd="0" parTransId="{F0D04569-FFBC-A947-8B92-306362786DB7}" sibTransId="{14F6D38E-84E0-2A45-8913-47AE4483F773}"/>
    <dgm:cxn modelId="{5349FE21-78D3-D242-8655-C249BE285F11}" type="presOf" srcId="{714FB73F-30C0-D44C-9254-39C381EEC312}" destId="{C22F28F1-DE60-C540-A42C-87AC466C0AA3}" srcOrd="0" destOrd="0" presId="urn:microsoft.com/office/officeart/2005/8/layout/radial4"/>
    <dgm:cxn modelId="{F7DC7C64-2060-964B-A830-576D8DB9CBFE}" type="presOf" srcId="{DF11B877-FF13-2449-B0DE-0C30C6DCE360}" destId="{B3063825-4D3E-734C-ABFC-4E18D122F197}" srcOrd="0" destOrd="0" presId="urn:microsoft.com/office/officeart/2005/8/layout/radial4"/>
    <dgm:cxn modelId="{D98C9E65-AFC4-E44F-8D30-98F1AA3DE1A9}" type="presOf" srcId="{2031FCCB-50B0-B542-89D1-EE7DA00F2854}" destId="{3A67B883-A71D-D443-A777-268CDDE2D88B}" srcOrd="0" destOrd="0" presId="urn:microsoft.com/office/officeart/2005/8/layout/radial4"/>
    <dgm:cxn modelId="{F7F38975-0AF4-1345-AB58-5B25134205C6}" type="presOf" srcId="{E5D9773B-586A-774A-B046-D2B3C8C84B76}" destId="{5EEE9865-6F94-DA4E-93A0-14AD492DCADD}" srcOrd="0" destOrd="0" presId="urn:microsoft.com/office/officeart/2005/8/layout/radial4"/>
    <dgm:cxn modelId="{85D06093-1D2D-F342-8DB2-FF6D91D52207}" type="presOf" srcId="{C1D07557-36F1-3148-B01B-0C9C050F7AD0}" destId="{7D6EF69A-50C0-F94F-BA2C-2ADDF9A6FCA4}" srcOrd="0" destOrd="0" presId="urn:microsoft.com/office/officeart/2005/8/layout/radial4"/>
    <dgm:cxn modelId="{4C4BBEA9-E0B7-1940-8B73-F3D04351487C}" type="presOf" srcId="{BFBEC703-7D4B-CD43-83FB-1D51D1612F28}" destId="{6B2E3A84-46EE-734D-B5DC-87AB70E8EECF}" srcOrd="0" destOrd="0" presId="urn:microsoft.com/office/officeart/2005/8/layout/radial4"/>
    <dgm:cxn modelId="{5D8737AA-B58D-144F-A91D-4597C0FEE214}" type="presOf" srcId="{F0D04569-FFBC-A947-8B92-306362786DB7}" destId="{81215EBD-8C83-864F-A096-B0E95BAAFCCD}" srcOrd="0" destOrd="0" presId="urn:microsoft.com/office/officeart/2005/8/layout/radial4"/>
    <dgm:cxn modelId="{E4510DB7-EC0C-374F-A0DC-4C3D08BC9B21}" srcId="{2031FCCB-50B0-B542-89D1-EE7DA00F2854}" destId="{DF11B877-FF13-2449-B0DE-0C30C6DCE360}" srcOrd="2" destOrd="0" parTransId="{A74BAA62-8713-5343-B23E-F9B71DF655B4}" sibTransId="{4965164F-99DB-5F4A-89D7-54890A188F83}"/>
    <dgm:cxn modelId="{7E85E9E7-31EC-264E-9FB7-B9B6699993C6}" srcId="{E5D9773B-586A-774A-B046-D2B3C8C84B76}" destId="{2031FCCB-50B0-B542-89D1-EE7DA00F2854}" srcOrd="0" destOrd="0" parTransId="{E137BEA1-3EF3-9A4D-BA0D-52EE0F5394AF}" sibTransId="{333A43CD-DB39-2148-A46F-7D99CF46127E}"/>
    <dgm:cxn modelId="{4F5836EB-934B-984D-A8E2-DBA30755E5F5}" srcId="{2031FCCB-50B0-B542-89D1-EE7DA00F2854}" destId="{C1D07557-36F1-3148-B01B-0C9C050F7AD0}" srcOrd="0" destOrd="0" parTransId="{BFBEC703-7D4B-CD43-83FB-1D51D1612F28}" sibTransId="{538C8E17-7306-7A4B-A133-71F576A0DF96}"/>
    <dgm:cxn modelId="{2A333357-7651-BE49-B2B8-3F1F63483CCB}" type="presParOf" srcId="{5EEE9865-6F94-DA4E-93A0-14AD492DCADD}" destId="{3A67B883-A71D-D443-A777-268CDDE2D88B}" srcOrd="0" destOrd="0" presId="urn:microsoft.com/office/officeart/2005/8/layout/radial4"/>
    <dgm:cxn modelId="{4E59B2E2-A463-124C-8E57-20C3C594BC72}" type="presParOf" srcId="{5EEE9865-6F94-DA4E-93A0-14AD492DCADD}" destId="{6B2E3A84-46EE-734D-B5DC-87AB70E8EECF}" srcOrd="1" destOrd="0" presId="urn:microsoft.com/office/officeart/2005/8/layout/radial4"/>
    <dgm:cxn modelId="{90EF65DC-2950-4C4C-9A41-E1CDE9D1700F}" type="presParOf" srcId="{5EEE9865-6F94-DA4E-93A0-14AD492DCADD}" destId="{7D6EF69A-50C0-F94F-BA2C-2ADDF9A6FCA4}" srcOrd="2" destOrd="0" presId="urn:microsoft.com/office/officeart/2005/8/layout/radial4"/>
    <dgm:cxn modelId="{B154F7A1-4C6A-5B49-8908-095D0EA48722}" type="presParOf" srcId="{5EEE9865-6F94-DA4E-93A0-14AD492DCADD}" destId="{81215EBD-8C83-864F-A096-B0E95BAAFCCD}" srcOrd="3" destOrd="0" presId="urn:microsoft.com/office/officeart/2005/8/layout/radial4"/>
    <dgm:cxn modelId="{8DD40AF9-73E6-854D-BDD1-F8C21C171777}" type="presParOf" srcId="{5EEE9865-6F94-DA4E-93A0-14AD492DCADD}" destId="{C22F28F1-DE60-C540-A42C-87AC466C0AA3}" srcOrd="4" destOrd="0" presId="urn:microsoft.com/office/officeart/2005/8/layout/radial4"/>
    <dgm:cxn modelId="{2D776DE6-5990-484B-B416-FE22F903B5D1}" type="presParOf" srcId="{5EEE9865-6F94-DA4E-93A0-14AD492DCADD}" destId="{23979EE4-E832-B142-B441-095E2FB8DBCB}" srcOrd="5" destOrd="0" presId="urn:microsoft.com/office/officeart/2005/8/layout/radial4"/>
    <dgm:cxn modelId="{4F1D77FA-F20D-E643-B689-EC2E31C7919C}" type="presParOf" srcId="{5EEE9865-6F94-DA4E-93A0-14AD492DCADD}" destId="{B3063825-4D3E-734C-ABFC-4E18D122F197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67B883-A71D-D443-A777-268CDDE2D88B}">
      <dsp:nvSpPr>
        <dsp:cNvPr id="0" name=""/>
        <dsp:cNvSpPr/>
      </dsp:nvSpPr>
      <dsp:spPr>
        <a:xfrm>
          <a:off x="1773078" y="2365325"/>
          <a:ext cx="1635442" cy="16354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O" sz="1800" b="0" i="0" kern="1200"/>
            <a:t>Algorithm Analysis</a:t>
          </a:r>
          <a:endParaRPr lang="en-NO" sz="1800" kern="1200"/>
        </a:p>
      </dsp:txBody>
      <dsp:txXfrm>
        <a:off x="2012583" y="2604830"/>
        <a:ext cx="1156432" cy="1156432"/>
      </dsp:txXfrm>
    </dsp:sp>
    <dsp:sp modelId="{6B2E3A84-46EE-734D-B5DC-87AB70E8EECF}">
      <dsp:nvSpPr>
        <dsp:cNvPr id="0" name=""/>
        <dsp:cNvSpPr/>
      </dsp:nvSpPr>
      <dsp:spPr>
        <a:xfrm rot="12900000">
          <a:off x="660590" y="2059415"/>
          <a:ext cx="1316656" cy="466101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6EF69A-50C0-F94F-BA2C-2ADDF9A6FCA4}">
      <dsp:nvSpPr>
        <dsp:cNvPr id="0" name=""/>
        <dsp:cNvSpPr/>
      </dsp:nvSpPr>
      <dsp:spPr>
        <a:xfrm>
          <a:off x="2812" y="1293396"/>
          <a:ext cx="1553670" cy="124293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O" sz="2600" b="0" i="0" kern="1200" dirty="0"/>
            <a:t>Best case</a:t>
          </a:r>
          <a:endParaRPr lang="en-NO" sz="2600" kern="1200" dirty="0"/>
        </a:p>
      </dsp:txBody>
      <dsp:txXfrm>
        <a:off x="39216" y="1329800"/>
        <a:ext cx="1480862" cy="1170128"/>
      </dsp:txXfrm>
    </dsp:sp>
    <dsp:sp modelId="{81215EBD-8C83-864F-A096-B0E95BAAFCCD}">
      <dsp:nvSpPr>
        <dsp:cNvPr id="0" name=""/>
        <dsp:cNvSpPr/>
      </dsp:nvSpPr>
      <dsp:spPr>
        <a:xfrm rot="16200000">
          <a:off x="1932471" y="1397315"/>
          <a:ext cx="1316656" cy="466101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2F28F1-DE60-C540-A42C-87AC466C0AA3}">
      <dsp:nvSpPr>
        <dsp:cNvPr id="0" name=""/>
        <dsp:cNvSpPr/>
      </dsp:nvSpPr>
      <dsp:spPr>
        <a:xfrm>
          <a:off x="1813964" y="350570"/>
          <a:ext cx="1553670" cy="124293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O" sz="2600" b="0" i="0" kern="1200" dirty="0"/>
            <a:t>Average case</a:t>
          </a:r>
          <a:endParaRPr lang="en-NO" sz="2600" kern="1200" dirty="0"/>
        </a:p>
      </dsp:txBody>
      <dsp:txXfrm>
        <a:off x="1850368" y="386974"/>
        <a:ext cx="1480862" cy="1170128"/>
      </dsp:txXfrm>
    </dsp:sp>
    <dsp:sp modelId="{23979EE4-E832-B142-B441-095E2FB8DBCB}">
      <dsp:nvSpPr>
        <dsp:cNvPr id="0" name=""/>
        <dsp:cNvSpPr/>
      </dsp:nvSpPr>
      <dsp:spPr>
        <a:xfrm rot="19500000">
          <a:off x="3204352" y="2059415"/>
          <a:ext cx="1316656" cy="466101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063825-4D3E-734C-ABFC-4E18D122F197}">
      <dsp:nvSpPr>
        <dsp:cNvPr id="0" name=""/>
        <dsp:cNvSpPr/>
      </dsp:nvSpPr>
      <dsp:spPr>
        <a:xfrm>
          <a:off x="3625117" y="1293396"/>
          <a:ext cx="1553670" cy="124293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O" sz="2600" b="0" i="0" kern="1200" dirty="0"/>
            <a:t>Worst case</a:t>
          </a:r>
          <a:endParaRPr lang="en-NO" sz="2600" kern="1200" dirty="0"/>
        </a:p>
      </dsp:txBody>
      <dsp:txXfrm>
        <a:off x="3661521" y="1329800"/>
        <a:ext cx="1480862" cy="11701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F29782-C61A-CD4C-9376-B0A272778357}" type="datetimeFigureOut">
              <a:rPr lang="en-NO" smtClean="0"/>
              <a:t>28/08/2023</a:t>
            </a:fld>
            <a:endParaRPr lang="en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0BD9C9-7907-5743-B025-04A356EF685E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72619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BF33D-383C-E546-95B4-2AB8F84A0E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0250" y="1532534"/>
            <a:ext cx="10708343" cy="1715365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GB"/>
              <a:t>Click to edit Master title style</a:t>
            </a:r>
            <a:endParaRPr lang="en-N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2BF92D-248D-0340-BD39-94456065B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0250" y="3271630"/>
            <a:ext cx="10708342" cy="605538"/>
          </a:xfrm>
        </p:spPr>
        <p:txBody>
          <a:bodyPr anchor="ctr">
            <a:normAutofit/>
          </a:bodyPr>
          <a:lstStyle>
            <a:lvl1pPr marL="0" indent="0" algn="l">
              <a:buNone/>
              <a:defRPr sz="2800" b="0" i="0">
                <a:solidFill>
                  <a:schemeClr val="accent3"/>
                </a:solidFill>
                <a:latin typeface="Montserrat Ligh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NO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B26DED-2EAF-2E46-B8CE-8A0803BF4A14}"/>
              </a:ext>
            </a:extLst>
          </p:cNvPr>
          <p:cNvSpPr txBox="1"/>
          <p:nvPr userDrawn="1"/>
        </p:nvSpPr>
        <p:spPr>
          <a:xfrm>
            <a:off x="726514" y="545068"/>
            <a:ext cx="599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b="0" i="0" dirty="0">
                <a:solidFill>
                  <a:schemeClr val="accent1"/>
                </a:solidFill>
                <a:latin typeface="Montserrat Light" pitchFamily="2" charset="77"/>
              </a:rPr>
              <a:t>IDATA2302 — Algorithms &amp; Data Structures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2C5F789B-9877-4A4E-8B5B-0882CD4AB44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30621" y="5011717"/>
            <a:ext cx="10708342" cy="471487"/>
          </a:xfrm>
        </p:spPr>
        <p:txBody>
          <a:bodyPr>
            <a:noAutofit/>
          </a:bodyPr>
          <a:lstStyle>
            <a:lvl1pPr marL="0" indent="0">
              <a:buNone/>
              <a:defRPr sz="2800" b="0" i="0">
                <a:solidFill>
                  <a:schemeClr val="accent2"/>
                </a:solidFill>
                <a:latin typeface="Montserrat Light" pitchFamily="2" charset="77"/>
              </a:defRPr>
            </a:lvl1pPr>
          </a:lstStyle>
          <a:p>
            <a:pPr lvl="0"/>
            <a:r>
              <a:rPr lang="en-GB" dirty="0"/>
              <a:t>Click to edit Authors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FC64FC85-8A6F-9244-A80E-125C77D92F2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30250" y="5483225"/>
            <a:ext cx="10717213" cy="460375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>
                <a:solidFill>
                  <a:schemeClr val="accent2"/>
                </a:solidFill>
                <a:latin typeface="Montserrat Light" pitchFamily="2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Affiliations</a:t>
            </a:r>
            <a:endParaRPr lang="en-NO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E69A85B7-D86D-484C-A4DC-34F0FEECA9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0250" y="5943600"/>
            <a:ext cx="10731500" cy="33655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  <a:latin typeface="Share Tech Mono" panose="020B0509050000020004" pitchFamily="49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NO" dirty="0"/>
              <a:t>Click to edit emails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A83D4897-37FE-C94B-AF92-8295FEEBF3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6514" y="3903630"/>
            <a:ext cx="10708342" cy="457200"/>
          </a:xfrm>
        </p:spPr>
        <p:txBody>
          <a:bodyPr anchor="t">
            <a:normAutofit/>
          </a:bodyPr>
          <a:lstStyle>
            <a:lvl1pPr marL="0" indent="0">
              <a:buNone/>
              <a:defRPr sz="1800" b="0" i="0">
                <a:solidFill>
                  <a:schemeClr val="accent3"/>
                </a:solidFill>
                <a:latin typeface="Montserrat Light" pitchFamily="2" charset="77"/>
              </a:defRPr>
            </a:lvl1pPr>
          </a:lstStyle>
          <a:p>
            <a:pPr lvl="0"/>
            <a:r>
              <a:rPr lang="en-NO" dirty="0"/>
              <a:t>Click to Number</a:t>
            </a:r>
          </a:p>
        </p:txBody>
      </p:sp>
    </p:spTree>
    <p:extLst>
      <p:ext uri="{BB962C8B-B14F-4D97-AF65-F5344CB8AC3E}">
        <p14:creationId xmlns:p14="http://schemas.microsoft.com/office/powerpoint/2010/main" val="1264343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D179C-94C8-9744-B08F-571A86B86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38DCAD-59A9-064B-A92A-1F0AF0EDFF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EB359-5F21-8F45-9EFA-F3E4D30FE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E66DD-9268-3547-A32F-FBF3F19CC3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2F3420-0167-3942-B9B7-39374ED8B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1A2839-7C1E-C44C-91B1-D948DC11E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942804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0FCC5-B31B-D846-9AE6-A8F55DE00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AF7EA4-BB71-3049-A09E-13447433BF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76D9BC-2599-244B-97AA-3D292F9098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B596D-FE4E-B54A-8E1D-70D2D6B54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4084F-EDFD-A54B-AD26-9776A02B4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508890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92F1BA-AF39-D845-8DA2-F3A1F76C6E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DB15E4-54D9-8B47-9382-EF24D2505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24510-A423-FB4A-A744-29E6DFDCBA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F0D90-2C83-8B46-9CE0-C1417FA32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B2144-57E0-5D4D-B249-F62BA1F13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794669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F7B35-C0BE-B949-918A-9E149A5757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88922"/>
            <a:ext cx="10515600" cy="1240078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GB" dirty="0"/>
              <a:t>Questions, Comments, Ideas?</a:t>
            </a:r>
            <a:endParaRPr lang="en-NO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19E2E2B-D457-CE48-B784-A38D2A175F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30612" y="4531659"/>
            <a:ext cx="4733925" cy="510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 Authors</a:t>
            </a:r>
            <a:endParaRPr lang="en-NO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1030E4-8066-BF41-9B3B-AD19D81616C7}"/>
              </a:ext>
            </a:extLst>
          </p:cNvPr>
          <p:cNvSpPr txBox="1"/>
          <p:nvPr userDrawn="1"/>
        </p:nvSpPr>
        <p:spPr>
          <a:xfrm>
            <a:off x="3281456" y="1419481"/>
            <a:ext cx="54322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sz="4400" dirty="0">
                <a:solidFill>
                  <a:schemeClr val="accent2"/>
                </a:solidFill>
                <a:latin typeface="Montserrat" pitchFamily="2" charset="77"/>
              </a:rPr>
              <a:t>Thank </a:t>
            </a:r>
            <a:r>
              <a:rPr lang="en-NO" sz="4400" b="0" i="0" dirty="0">
                <a:solidFill>
                  <a:schemeClr val="accent2"/>
                </a:solidFill>
                <a:latin typeface="Montserrat" pitchFamily="2" charset="77"/>
              </a:rPr>
              <a:t>You!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1C1EA375-307E-7D4E-86FA-A069F24523A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30612" y="5042647"/>
            <a:ext cx="4733925" cy="5109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 Affiliations</a:t>
            </a:r>
            <a:endParaRPr lang="en-NO" dirty="0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7A0621E8-7953-A04A-9A56-3EB319EFA0A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30611" y="5553635"/>
            <a:ext cx="4733925" cy="5109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2"/>
                </a:solidFill>
                <a:latin typeface="Share Tech Mono" panose="020B0509050000020004" pitchFamily="49" charset="77"/>
              </a:defRPr>
            </a:lvl1pPr>
          </a:lstStyle>
          <a:p>
            <a:pPr lvl="0"/>
            <a:r>
              <a:rPr lang="en-GB" dirty="0"/>
              <a:t>Click to Edit Emails</a:t>
            </a:r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626278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85F43-190F-E741-88A4-04729D35B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B41DD-1F59-BA41-86D5-10DD0E65C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DFFFC-8FC6-0B40-A313-EB437B683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9341223" cy="365125"/>
          </a:xfrm>
        </p:spPr>
        <p:txBody>
          <a:bodyPr/>
          <a:lstStyle/>
          <a:p>
            <a:endParaRPr lang="en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E90E2-EB36-3247-A7BF-D2BBFCFDC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1149235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F9ECF-431F-B74A-A471-8A5E7EDE0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AF027-6F6F-4D40-9A95-16EC714D9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27049-E3C3-3445-ADE5-D910057D86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6C45C-E7F7-DB4B-8F2B-707BE0F23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E41A-4160-2249-A271-39F5AC4C0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188127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30438-3F97-1F40-9716-7D1455E5C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F74CB-00E4-D546-A1C1-71AAC81C89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CCBCA2-5985-6348-9C76-7F65D11D11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4C516-F5BB-DE41-AAF3-57FA90A3D8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C53D53-5AA3-5943-81BE-A4D3B5386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522CE8-6A19-4A4E-9687-CC8443D0E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34721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998D8-F10A-AC4D-9FA5-73479AD4E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58BDD0-752E-5D46-94AE-29E08D015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AD75FF-2ED3-F24D-B786-4346D2F03A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6C59D7-9DD4-9F47-90F5-D1D439C087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0B4872-DE2F-8940-A18A-EE5D5F910A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959F03-F814-574B-AB40-B4AA295E26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605F10-0B49-604B-8E48-00625C309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4D0741-3462-0B46-8618-233C816EA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348334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D80B6-C550-5944-BF1B-9DD6F4FB6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72C610-D425-4046-9EE1-35CE1C4814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CB8BCF-4035-354E-9D4B-B6CB92696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DF85CD-8089-7444-94B0-3E705AA6A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98574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5563CB-9296-1846-9861-0A2BEBA28D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EF1956-9D6F-9149-9CB5-F84E0C705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48C1FD-71B1-DF41-9999-FEC7DFEE4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01838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824AE-2E77-AF45-A2E0-C3F21C0C1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54354-9505-9C4A-82A0-7CF7F1E13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76BE4F-D4D2-C54A-84C4-8A7B820BC8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1E92A3-FCBC-CF42-9D47-8331F34004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9AAF95-6539-F449-ABA5-ECB94C4DC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B52B7-7167-CE47-90B5-3B9E72980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26759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100000">
              <a:schemeClr val="bg1"/>
            </a:gs>
          </a:gsLst>
          <a:lin ang="2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0119A9-D41D-7548-9F70-E0331964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460"/>
            <a:ext cx="10515600" cy="12400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/>
              <a:t>Click to edit Master title style</a:t>
            </a:r>
            <a:endParaRPr lang="en-NO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6A4D46-B366-6B46-94D3-4A97EE713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0A464-D664-094E-967B-5EFDA69909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93412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endParaRPr lang="en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1C833C-CD1A-CA47-B92A-9848CD4B8A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96282" y="6356350"/>
            <a:ext cx="7575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9EAE67CF-1745-2945-BC67-7BD79F205591}" type="slidenum">
              <a:rPr lang="en-NO" smtClean="0"/>
              <a:pPr/>
              <a:t>‹#›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6874766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3"/>
          </a:solidFill>
          <a:latin typeface="Share Tech Mono" panose="020B0509050000020004" pitchFamily="49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Python-logo-notext.svg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Python-logo-notext.svg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Python-logo-notext.svg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m.wikimedia.org/wiki/File:The_C_Programming_Language_logo.svg" TargetMode="External"/><Relationship Id="rId7" Type="http://schemas.openxmlformats.org/officeDocument/2006/relationships/image" Target="../media/image5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Python-logo-notext.svg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6E4B3-C5AB-B04B-A10F-B850D5F571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O" dirty="0"/>
              <a:t>Algorithm Analysis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AB4C6E-6FBC-2144-B2CD-65F0FA0FFB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O" dirty="0"/>
              <a:t>Modelling Efficiency of Algorithms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323E5-593C-1342-BD88-046D66279C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NO" dirty="0"/>
              <a:t>Franck Chauvel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691A02-9B1E-6541-A253-E2D57CFB97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NO" dirty="0"/>
              <a:t>Axbit &amp; NTNU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8FC0CD-AC17-A14B-B318-AF1FE36884B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NO" dirty="0"/>
              <a:t>franck.chauvel@ntnu.no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3F87905-BDBF-0840-ADD3-DA2DB188B92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NO" dirty="0"/>
              <a:t>Foundations / Lecture 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5979BE-F509-39C7-4113-62BF64C4B007}"/>
              </a:ext>
            </a:extLst>
          </p:cNvPr>
          <p:cNvSpPr txBox="1"/>
          <p:nvPr/>
        </p:nvSpPr>
        <p:spPr>
          <a:xfrm>
            <a:off x="8305216" y="5478317"/>
            <a:ext cx="36391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b="1" dirty="0">
                <a:solidFill>
                  <a:schemeClr val="accent6"/>
                </a:solidFill>
                <a:latin typeface="Montserrat" pitchFamily="2" charset="77"/>
              </a:rPr>
              <a:t>Ask questions on menti.com</a:t>
            </a:r>
          </a:p>
          <a:p>
            <a:pPr algn="r"/>
            <a:r>
              <a:rPr lang="en-NO" b="1" dirty="0">
                <a:solidFill>
                  <a:schemeClr val="accent6"/>
                </a:solidFill>
                <a:latin typeface="Montserrat" pitchFamily="2" charset="77"/>
              </a:rPr>
              <a:t>with code 1384 3192 </a:t>
            </a:r>
          </a:p>
        </p:txBody>
      </p:sp>
    </p:spTree>
    <p:extLst>
      <p:ext uri="{BB962C8B-B14F-4D97-AF65-F5344CB8AC3E}">
        <p14:creationId xmlns:p14="http://schemas.microsoft.com/office/powerpoint/2010/main" val="1516554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6EC20-F58E-66B6-A7A5-F3FFAEC1C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Worse Case </a:t>
            </a:r>
            <a:br>
              <a:rPr lang="en-NO" dirty="0"/>
            </a:br>
            <a:r>
              <a:rPr lang="en-NO" sz="2800" dirty="0">
                <a:latin typeface="Montserrat" pitchFamily="2" charset="77"/>
              </a:rPr>
              <a:t>Runtime Efficiency</a:t>
            </a:r>
            <a:endParaRPr lang="en-NO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46EAF6C-D947-B26C-D290-150EF2F9E2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6921072"/>
              </p:ext>
            </p:extLst>
          </p:nvPr>
        </p:nvGraphicFramePr>
        <p:xfrm>
          <a:off x="1182172" y="1987359"/>
          <a:ext cx="9827656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6070">
                  <a:extLst>
                    <a:ext uri="{9D8B030D-6E8A-4147-A177-3AD203B41FA5}">
                      <a16:colId xmlns:a16="http://schemas.microsoft.com/office/drawing/2014/main" val="4120201984"/>
                    </a:ext>
                  </a:extLst>
                </a:gridCol>
                <a:gridCol w="1378226">
                  <a:extLst>
                    <a:ext uri="{9D8B030D-6E8A-4147-A177-3AD203B41FA5}">
                      <a16:colId xmlns:a16="http://schemas.microsoft.com/office/drawing/2014/main" val="905929112"/>
                    </a:ext>
                  </a:extLst>
                </a:gridCol>
                <a:gridCol w="1987826">
                  <a:extLst>
                    <a:ext uri="{9D8B030D-6E8A-4147-A177-3AD203B41FA5}">
                      <a16:colId xmlns:a16="http://schemas.microsoft.com/office/drawing/2014/main" val="759926767"/>
                    </a:ext>
                  </a:extLst>
                </a:gridCol>
                <a:gridCol w="1465534">
                  <a:extLst>
                    <a:ext uri="{9D8B030D-6E8A-4147-A177-3AD203B41FA5}">
                      <a16:colId xmlns:a16="http://schemas.microsoft.com/office/drawing/2014/main" val="4099783507"/>
                    </a:ext>
                  </a:extLst>
                </a:gridCol>
              </a:tblGrid>
              <a:tr h="363308">
                <a:tc>
                  <a:txBody>
                    <a:bodyPr/>
                    <a:lstStyle/>
                    <a:p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Code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Cost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Run Count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1593606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dirty="0">
                          <a:solidFill>
                            <a:srgbClr val="81A1C1"/>
                          </a:solidFill>
                          <a:latin typeface="Share Tech Mono" panose="020B0509050000020004" pitchFamily="49" charset="77"/>
                        </a:rPr>
                        <a:t>def</a:t>
                      </a:r>
                      <a:r>
                        <a:rPr lang="en-GB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</a:rPr>
                        <a:t> </a:t>
                      </a:r>
                      <a:r>
                        <a:rPr lang="en-GB" dirty="0" err="1">
                          <a:solidFill>
                            <a:srgbClr val="88C0D0"/>
                          </a:solidFill>
                          <a:latin typeface="Share Tech Mono" panose="020B0509050000020004" pitchFamily="49" charset="77"/>
                        </a:rPr>
                        <a:t>sum_of_even</a:t>
                      </a:r>
                      <a:r>
                        <a:rPr lang="en-GB" dirty="0">
                          <a:solidFill>
                            <a:srgbClr val="8FBCBB"/>
                          </a:solidFill>
                          <a:latin typeface="Share Tech Mono" panose="020B0509050000020004" pitchFamily="49" charset="77"/>
                        </a:rPr>
                        <a:t>(</a:t>
                      </a:r>
                      <a:r>
                        <a:rPr lang="en-GB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</a:rPr>
                        <a:t>numbers</a:t>
                      </a:r>
                      <a:r>
                        <a:rPr lang="en-GB" dirty="0">
                          <a:solidFill>
                            <a:srgbClr val="8FBCBB"/>
                          </a:solidFill>
                          <a:latin typeface="Share Tech Mono" panose="020B0509050000020004" pitchFamily="49" charset="77"/>
                        </a:rPr>
                        <a:t>)</a:t>
                      </a:r>
                      <a:r>
                        <a:rPr lang="en-GB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</a:rPr>
                        <a:t>:</a:t>
                      </a:r>
                      <a:endParaRPr lang="en-GB" dirty="0">
                        <a:solidFill>
                          <a:srgbClr val="88C0D0"/>
                        </a:solidFill>
                        <a:latin typeface="Share Tech Mono" panose="020B0509050000020004" pitchFamily="49" charset="7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NO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NO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0226501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50" dirty="0">
                          <a:solidFill>
                            <a:srgbClr val="8FBCBB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  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sum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=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672458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  index = 0</a:t>
                      </a:r>
                      <a:endParaRPr lang="en-NO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 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6219212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r>
                        <a:rPr lang="en-GB" sz="1800" kern="150" dirty="0">
                          <a:solidFill>
                            <a:srgbClr val="81A1C1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  while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index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&lt;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 err="1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len</a:t>
                      </a:r>
                      <a:r>
                        <a:rPr lang="en-GB" dirty="0">
                          <a:solidFill>
                            <a:srgbClr val="8FBCBB"/>
                          </a:solidFill>
                          <a:latin typeface="Share Tech Mono" panose="020B0509050000020004" pitchFamily="49" charset="77"/>
                        </a:rPr>
                        <a:t>(</a:t>
                      </a:r>
                      <a:r>
                        <a:rPr lang="en-GB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</a:rPr>
                        <a:t>numbers</a:t>
                      </a:r>
                      <a:r>
                        <a:rPr lang="en-GB" dirty="0">
                          <a:solidFill>
                            <a:srgbClr val="8FBCBB"/>
                          </a:solidFill>
                          <a:latin typeface="Share Tech Mono" panose="020B0509050000020004" pitchFamily="49" charset="77"/>
                        </a:rPr>
                        <a:t>)</a:t>
                      </a:r>
                      <a:r>
                        <a:rPr lang="en-GB" sz="1800" kern="150" dirty="0">
                          <a:solidFill>
                            <a:schemeClr val="tx1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:</a:t>
                      </a:r>
                      <a:endParaRPr lang="en-NO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N+1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N+1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2332320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     </a:t>
                      </a:r>
                      <a:r>
                        <a:rPr lang="en-GB" sz="1800" kern="150" dirty="0">
                          <a:solidFill>
                            <a:schemeClr val="accent2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if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>
                          <a:solidFill>
                            <a:schemeClr val="tx1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numbers</a:t>
                      </a:r>
                      <a:r>
                        <a:rPr lang="en-GB" sz="1800" kern="150" dirty="0">
                          <a:solidFill>
                            <a:srgbClr val="88C0D0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[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index</a:t>
                      </a:r>
                      <a:r>
                        <a:rPr lang="en-GB" sz="1800" kern="150" dirty="0">
                          <a:solidFill>
                            <a:srgbClr val="88C0D0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]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% 2 == 0: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2N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3800478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        sum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=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>
                          <a:solidFill>
                            <a:schemeClr val="tx1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sum + numbers</a:t>
                      </a:r>
                      <a:r>
                        <a:rPr lang="en-GB" sz="1800" kern="150" dirty="0">
                          <a:solidFill>
                            <a:srgbClr val="88C0D0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[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index</a:t>
                      </a:r>
                      <a:r>
                        <a:rPr lang="en-GB" sz="1800" kern="150" dirty="0">
                          <a:solidFill>
                            <a:srgbClr val="88C0D0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]</a:t>
                      </a:r>
                      <a:endParaRPr lang="en-GB" sz="1800" kern="150" dirty="0">
                        <a:solidFill>
                          <a:srgbClr val="D8DEE9"/>
                        </a:solidFill>
                        <a:latin typeface="Share Tech Mono" panose="020B0509050000020004" pitchFamily="49" charset="77"/>
                        <a:ea typeface="NSimSun" panose="02010609030101010101" pitchFamily="49" charset="-122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accent6"/>
                          </a:solidFill>
                        </a:rPr>
                        <a:t>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accent6"/>
                          </a:solidFill>
                        </a:rPr>
                        <a:t>2N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14482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     index = index + 1</a:t>
                      </a:r>
                      <a:endParaRPr lang="en-NO" sz="1800" kern="150" dirty="0">
                        <a:solidFill>
                          <a:srgbClr val="D8DEE9"/>
                        </a:solidFill>
                        <a:latin typeface="Share Tech Mono" panose="020B0509050000020004" pitchFamily="49" charset="77"/>
                        <a:ea typeface="NSimSun" panose="02010609030101010101" pitchFamily="49" charset="-122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2N 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8048477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r>
                        <a:rPr lang="en-NO" dirty="0"/>
                        <a:t>     </a:t>
                      </a:r>
                      <a:r>
                        <a:rPr lang="en-GB" sz="1800" kern="150" dirty="0">
                          <a:solidFill>
                            <a:schemeClr val="accent2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return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sum</a:t>
                      </a:r>
                      <a:endParaRPr lang="en-NO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3258462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pPr algn="r"/>
                      <a:r>
                        <a:rPr lang="en-NO" b="1" dirty="0">
                          <a:solidFill>
                            <a:schemeClr val="accent6"/>
                          </a:solidFill>
                        </a:rPr>
                        <a:t>Grand Total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NO" b="1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NO" b="1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b="1" dirty="0">
                          <a:solidFill>
                            <a:schemeClr val="accent6"/>
                          </a:solidFill>
                        </a:rPr>
                        <a:t>7N+4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971342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605500-41AA-E6E2-389E-CED1FCCE6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10</a:t>
            </a:fld>
            <a:endParaRPr lang="en-NO" dirty="0"/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EA7312CF-C3B9-4F84-19C2-4626B9DF57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36338" y="3960742"/>
            <a:ext cx="691668" cy="691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187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D1371-6CAB-4D48-B23F-B1267B128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Best Case 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Runtime Efficiency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A68B55-0B21-A241-B246-0EC3DD92BA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16436" y="1825625"/>
            <a:ext cx="4537364" cy="435133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NO" dirty="0"/>
              <a:t>What scenario takes the least cycles?</a:t>
            </a:r>
          </a:p>
          <a:p>
            <a:pPr marL="0" indent="0" algn="r">
              <a:buNone/>
            </a:pPr>
            <a:r>
              <a:rPr lang="en-NO" i="1" dirty="0">
                <a:solidFill>
                  <a:schemeClr val="accent3"/>
                </a:solidFill>
              </a:rPr>
              <a:t>When the user input </a:t>
            </a:r>
            <a:br>
              <a:rPr lang="en-NO" i="1" dirty="0">
                <a:solidFill>
                  <a:schemeClr val="accent3"/>
                </a:solidFill>
              </a:rPr>
            </a:br>
            <a:r>
              <a:rPr lang="en-NO" b="1" i="1" dirty="0">
                <a:solidFill>
                  <a:schemeClr val="accent3"/>
                </a:solidFill>
              </a:rPr>
              <a:t>only</a:t>
            </a:r>
            <a:r>
              <a:rPr lang="en-NO" i="1" dirty="0">
                <a:solidFill>
                  <a:schemeClr val="accent3"/>
                </a:solidFill>
              </a:rPr>
              <a:t> </a:t>
            </a:r>
            <a:r>
              <a:rPr lang="en-NO" b="1" i="1" dirty="0">
                <a:solidFill>
                  <a:schemeClr val="accent3"/>
                </a:solidFill>
              </a:rPr>
              <a:t>odd</a:t>
            </a:r>
            <a:r>
              <a:rPr lang="en-NO" i="1" dirty="0">
                <a:solidFill>
                  <a:schemeClr val="accent3"/>
                </a:solidFill>
              </a:rPr>
              <a:t> numbers!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432F93-A476-9A4F-ACD1-3AD49B0D7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11</a:t>
            </a:fld>
            <a:endParaRPr lang="en-NO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AAEEC99-C6B3-7A4C-AFAB-3DD392A99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51631"/>
            <a:ext cx="5354783" cy="4351338"/>
          </a:xfrm>
          <a:solidFill>
            <a:schemeClr val="bg2"/>
          </a:solidFill>
        </p:spPr>
        <p:txBody>
          <a:bodyPr lIns="180000" tIns="180000" rIns="180000" bIns="180000" anchor="ctr">
            <a:normAutofit/>
          </a:bodyPr>
          <a:lstStyle/>
          <a:p>
            <a:pPr marL="0" indent="0">
              <a:buNone/>
            </a:pPr>
            <a:r>
              <a:rPr lang="en-GB" sz="2000" dirty="0">
                <a:solidFill>
                  <a:srgbClr val="81A1C1"/>
                </a:solidFill>
                <a:latin typeface="Share Tech Mono" panose="020B0509050000020004" pitchFamily="49" charset="77"/>
              </a:rPr>
              <a:t>def</a:t>
            </a: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 dirty="0" err="1">
                <a:solidFill>
                  <a:srgbClr val="88C0D0"/>
                </a:solidFill>
                <a:latin typeface="Share Tech Mono" panose="020B0509050000020004" pitchFamily="49" charset="77"/>
              </a:rPr>
              <a:t>sum_of_even</a:t>
            </a:r>
            <a:r>
              <a:rPr lang="en-GB" sz="2000" dirty="0">
                <a:solidFill>
                  <a:srgbClr val="8FBCBB"/>
                </a:solidFill>
                <a:latin typeface="Share Tech Mono" panose="020B0509050000020004" pitchFamily="49" charset="77"/>
              </a:rPr>
              <a:t>(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limit</a:t>
            </a:r>
            <a:r>
              <a:rPr lang="en-GB" sz="2000" dirty="0">
                <a:solidFill>
                  <a:srgbClr val="8FBCBB"/>
                </a:solidFill>
                <a:latin typeface="Share Tech Mono" panose="020B0509050000020004" pitchFamily="49" charset="77"/>
              </a:rPr>
              <a:t>)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:</a:t>
            </a:r>
            <a:endParaRPr lang="en-GB" sz="2000" dirty="0">
              <a:solidFill>
                <a:srgbClr val="88C0D0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total</a:t>
            </a: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0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counter</a:t>
            </a: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0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</a:t>
            </a:r>
            <a:r>
              <a:rPr lang="en-GB" sz="2000" dirty="0">
                <a:solidFill>
                  <a:srgbClr val="81A1C1"/>
                </a:solidFill>
                <a:latin typeface="Share Tech Mono" panose="020B0509050000020004" pitchFamily="49" charset="77"/>
              </a:rPr>
              <a:t>while</a:t>
            </a: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counter &lt; limit: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    </a:t>
            </a:r>
            <a:r>
              <a:rPr lang="en-GB" sz="2000" dirty="0">
                <a:solidFill>
                  <a:srgbClr val="D8DEE9"/>
                </a:solidFill>
                <a:highlight>
                  <a:srgbClr val="2D3440"/>
                </a:highlight>
                <a:latin typeface="Share Tech Mono" panose="020B0509050000020004" pitchFamily="49" charset="77"/>
              </a:rPr>
              <a:t>value</a:t>
            </a:r>
            <a:r>
              <a:rPr lang="en-GB" sz="2000" dirty="0">
                <a:solidFill>
                  <a:srgbClr val="4C566A"/>
                </a:solidFill>
                <a:highlight>
                  <a:srgbClr val="2D3440"/>
                </a:highlight>
                <a:latin typeface="Share Tech Mono" panose="020B0509050000020004" pitchFamily="49" charset="77"/>
              </a:rPr>
              <a:t> </a:t>
            </a:r>
            <a:r>
              <a:rPr lang="en-GB" sz="2000" dirty="0">
                <a:solidFill>
                  <a:srgbClr val="D8DEE9"/>
                </a:solidFill>
                <a:highlight>
                  <a:srgbClr val="2D3440"/>
                </a:highlight>
                <a:latin typeface="Share Tech Mono" panose="020B0509050000020004" pitchFamily="49" charset="77"/>
              </a:rPr>
              <a:t>=</a:t>
            </a:r>
            <a:r>
              <a:rPr lang="en-GB" sz="2000" dirty="0">
                <a:solidFill>
                  <a:srgbClr val="4C566A"/>
                </a:solidFill>
                <a:highlight>
                  <a:srgbClr val="2D3440"/>
                </a:highlight>
                <a:latin typeface="Share Tech Mono" panose="020B0509050000020004" pitchFamily="49" charset="77"/>
              </a:rPr>
              <a:t> </a:t>
            </a:r>
            <a:r>
              <a:rPr lang="en-GB" sz="2000" dirty="0">
                <a:solidFill>
                  <a:srgbClr val="81A1C1"/>
                </a:solidFill>
                <a:highlight>
                  <a:srgbClr val="2D3440"/>
                </a:highlight>
                <a:latin typeface="Share Tech Mono" panose="020B0509050000020004" pitchFamily="49" charset="77"/>
              </a:rPr>
              <a:t>int</a:t>
            </a:r>
            <a:r>
              <a:rPr lang="en-GB" sz="2000" dirty="0">
                <a:solidFill>
                  <a:srgbClr val="8FBCBB"/>
                </a:solidFill>
                <a:highlight>
                  <a:srgbClr val="2D3440"/>
                </a:highlight>
                <a:latin typeface="Share Tech Mono" panose="020B0509050000020004" pitchFamily="49" charset="77"/>
              </a:rPr>
              <a:t>(</a:t>
            </a:r>
            <a:r>
              <a:rPr lang="en-GB" sz="2000" dirty="0">
                <a:solidFill>
                  <a:srgbClr val="81A1C1"/>
                </a:solidFill>
                <a:highlight>
                  <a:srgbClr val="2D3440"/>
                </a:highlight>
                <a:latin typeface="Share Tech Mono" panose="020B0509050000020004" pitchFamily="49" charset="77"/>
              </a:rPr>
              <a:t>input</a:t>
            </a:r>
            <a:r>
              <a:rPr lang="en-GB" sz="2000" dirty="0">
                <a:solidFill>
                  <a:srgbClr val="88C0D0"/>
                </a:solidFill>
                <a:highlight>
                  <a:srgbClr val="2D3440"/>
                </a:highlight>
                <a:latin typeface="Share Tech Mono" panose="020B0509050000020004" pitchFamily="49" charset="77"/>
              </a:rPr>
              <a:t>(</a:t>
            </a:r>
            <a:r>
              <a:rPr lang="en-GB" sz="2000" dirty="0">
                <a:solidFill>
                  <a:srgbClr val="A3BE8C"/>
                </a:solidFill>
                <a:highlight>
                  <a:srgbClr val="2D3440"/>
                </a:highlight>
                <a:latin typeface="Share Tech Mono" panose="020B0509050000020004" pitchFamily="49" charset="77"/>
              </a:rPr>
              <a:t>"?"</a:t>
            </a:r>
            <a:r>
              <a:rPr lang="en-GB" sz="2000" dirty="0">
                <a:solidFill>
                  <a:srgbClr val="88C0D0"/>
                </a:solidFill>
                <a:highlight>
                  <a:srgbClr val="2D3440"/>
                </a:highlight>
                <a:latin typeface="Share Tech Mono" panose="020B0509050000020004" pitchFamily="49" charset="77"/>
              </a:rPr>
              <a:t>)</a:t>
            </a:r>
            <a:r>
              <a:rPr lang="en-GB" sz="2000" dirty="0">
                <a:solidFill>
                  <a:srgbClr val="8FBCBB"/>
                </a:solidFill>
                <a:highlight>
                  <a:srgbClr val="2D3440"/>
                </a:highlight>
                <a:latin typeface="Share Tech Mono" panose="020B0509050000020004" pitchFamily="49" charset="77"/>
              </a:rPr>
              <a:t>)</a:t>
            </a:r>
            <a:endParaRPr lang="en-GB" sz="2000" dirty="0">
              <a:solidFill>
                <a:srgbClr val="4C566A"/>
              </a:solidFill>
              <a:highlight>
                <a:srgbClr val="2D3440"/>
              </a:highlight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    </a:t>
            </a:r>
            <a:r>
              <a:rPr lang="en-GB" sz="2000" dirty="0">
                <a:solidFill>
                  <a:srgbClr val="81A1C1"/>
                </a:solidFill>
                <a:latin typeface="Share Tech Mono" panose="020B0509050000020004" pitchFamily="49" charset="77"/>
              </a:rPr>
              <a:t>if</a:t>
            </a: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value</a:t>
            </a: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%</a:t>
            </a: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2</a:t>
            </a: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==</a:t>
            </a: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0:</a:t>
            </a:r>
            <a:endParaRPr lang="en-GB" sz="2000" dirty="0">
              <a:solidFill>
                <a:srgbClr val="4C566A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        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total</a:t>
            </a: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total</a:t>
            </a: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+</a:t>
            </a: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value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    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counter</a:t>
            </a: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counter</a:t>
            </a: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+</a:t>
            </a: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1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</a:t>
            </a:r>
            <a:r>
              <a:rPr lang="en-GB" sz="2000" dirty="0">
                <a:solidFill>
                  <a:srgbClr val="81A1C1"/>
                </a:solidFill>
                <a:latin typeface="Share Tech Mono" panose="020B0509050000020004" pitchFamily="49" charset="77"/>
              </a:rPr>
              <a:t>return</a:t>
            </a: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total</a:t>
            </a:r>
            <a:endParaRPr lang="en-GB" sz="2000" dirty="0">
              <a:solidFill>
                <a:srgbClr val="81A1C1"/>
              </a:solidFill>
              <a:latin typeface="Share Tech Mono" panose="020B0509050000020004" pitchFamily="49" charset="7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B7099-0044-9F76-9AF3-32EC35290949}"/>
              </a:ext>
            </a:extLst>
          </p:cNvPr>
          <p:cNvSpPr txBox="1">
            <a:spLocks/>
          </p:cNvSpPr>
          <p:nvPr/>
        </p:nvSpPr>
        <p:spPr>
          <a:xfrm>
            <a:off x="838199" y="1851631"/>
            <a:ext cx="5734723" cy="4351338"/>
          </a:xfrm>
          <a:prstGeom prst="rect">
            <a:avLst/>
          </a:prstGeom>
          <a:solidFill>
            <a:schemeClr val="bg2"/>
          </a:solidFill>
        </p:spPr>
        <p:txBody>
          <a:bodyPr vert="horz" lIns="180000" tIns="180000" rIns="180000" bIns="18000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>
                <a:solidFill>
                  <a:srgbClr val="81A1C1"/>
                </a:solidFill>
                <a:latin typeface="Share Tech Mono" panose="020B0509050000020004" pitchFamily="49" charset="77"/>
              </a:rPr>
              <a:t>def</a:t>
            </a:r>
            <a:r>
              <a:rPr lang="en-GB" sz="200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>
                <a:solidFill>
                  <a:srgbClr val="88C0D0"/>
                </a:solidFill>
                <a:latin typeface="Share Tech Mono" panose="020B0509050000020004" pitchFamily="49" charset="77"/>
              </a:rPr>
              <a:t>sum_of_even</a:t>
            </a:r>
            <a:r>
              <a:rPr lang="en-GB" sz="2000">
                <a:solidFill>
                  <a:srgbClr val="8FBCBB"/>
                </a:solidFill>
                <a:latin typeface="Share Tech Mono" panose="020B0509050000020004" pitchFamily="49" charset="77"/>
              </a:rPr>
              <a:t>(</a:t>
            </a:r>
            <a:r>
              <a:rPr lang="en-GB" sz="2000">
                <a:solidFill>
                  <a:srgbClr val="D8DEE9"/>
                </a:solidFill>
                <a:latin typeface="Share Tech Mono" panose="020B0509050000020004" pitchFamily="49" charset="77"/>
              </a:rPr>
              <a:t>numbers</a:t>
            </a:r>
            <a:r>
              <a:rPr lang="en-GB" sz="2000">
                <a:solidFill>
                  <a:srgbClr val="8FBCBB"/>
                </a:solidFill>
                <a:latin typeface="Share Tech Mono" panose="020B0509050000020004" pitchFamily="49" charset="77"/>
              </a:rPr>
              <a:t>)</a:t>
            </a:r>
            <a:r>
              <a:rPr lang="en-GB" sz="2000">
                <a:solidFill>
                  <a:srgbClr val="D8DEE9"/>
                </a:solidFill>
                <a:latin typeface="Share Tech Mono" panose="020B0509050000020004" pitchFamily="49" charset="77"/>
              </a:rPr>
              <a:t>:</a:t>
            </a:r>
            <a:endParaRPr lang="en-GB" sz="2000">
              <a:solidFill>
                <a:srgbClr val="88C0D0"/>
              </a:solidFill>
              <a:latin typeface="Share Tech Mono" panose="020B0509050000020004" pitchFamily="49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000">
                <a:solidFill>
                  <a:srgbClr val="4C566A"/>
                </a:solidFill>
                <a:latin typeface="Share Tech Mono" panose="020B0509050000020004" pitchFamily="49" charset="77"/>
              </a:rPr>
              <a:t>    </a:t>
            </a:r>
            <a:r>
              <a:rPr lang="en-GB" sz="2000" kern="15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sum</a:t>
            </a:r>
            <a:r>
              <a:rPr lang="en-GB" sz="2000" kern="15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2000" kern="15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endParaRPr lang="en-GB" sz="200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000">
                <a:solidFill>
                  <a:srgbClr val="4C566A"/>
                </a:solidFill>
                <a:latin typeface="Share Tech Mono" panose="020B0509050000020004" pitchFamily="49" charset="77"/>
              </a:rPr>
              <a:t>    </a:t>
            </a:r>
            <a:r>
              <a:rPr lang="en-GB" sz="2000" kern="15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 = 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000">
                <a:solidFill>
                  <a:srgbClr val="4C566A"/>
                </a:solidFill>
                <a:latin typeface="Share Tech Mono" panose="020B0509050000020004" pitchFamily="49" charset="77"/>
              </a:rPr>
              <a:t>    </a:t>
            </a:r>
            <a:r>
              <a:rPr lang="en-GB" sz="2000" kern="15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while</a:t>
            </a:r>
            <a:r>
              <a:rPr lang="en-GB" sz="2000" kern="15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</a:t>
            </a:r>
            <a:r>
              <a:rPr lang="en-GB" sz="2000" kern="15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2000" kern="15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>
                <a:solidFill>
                  <a:schemeClr val="accent6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len</a:t>
            </a:r>
            <a:r>
              <a:rPr lang="en-GB" sz="2000">
                <a:solidFill>
                  <a:srgbClr val="8FBCBB"/>
                </a:solidFill>
                <a:latin typeface="Share Tech Mono" panose="020B0509050000020004" pitchFamily="49" charset="77"/>
              </a:rPr>
              <a:t>(</a:t>
            </a:r>
            <a:r>
              <a:rPr lang="en-GB" sz="2000">
                <a:solidFill>
                  <a:srgbClr val="D8DEE9"/>
                </a:solidFill>
                <a:latin typeface="Share Tech Mono" panose="020B0509050000020004" pitchFamily="49" charset="77"/>
              </a:rPr>
              <a:t>numbers</a:t>
            </a:r>
            <a:r>
              <a:rPr lang="en-GB" sz="2000">
                <a:solidFill>
                  <a:srgbClr val="8FBCBB"/>
                </a:solidFill>
                <a:latin typeface="Share Tech Mono" panose="020B0509050000020004" pitchFamily="49" charset="77"/>
              </a:rPr>
              <a:t>)</a:t>
            </a:r>
            <a:r>
              <a:rPr lang="en-GB" sz="2000" kern="150">
                <a:latin typeface="Share Tech Mono" panose="020B0509050000020004" pitchFamily="49" charset="77"/>
                <a:ea typeface="NSimSun" panose="02010609030101010101" pitchFamily="49" charset="-122"/>
              </a:rPr>
              <a:t>:</a:t>
            </a:r>
            <a:endParaRPr lang="en-GB" sz="200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000">
                <a:solidFill>
                  <a:srgbClr val="4C566A"/>
                </a:solidFill>
                <a:latin typeface="Share Tech Mono" panose="020B0509050000020004" pitchFamily="49" charset="77"/>
              </a:rPr>
              <a:t>        </a:t>
            </a:r>
            <a:r>
              <a:rPr lang="en-GB" sz="2000" kern="150">
                <a:solidFill>
                  <a:schemeClr val="accent2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2000" kern="15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>
                <a:latin typeface="Share Tech Mono" panose="020B0509050000020004" pitchFamily="49" charset="77"/>
                <a:ea typeface="NSimSun" panose="02010609030101010101" pitchFamily="49" charset="-122"/>
              </a:rPr>
              <a:t>numbers</a:t>
            </a:r>
            <a:r>
              <a:rPr lang="en-GB" sz="2000" kern="15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sz="2000" kern="15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</a:t>
            </a:r>
            <a:r>
              <a:rPr lang="en-GB" sz="2000" kern="15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sz="2000" kern="15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% 2 == 0:</a:t>
            </a:r>
            <a:endParaRPr lang="en-GB" sz="2000">
              <a:solidFill>
                <a:srgbClr val="4C566A"/>
              </a:solidFill>
              <a:latin typeface="Share Tech Mono" panose="020B0509050000020004" pitchFamily="49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000" kern="15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sum</a:t>
            </a:r>
            <a:r>
              <a:rPr lang="en-GB" sz="2000" kern="15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2000" kern="15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>
                <a:latin typeface="Share Tech Mono" panose="020B0509050000020004" pitchFamily="49" charset="77"/>
                <a:ea typeface="NSimSun" panose="02010609030101010101" pitchFamily="49" charset="-122"/>
              </a:rPr>
              <a:t>sum + numbers</a:t>
            </a:r>
            <a:r>
              <a:rPr lang="en-GB" sz="2000" kern="15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sz="2000" kern="15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</a:t>
            </a:r>
            <a:r>
              <a:rPr lang="en-GB" sz="2000" kern="15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000">
                <a:solidFill>
                  <a:srgbClr val="4C566A"/>
                </a:solidFill>
                <a:latin typeface="Share Tech Mono" panose="020B0509050000020004" pitchFamily="49" charset="77"/>
              </a:rPr>
              <a:t>        </a:t>
            </a:r>
            <a:r>
              <a:rPr lang="en-GB" sz="2000">
                <a:solidFill>
                  <a:srgbClr val="D8DEE9"/>
                </a:solidFill>
                <a:latin typeface="Share Tech Mono" panose="020B0509050000020004" pitchFamily="49" charset="77"/>
              </a:rPr>
              <a:t>index</a:t>
            </a:r>
            <a:r>
              <a:rPr lang="en-GB" sz="200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sz="200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>
                <a:solidFill>
                  <a:srgbClr val="D8DEE9"/>
                </a:solidFill>
                <a:latin typeface="Share Tech Mono" panose="020B0509050000020004" pitchFamily="49" charset="77"/>
              </a:rPr>
              <a:t>index</a:t>
            </a:r>
            <a:r>
              <a:rPr lang="en-GB" sz="200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>
                <a:solidFill>
                  <a:srgbClr val="D8DEE9"/>
                </a:solidFill>
                <a:latin typeface="Share Tech Mono" panose="020B0509050000020004" pitchFamily="49" charset="77"/>
              </a:rPr>
              <a:t>+</a:t>
            </a:r>
            <a:r>
              <a:rPr lang="en-GB" sz="200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>
                <a:solidFill>
                  <a:srgbClr val="D8DEE9"/>
                </a:solidFill>
                <a:latin typeface="Share Tech Mono" panose="020B0509050000020004" pitchFamily="49" charset="77"/>
              </a:rPr>
              <a:t>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000">
                <a:solidFill>
                  <a:srgbClr val="4C566A"/>
                </a:solidFill>
                <a:latin typeface="Share Tech Mono" panose="020B0509050000020004" pitchFamily="49" charset="77"/>
              </a:rPr>
              <a:t>    </a:t>
            </a:r>
            <a:r>
              <a:rPr lang="en-GB" sz="2000">
                <a:solidFill>
                  <a:srgbClr val="81A1C1"/>
                </a:solidFill>
                <a:latin typeface="Share Tech Mono" panose="020B0509050000020004" pitchFamily="49" charset="77"/>
              </a:rPr>
              <a:t>return</a:t>
            </a:r>
            <a:r>
              <a:rPr lang="en-GB" sz="200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>
                <a:solidFill>
                  <a:srgbClr val="D8DEE9"/>
                </a:solidFill>
                <a:latin typeface="Share Tech Mono" panose="020B0509050000020004" pitchFamily="49" charset="77"/>
              </a:rPr>
              <a:t>sum</a:t>
            </a:r>
            <a:endParaRPr lang="en-GB" sz="2000" dirty="0">
              <a:solidFill>
                <a:srgbClr val="81A1C1"/>
              </a:solidFill>
              <a:latin typeface="Share Tech Mono" panose="020B0509050000020004" pitchFamily="49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101310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5FDF3-8B3E-5F4B-A414-5CE3D7E3F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Best Case 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Runtime Efficiency</a:t>
            </a:r>
            <a:endParaRPr lang="en-NO" sz="27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7E11BE-E42C-CE44-BC89-F073930A1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12</a:t>
            </a:fld>
            <a:endParaRPr lang="en-NO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35FC631-4CB1-744E-36BA-D74454CC35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2357384"/>
              </p:ext>
            </p:extLst>
          </p:nvPr>
        </p:nvGraphicFramePr>
        <p:xfrm>
          <a:off x="1182172" y="1987359"/>
          <a:ext cx="9827656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6070">
                  <a:extLst>
                    <a:ext uri="{9D8B030D-6E8A-4147-A177-3AD203B41FA5}">
                      <a16:colId xmlns:a16="http://schemas.microsoft.com/office/drawing/2014/main" val="4120201984"/>
                    </a:ext>
                  </a:extLst>
                </a:gridCol>
                <a:gridCol w="1378226">
                  <a:extLst>
                    <a:ext uri="{9D8B030D-6E8A-4147-A177-3AD203B41FA5}">
                      <a16:colId xmlns:a16="http://schemas.microsoft.com/office/drawing/2014/main" val="905929112"/>
                    </a:ext>
                  </a:extLst>
                </a:gridCol>
                <a:gridCol w="1987826">
                  <a:extLst>
                    <a:ext uri="{9D8B030D-6E8A-4147-A177-3AD203B41FA5}">
                      <a16:colId xmlns:a16="http://schemas.microsoft.com/office/drawing/2014/main" val="759926767"/>
                    </a:ext>
                  </a:extLst>
                </a:gridCol>
                <a:gridCol w="1465534">
                  <a:extLst>
                    <a:ext uri="{9D8B030D-6E8A-4147-A177-3AD203B41FA5}">
                      <a16:colId xmlns:a16="http://schemas.microsoft.com/office/drawing/2014/main" val="4099783507"/>
                    </a:ext>
                  </a:extLst>
                </a:gridCol>
              </a:tblGrid>
              <a:tr h="363308">
                <a:tc>
                  <a:txBody>
                    <a:bodyPr/>
                    <a:lstStyle/>
                    <a:p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Code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Cost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Run Count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1593606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dirty="0">
                          <a:solidFill>
                            <a:srgbClr val="81A1C1"/>
                          </a:solidFill>
                          <a:latin typeface="Share Tech Mono" panose="020B0509050000020004" pitchFamily="49" charset="77"/>
                        </a:rPr>
                        <a:t>def</a:t>
                      </a:r>
                      <a:r>
                        <a:rPr lang="en-GB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</a:rPr>
                        <a:t> </a:t>
                      </a:r>
                      <a:r>
                        <a:rPr lang="en-GB" dirty="0" err="1">
                          <a:solidFill>
                            <a:srgbClr val="88C0D0"/>
                          </a:solidFill>
                          <a:latin typeface="Share Tech Mono" panose="020B0509050000020004" pitchFamily="49" charset="77"/>
                        </a:rPr>
                        <a:t>sum_of_even</a:t>
                      </a:r>
                      <a:r>
                        <a:rPr lang="en-GB" dirty="0">
                          <a:solidFill>
                            <a:srgbClr val="8FBCBB"/>
                          </a:solidFill>
                          <a:latin typeface="Share Tech Mono" panose="020B0509050000020004" pitchFamily="49" charset="77"/>
                        </a:rPr>
                        <a:t>(</a:t>
                      </a:r>
                      <a:r>
                        <a:rPr lang="en-GB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</a:rPr>
                        <a:t>numbers</a:t>
                      </a:r>
                      <a:r>
                        <a:rPr lang="en-GB" dirty="0">
                          <a:solidFill>
                            <a:srgbClr val="8FBCBB"/>
                          </a:solidFill>
                          <a:latin typeface="Share Tech Mono" panose="020B0509050000020004" pitchFamily="49" charset="77"/>
                        </a:rPr>
                        <a:t>)</a:t>
                      </a:r>
                      <a:r>
                        <a:rPr lang="en-GB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</a:rPr>
                        <a:t>:</a:t>
                      </a:r>
                      <a:endParaRPr lang="en-GB" dirty="0">
                        <a:solidFill>
                          <a:srgbClr val="88C0D0"/>
                        </a:solidFill>
                        <a:latin typeface="Share Tech Mono" panose="020B0509050000020004" pitchFamily="49" charset="7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NO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NO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0226501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50" dirty="0">
                          <a:solidFill>
                            <a:srgbClr val="8FBCBB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  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sum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=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672458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  index = 0</a:t>
                      </a:r>
                      <a:endParaRPr lang="en-NO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 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6219212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r>
                        <a:rPr lang="en-GB" sz="1800" kern="150" dirty="0">
                          <a:solidFill>
                            <a:srgbClr val="81A1C1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  while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index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&lt;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 err="1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len</a:t>
                      </a:r>
                      <a:r>
                        <a:rPr lang="en-GB" dirty="0">
                          <a:solidFill>
                            <a:srgbClr val="8FBCBB"/>
                          </a:solidFill>
                          <a:latin typeface="Share Tech Mono" panose="020B0509050000020004" pitchFamily="49" charset="77"/>
                        </a:rPr>
                        <a:t>(</a:t>
                      </a:r>
                      <a:r>
                        <a:rPr lang="en-GB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</a:rPr>
                        <a:t>numbers</a:t>
                      </a:r>
                      <a:r>
                        <a:rPr lang="en-GB" dirty="0">
                          <a:solidFill>
                            <a:srgbClr val="8FBCBB"/>
                          </a:solidFill>
                          <a:latin typeface="Share Tech Mono" panose="020B0509050000020004" pitchFamily="49" charset="77"/>
                        </a:rPr>
                        <a:t>)</a:t>
                      </a:r>
                      <a:r>
                        <a:rPr lang="en-GB" sz="1800" kern="150" dirty="0">
                          <a:solidFill>
                            <a:schemeClr val="tx1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:</a:t>
                      </a:r>
                      <a:endParaRPr lang="en-NO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N+1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N+1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2332320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     </a:t>
                      </a:r>
                      <a:r>
                        <a:rPr lang="en-GB" sz="1800" kern="150" dirty="0">
                          <a:solidFill>
                            <a:schemeClr val="accent2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if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>
                          <a:solidFill>
                            <a:schemeClr val="tx1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numbers</a:t>
                      </a:r>
                      <a:r>
                        <a:rPr lang="en-GB" sz="1800" kern="150" dirty="0">
                          <a:solidFill>
                            <a:srgbClr val="88C0D0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[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index</a:t>
                      </a:r>
                      <a:r>
                        <a:rPr lang="en-GB" sz="1800" kern="150" dirty="0">
                          <a:solidFill>
                            <a:srgbClr val="88C0D0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]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% 2 == 0: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2N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3800478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        sum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=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>
                          <a:solidFill>
                            <a:schemeClr val="tx1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sum + numbers</a:t>
                      </a:r>
                      <a:r>
                        <a:rPr lang="en-GB" sz="1800" kern="150" dirty="0">
                          <a:solidFill>
                            <a:srgbClr val="88C0D0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[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index</a:t>
                      </a:r>
                      <a:r>
                        <a:rPr lang="en-GB" sz="1800" kern="150" dirty="0">
                          <a:solidFill>
                            <a:srgbClr val="88C0D0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]</a:t>
                      </a:r>
                      <a:endParaRPr lang="en-GB" sz="1800" kern="150" dirty="0">
                        <a:solidFill>
                          <a:srgbClr val="D8DEE9"/>
                        </a:solidFill>
                        <a:latin typeface="Share Tech Mono" panose="020B0509050000020004" pitchFamily="49" charset="77"/>
                        <a:ea typeface="NSimSun" panose="02010609030101010101" pitchFamily="49" charset="-122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accent6"/>
                          </a:solidFill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accent6"/>
                          </a:solidFill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14482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     index = index + 1</a:t>
                      </a:r>
                      <a:endParaRPr lang="en-NO" sz="1800" kern="150" dirty="0">
                        <a:solidFill>
                          <a:srgbClr val="D8DEE9"/>
                        </a:solidFill>
                        <a:latin typeface="Share Tech Mono" panose="020B0509050000020004" pitchFamily="49" charset="77"/>
                        <a:ea typeface="NSimSun" panose="02010609030101010101" pitchFamily="49" charset="-122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2N 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8048477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r>
                        <a:rPr lang="en-NO" dirty="0"/>
                        <a:t>     </a:t>
                      </a:r>
                      <a:r>
                        <a:rPr lang="en-GB" sz="1800" kern="150" dirty="0">
                          <a:solidFill>
                            <a:schemeClr val="accent2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return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sum</a:t>
                      </a:r>
                      <a:endParaRPr lang="en-NO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3258462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pPr algn="r"/>
                      <a:r>
                        <a:rPr lang="en-NO" b="1" dirty="0">
                          <a:solidFill>
                            <a:schemeClr val="accent6"/>
                          </a:solidFill>
                        </a:rPr>
                        <a:t>Grand Total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NO" b="1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NO" b="1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b="1" dirty="0">
                          <a:solidFill>
                            <a:schemeClr val="accent6"/>
                          </a:solidFill>
                        </a:rPr>
                        <a:t>5N+4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9713424"/>
                  </a:ext>
                </a:extLst>
              </a:tr>
            </a:tbl>
          </a:graphicData>
        </a:graphic>
      </p:graphicFrame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FF5078EA-FD5F-DC07-6424-68D9219D1E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36338" y="3960742"/>
            <a:ext cx="691668" cy="691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966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D1371-6CAB-4D48-B23F-B1267B128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Average Case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Runtime Efficiency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A68B55-0B21-A241-B246-0EC3DD92BA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16436" y="1825625"/>
            <a:ext cx="4537364" cy="435133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NO" dirty="0"/>
              <a:t>In average, what shall we expect?</a:t>
            </a:r>
          </a:p>
          <a:p>
            <a:pPr marL="0" indent="0" algn="r">
              <a:buNone/>
            </a:pPr>
            <a:r>
              <a:rPr lang="en-NO" i="1" dirty="0">
                <a:solidFill>
                  <a:schemeClr val="accent3"/>
                </a:solidFill>
              </a:rPr>
              <a:t>We can’t say without more knowledge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432F93-A476-9A4F-ACD1-3AD49B0D7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13</a:t>
            </a:fld>
            <a:endParaRPr lang="en-NO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2417E6E-84F3-8AFB-64F6-664F5E3C987E}"/>
              </a:ext>
            </a:extLst>
          </p:cNvPr>
          <p:cNvSpPr txBox="1">
            <a:spLocks/>
          </p:cNvSpPr>
          <p:nvPr/>
        </p:nvSpPr>
        <p:spPr>
          <a:xfrm>
            <a:off x="838199" y="1851631"/>
            <a:ext cx="5734723" cy="4351338"/>
          </a:xfrm>
          <a:prstGeom prst="rect">
            <a:avLst/>
          </a:prstGeom>
          <a:solidFill>
            <a:schemeClr val="bg2"/>
          </a:solidFill>
        </p:spPr>
        <p:txBody>
          <a:bodyPr vert="horz" lIns="180000" tIns="180000" rIns="180000" bIns="18000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>
                <a:solidFill>
                  <a:srgbClr val="81A1C1"/>
                </a:solidFill>
                <a:latin typeface="Share Tech Mono" panose="020B0509050000020004" pitchFamily="49" charset="77"/>
              </a:rPr>
              <a:t>def</a:t>
            </a:r>
            <a:r>
              <a:rPr lang="en-GB" sz="200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>
                <a:solidFill>
                  <a:srgbClr val="88C0D0"/>
                </a:solidFill>
                <a:latin typeface="Share Tech Mono" panose="020B0509050000020004" pitchFamily="49" charset="77"/>
              </a:rPr>
              <a:t>sum_of_even</a:t>
            </a:r>
            <a:r>
              <a:rPr lang="en-GB" sz="2000">
                <a:solidFill>
                  <a:srgbClr val="8FBCBB"/>
                </a:solidFill>
                <a:latin typeface="Share Tech Mono" panose="020B0509050000020004" pitchFamily="49" charset="77"/>
              </a:rPr>
              <a:t>(</a:t>
            </a:r>
            <a:r>
              <a:rPr lang="en-GB" sz="2000">
                <a:solidFill>
                  <a:srgbClr val="D8DEE9"/>
                </a:solidFill>
                <a:latin typeface="Share Tech Mono" panose="020B0509050000020004" pitchFamily="49" charset="77"/>
              </a:rPr>
              <a:t>numbers</a:t>
            </a:r>
            <a:r>
              <a:rPr lang="en-GB" sz="2000">
                <a:solidFill>
                  <a:srgbClr val="8FBCBB"/>
                </a:solidFill>
                <a:latin typeface="Share Tech Mono" panose="020B0509050000020004" pitchFamily="49" charset="77"/>
              </a:rPr>
              <a:t>)</a:t>
            </a:r>
            <a:r>
              <a:rPr lang="en-GB" sz="2000">
                <a:solidFill>
                  <a:srgbClr val="D8DEE9"/>
                </a:solidFill>
                <a:latin typeface="Share Tech Mono" panose="020B0509050000020004" pitchFamily="49" charset="77"/>
              </a:rPr>
              <a:t>:</a:t>
            </a:r>
            <a:endParaRPr lang="en-GB" sz="2000">
              <a:solidFill>
                <a:srgbClr val="88C0D0"/>
              </a:solidFill>
              <a:latin typeface="Share Tech Mono" panose="020B0509050000020004" pitchFamily="49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000">
                <a:solidFill>
                  <a:srgbClr val="4C566A"/>
                </a:solidFill>
                <a:latin typeface="Share Tech Mono" panose="020B0509050000020004" pitchFamily="49" charset="77"/>
              </a:rPr>
              <a:t>    </a:t>
            </a:r>
            <a:r>
              <a:rPr lang="en-GB" sz="2000" kern="15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sum</a:t>
            </a:r>
            <a:r>
              <a:rPr lang="en-GB" sz="2000" kern="15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2000" kern="15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endParaRPr lang="en-GB" sz="200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000">
                <a:solidFill>
                  <a:srgbClr val="4C566A"/>
                </a:solidFill>
                <a:latin typeface="Share Tech Mono" panose="020B0509050000020004" pitchFamily="49" charset="77"/>
              </a:rPr>
              <a:t>    </a:t>
            </a:r>
            <a:r>
              <a:rPr lang="en-GB" sz="2000" kern="15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 = 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000">
                <a:solidFill>
                  <a:srgbClr val="4C566A"/>
                </a:solidFill>
                <a:latin typeface="Share Tech Mono" panose="020B0509050000020004" pitchFamily="49" charset="77"/>
              </a:rPr>
              <a:t>    </a:t>
            </a:r>
            <a:r>
              <a:rPr lang="en-GB" sz="2000" kern="15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while</a:t>
            </a:r>
            <a:r>
              <a:rPr lang="en-GB" sz="2000" kern="15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</a:t>
            </a:r>
            <a:r>
              <a:rPr lang="en-GB" sz="2000" kern="15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2000" kern="15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>
                <a:solidFill>
                  <a:schemeClr val="accent6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len</a:t>
            </a:r>
            <a:r>
              <a:rPr lang="en-GB" sz="2000">
                <a:solidFill>
                  <a:srgbClr val="8FBCBB"/>
                </a:solidFill>
                <a:latin typeface="Share Tech Mono" panose="020B0509050000020004" pitchFamily="49" charset="77"/>
              </a:rPr>
              <a:t>(</a:t>
            </a:r>
            <a:r>
              <a:rPr lang="en-GB" sz="2000">
                <a:solidFill>
                  <a:srgbClr val="D8DEE9"/>
                </a:solidFill>
                <a:latin typeface="Share Tech Mono" panose="020B0509050000020004" pitchFamily="49" charset="77"/>
              </a:rPr>
              <a:t>numbers</a:t>
            </a:r>
            <a:r>
              <a:rPr lang="en-GB" sz="2000">
                <a:solidFill>
                  <a:srgbClr val="8FBCBB"/>
                </a:solidFill>
                <a:latin typeface="Share Tech Mono" panose="020B0509050000020004" pitchFamily="49" charset="77"/>
              </a:rPr>
              <a:t>)</a:t>
            </a:r>
            <a:r>
              <a:rPr lang="en-GB" sz="2000" kern="150">
                <a:latin typeface="Share Tech Mono" panose="020B0509050000020004" pitchFamily="49" charset="77"/>
                <a:ea typeface="NSimSun" panose="02010609030101010101" pitchFamily="49" charset="-122"/>
              </a:rPr>
              <a:t>:</a:t>
            </a:r>
            <a:endParaRPr lang="en-GB" sz="200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000">
                <a:solidFill>
                  <a:srgbClr val="4C566A"/>
                </a:solidFill>
                <a:latin typeface="Share Tech Mono" panose="020B0509050000020004" pitchFamily="49" charset="77"/>
              </a:rPr>
              <a:t>        </a:t>
            </a:r>
            <a:r>
              <a:rPr lang="en-GB" sz="2000" kern="150">
                <a:solidFill>
                  <a:schemeClr val="accent2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2000" kern="15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>
                <a:latin typeface="Share Tech Mono" panose="020B0509050000020004" pitchFamily="49" charset="77"/>
                <a:ea typeface="NSimSun" panose="02010609030101010101" pitchFamily="49" charset="-122"/>
              </a:rPr>
              <a:t>numbers</a:t>
            </a:r>
            <a:r>
              <a:rPr lang="en-GB" sz="2000" kern="15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sz="2000" kern="15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</a:t>
            </a:r>
            <a:r>
              <a:rPr lang="en-GB" sz="2000" kern="15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sz="2000" kern="15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% 2 == 0:</a:t>
            </a:r>
            <a:endParaRPr lang="en-GB" sz="2000">
              <a:solidFill>
                <a:srgbClr val="4C566A"/>
              </a:solidFill>
              <a:latin typeface="Share Tech Mono" panose="020B0509050000020004" pitchFamily="49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000" kern="15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sum</a:t>
            </a:r>
            <a:r>
              <a:rPr lang="en-GB" sz="2000" kern="15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2000" kern="15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>
                <a:latin typeface="Share Tech Mono" panose="020B0509050000020004" pitchFamily="49" charset="77"/>
                <a:ea typeface="NSimSun" panose="02010609030101010101" pitchFamily="49" charset="-122"/>
              </a:rPr>
              <a:t>sum + numbers</a:t>
            </a:r>
            <a:r>
              <a:rPr lang="en-GB" sz="2000" kern="15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sz="2000" kern="15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</a:t>
            </a:r>
            <a:r>
              <a:rPr lang="en-GB" sz="2000" kern="15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000">
                <a:solidFill>
                  <a:srgbClr val="4C566A"/>
                </a:solidFill>
                <a:latin typeface="Share Tech Mono" panose="020B0509050000020004" pitchFamily="49" charset="77"/>
              </a:rPr>
              <a:t>        </a:t>
            </a:r>
            <a:r>
              <a:rPr lang="en-GB" sz="2000">
                <a:solidFill>
                  <a:srgbClr val="D8DEE9"/>
                </a:solidFill>
                <a:latin typeface="Share Tech Mono" panose="020B0509050000020004" pitchFamily="49" charset="77"/>
              </a:rPr>
              <a:t>index</a:t>
            </a:r>
            <a:r>
              <a:rPr lang="en-GB" sz="200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sz="200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>
                <a:solidFill>
                  <a:srgbClr val="D8DEE9"/>
                </a:solidFill>
                <a:latin typeface="Share Tech Mono" panose="020B0509050000020004" pitchFamily="49" charset="77"/>
              </a:rPr>
              <a:t>index</a:t>
            </a:r>
            <a:r>
              <a:rPr lang="en-GB" sz="200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>
                <a:solidFill>
                  <a:srgbClr val="D8DEE9"/>
                </a:solidFill>
                <a:latin typeface="Share Tech Mono" panose="020B0509050000020004" pitchFamily="49" charset="77"/>
              </a:rPr>
              <a:t>+</a:t>
            </a:r>
            <a:r>
              <a:rPr lang="en-GB" sz="200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>
                <a:solidFill>
                  <a:srgbClr val="D8DEE9"/>
                </a:solidFill>
                <a:latin typeface="Share Tech Mono" panose="020B0509050000020004" pitchFamily="49" charset="77"/>
              </a:rPr>
              <a:t>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000">
                <a:solidFill>
                  <a:srgbClr val="4C566A"/>
                </a:solidFill>
                <a:latin typeface="Share Tech Mono" panose="020B0509050000020004" pitchFamily="49" charset="77"/>
              </a:rPr>
              <a:t>    </a:t>
            </a:r>
            <a:r>
              <a:rPr lang="en-GB" sz="2000">
                <a:solidFill>
                  <a:srgbClr val="81A1C1"/>
                </a:solidFill>
                <a:latin typeface="Share Tech Mono" panose="020B0509050000020004" pitchFamily="49" charset="77"/>
              </a:rPr>
              <a:t>return</a:t>
            </a:r>
            <a:r>
              <a:rPr lang="en-GB" sz="200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>
                <a:solidFill>
                  <a:srgbClr val="D8DEE9"/>
                </a:solidFill>
                <a:latin typeface="Share Tech Mono" panose="020B0509050000020004" pitchFamily="49" charset="77"/>
              </a:rPr>
              <a:t>sum</a:t>
            </a:r>
            <a:endParaRPr lang="en-GB" sz="2000" dirty="0">
              <a:solidFill>
                <a:srgbClr val="81A1C1"/>
              </a:solidFill>
              <a:latin typeface="Share Tech Mono" panose="020B0509050000020004" pitchFamily="49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623372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D1371-6CAB-4D48-B23F-B1267B128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Average Case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Runtime Efficiency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A68B55-0B21-A241-B246-0EC3DD92BA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16436" y="1825625"/>
            <a:ext cx="4537364" cy="4351338"/>
          </a:xfrm>
        </p:spPr>
        <p:txBody>
          <a:bodyPr anchor="ctr">
            <a:normAutofit/>
          </a:bodyPr>
          <a:lstStyle/>
          <a:p>
            <a:r>
              <a:rPr lang="en-NO" dirty="0"/>
              <a:t>How likely is a number to be </a:t>
            </a:r>
          </a:p>
          <a:p>
            <a:pPr lvl="1"/>
            <a:r>
              <a:rPr lang="en-NO" dirty="0"/>
              <a:t>an even number? </a:t>
            </a:r>
          </a:p>
          <a:p>
            <a:pPr lvl="1"/>
            <a:r>
              <a:rPr lang="en-GB" dirty="0"/>
              <a:t>a</a:t>
            </a:r>
            <a:r>
              <a:rPr lang="en-NO" dirty="0"/>
              <a:t>n odd number? </a:t>
            </a:r>
          </a:p>
          <a:p>
            <a:pPr marL="457200" lvl="1" indent="0">
              <a:buNone/>
            </a:pPr>
            <a:endParaRPr lang="en-NO" dirty="0"/>
          </a:p>
          <a:p>
            <a:pPr marL="0" indent="0" algn="r">
              <a:buNone/>
            </a:pPr>
            <a:r>
              <a:rPr lang="en-NO" i="1" dirty="0"/>
              <a:t>We </a:t>
            </a:r>
            <a:r>
              <a:rPr lang="en-NO" b="1" i="1" dirty="0"/>
              <a:t>have to </a:t>
            </a:r>
            <a:r>
              <a:rPr lang="en-NO" i="1" dirty="0"/>
              <a:t>make</a:t>
            </a:r>
            <a:r>
              <a:rPr lang="en-NO" b="1" i="1" dirty="0">
                <a:solidFill>
                  <a:schemeClr val="accent3"/>
                </a:solidFill>
              </a:rPr>
              <a:t> </a:t>
            </a:r>
            <a:br>
              <a:rPr lang="en-NO" b="1" i="1" dirty="0">
                <a:solidFill>
                  <a:schemeClr val="accent3"/>
                </a:solidFill>
              </a:rPr>
            </a:br>
            <a:r>
              <a:rPr lang="en-NO" i="1" dirty="0">
                <a:solidFill>
                  <a:schemeClr val="accent3"/>
                </a:solidFill>
              </a:rPr>
              <a:t>an hypothesis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432F93-A476-9A4F-ACD1-3AD49B0D7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14</a:t>
            </a:fld>
            <a:endParaRPr lang="en-NO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74F7CDE-1B6E-CCD7-07F9-FD0916FA0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51631"/>
            <a:ext cx="5734723" cy="4351338"/>
          </a:xfrm>
          <a:solidFill>
            <a:schemeClr val="bg2"/>
          </a:solidFill>
        </p:spPr>
        <p:txBody>
          <a:bodyPr lIns="180000" tIns="180000" rIns="180000" bIns="180000" anchor="ctr">
            <a:normAutofit/>
          </a:bodyPr>
          <a:lstStyle/>
          <a:p>
            <a:pPr marL="0" indent="0">
              <a:buNone/>
            </a:pPr>
            <a:r>
              <a:rPr lang="en-GB" sz="2000" dirty="0">
                <a:solidFill>
                  <a:srgbClr val="81A1C1"/>
                </a:solidFill>
                <a:latin typeface="Share Tech Mono" panose="020B0509050000020004" pitchFamily="49" charset="77"/>
              </a:rPr>
              <a:t>def</a:t>
            </a: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 dirty="0" err="1">
                <a:solidFill>
                  <a:srgbClr val="88C0D0"/>
                </a:solidFill>
                <a:latin typeface="Share Tech Mono" panose="020B0509050000020004" pitchFamily="49" charset="77"/>
              </a:rPr>
              <a:t>sum_of_even</a:t>
            </a:r>
            <a:r>
              <a:rPr lang="en-GB" sz="2000" dirty="0">
                <a:solidFill>
                  <a:srgbClr val="8FBCBB"/>
                </a:solidFill>
                <a:latin typeface="Share Tech Mono" panose="020B0509050000020004" pitchFamily="49" charset="77"/>
              </a:rPr>
              <a:t>(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numbers</a:t>
            </a:r>
            <a:r>
              <a:rPr lang="en-GB" sz="2000" dirty="0">
                <a:solidFill>
                  <a:srgbClr val="8FBCBB"/>
                </a:solidFill>
                <a:latin typeface="Share Tech Mono" panose="020B0509050000020004" pitchFamily="49" charset="77"/>
              </a:rPr>
              <a:t>)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:</a:t>
            </a:r>
            <a:endParaRPr lang="en-GB" sz="2000" dirty="0">
              <a:solidFill>
                <a:srgbClr val="88C0D0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sum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endParaRPr lang="en-GB" sz="2000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 = 0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while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len</a:t>
            </a:r>
            <a:r>
              <a:rPr lang="en-GB" sz="2000" dirty="0">
                <a:solidFill>
                  <a:srgbClr val="8FBCBB"/>
                </a:solidFill>
                <a:latin typeface="Share Tech Mono" panose="020B0509050000020004" pitchFamily="49" charset="77"/>
              </a:rPr>
              <a:t>(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numbers</a:t>
            </a:r>
            <a:r>
              <a:rPr lang="en-GB" sz="2000" dirty="0">
                <a:solidFill>
                  <a:srgbClr val="8FBCBB"/>
                </a:solidFill>
                <a:latin typeface="Share Tech Mono" panose="020B0509050000020004" pitchFamily="49" charset="77"/>
              </a:rPr>
              <a:t>)</a:t>
            </a:r>
            <a:r>
              <a:rPr lang="en-GB" sz="2000" kern="150" dirty="0">
                <a:latin typeface="Share Tech Mono" panose="020B0509050000020004" pitchFamily="49" charset="77"/>
                <a:ea typeface="NSimSun" panose="02010609030101010101" pitchFamily="49" charset="-122"/>
              </a:rPr>
              <a:t>:</a:t>
            </a:r>
            <a:endParaRPr lang="en-GB" sz="2000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    </a:t>
            </a:r>
            <a:r>
              <a:rPr lang="en-GB" sz="2000" kern="150" dirty="0">
                <a:solidFill>
                  <a:schemeClr val="accent2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latin typeface="Share Tech Mono" panose="020B0509050000020004" pitchFamily="49" charset="77"/>
                <a:ea typeface="NSimSun" panose="02010609030101010101" pitchFamily="49" charset="-122"/>
              </a:rPr>
              <a:t>numbers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% 2 == 0:</a:t>
            </a:r>
            <a:endParaRPr lang="en-GB" sz="2000" dirty="0">
              <a:solidFill>
                <a:srgbClr val="4C566A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sum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latin typeface="Share Tech Mono" panose="020B0509050000020004" pitchFamily="49" charset="77"/>
                <a:ea typeface="NSimSun" panose="02010609030101010101" pitchFamily="49" charset="-122"/>
              </a:rPr>
              <a:t>sum + numbers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    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index</a:t>
            </a: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index</a:t>
            </a: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+</a:t>
            </a: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1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</a:t>
            </a:r>
            <a:r>
              <a:rPr lang="en-GB" sz="2000" dirty="0">
                <a:solidFill>
                  <a:srgbClr val="81A1C1"/>
                </a:solidFill>
                <a:latin typeface="Share Tech Mono" panose="020B0509050000020004" pitchFamily="49" charset="77"/>
              </a:rPr>
              <a:t>return</a:t>
            </a: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sum</a:t>
            </a:r>
            <a:endParaRPr lang="en-GB" sz="2000" dirty="0">
              <a:solidFill>
                <a:srgbClr val="81A1C1"/>
              </a:solidFill>
              <a:latin typeface="Share Tech Mono" panose="020B0509050000020004" pitchFamily="49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5720359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1257D-CBA6-CA4D-BB5C-0607AA553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Probability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DA48EF0-DF0D-3642-A5FE-D774D40E76D2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NO" dirty="0"/>
                  <a:t>Measure the likelihood of an event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nb-NO" b="0" i="1" smtClean="0">
                        <a:latin typeface="Cambria Math" panose="02040503050406030204" pitchFamily="18" charset="0"/>
                      </a:rPr>
                      <m:t>P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𝑟</m:t>
                    </m:r>
                    <m:d>
                      <m:d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d>
                    <m:r>
                      <a:rPr lang="nb-NO" b="0" i="1" smtClean="0">
                        <a:latin typeface="Cambria Math" panose="02040503050406030204" pitchFamily="18" charset="0"/>
                      </a:rPr>
                      <m:t>=0:</m:t>
                    </m:r>
                  </m:oMath>
                </a14:m>
                <a:r>
                  <a:rPr lang="en-NO" dirty="0"/>
                  <a:t> </a:t>
                </a:r>
                <a:br>
                  <a:rPr lang="en-NO" dirty="0"/>
                </a:br>
                <a:r>
                  <a:rPr lang="en-NO" dirty="0"/>
                  <a:t>	e will never happen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nb-NO" i="1">
                        <a:latin typeface="Cambria Math" panose="02040503050406030204" pitchFamily="18" charset="0"/>
                      </a:rPr>
                      <m:t>P</m:t>
                    </m:r>
                    <m:r>
                      <a:rPr lang="nb-NO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nb-NO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nb-NO" i="1">
                        <a:latin typeface="Cambria Math" panose="02040503050406030204" pitchFamily="18" charset="0"/>
                      </a:rPr>
                      <m:t>𝑒</m:t>
                    </m:r>
                    <m:r>
                      <a:rPr lang="nb-NO" i="1">
                        <a:latin typeface="Cambria Math" panose="02040503050406030204" pitchFamily="18" charset="0"/>
                      </a:rPr>
                      <m:t>)=1</m:t>
                    </m:r>
                  </m:oMath>
                </a14:m>
                <a:r>
                  <a:rPr lang="en-NO" dirty="0"/>
                  <a:t>: </a:t>
                </a:r>
                <a:br>
                  <a:rPr lang="en-NO" dirty="0"/>
                </a:br>
                <a:r>
                  <a:rPr lang="en-NO" dirty="0"/>
                  <a:t>	e will always happens</a:t>
                </a:r>
              </a:p>
              <a:p>
                <a:pPr lvl="1"/>
                <a:endParaRPr lang="en-NO" dirty="0"/>
              </a:p>
              <a:p>
                <a:r>
                  <a:rPr lang="en-NO" dirty="0"/>
                  <a:t>Random Variable</a:t>
                </a:r>
              </a:p>
              <a:p>
                <a:pPr lvl="1"/>
                <a:r>
                  <a:rPr lang="en-NO" dirty="0"/>
                  <a:t>Set of possible values</a:t>
                </a:r>
              </a:p>
              <a:p>
                <a:pPr lvl="1"/>
                <a:r>
                  <a:rPr lang="en-NO" dirty="0"/>
                  <a:t>Probability distribution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DA48EF0-DF0D-3642-A5FE-D774D40E76D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1711" t="-2035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591846BB-4071-8745-A307-3C335D7A2B42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en-NO" dirty="0"/>
                  <a:t>Random variable </a:t>
                </a:r>
                <a14:m>
                  <m:oMath xmlns:m="http://schemas.openxmlformats.org/officeDocument/2006/math">
                    <m:r>
                      <a:rPr lang="nb-NO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NO" dirty="0"/>
                  <a:t> such that:</a:t>
                </a:r>
              </a:p>
              <a:p>
                <a:pPr lvl="1"/>
                <a:endParaRPr lang="nb-NO" b="0" i="1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nb-NO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0, 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endParaRPr lang="nb-NO" b="0" dirty="0"/>
              </a:p>
              <a:p>
                <a:pPr lvl="2"/>
                <a:r>
                  <a:rPr lang="nb-NO" b="0" dirty="0"/>
                  <a:t>C </a:t>
                </a:r>
                <a:r>
                  <a:rPr lang="nb-NO" b="0" dirty="0" err="1"/>
                  <a:t>denotes</a:t>
                </a:r>
                <a:r>
                  <a:rPr lang="nb-NO" b="0" dirty="0"/>
                  <a:t> </a:t>
                </a:r>
                <a:r>
                  <a:rPr lang="nb-NO" b="0" dirty="0" err="1"/>
                  <a:t>the</a:t>
                </a:r>
                <a:r>
                  <a:rPr lang="nb-NO" b="0" dirty="0"/>
                  <a:t> </a:t>
                </a:r>
                <a:r>
                  <a:rPr lang="nb-NO" b="0" dirty="0" err="1"/>
                  <a:t>number</a:t>
                </a:r>
                <a:r>
                  <a:rPr lang="nb-NO" b="0" dirty="0"/>
                  <a:t> </a:t>
                </a:r>
                <a:r>
                  <a:rPr lang="nb-NO" b="0" dirty="0" err="1"/>
                  <a:t>of</a:t>
                </a:r>
                <a:r>
                  <a:rPr lang="nb-NO" b="0" dirty="0"/>
                  <a:t> </a:t>
                </a:r>
                <a:r>
                  <a:rPr lang="nb-NO" b="0" dirty="0" err="1"/>
                  <a:t>even</a:t>
                </a:r>
                <a:r>
                  <a:rPr lang="nb-NO" b="0" dirty="0"/>
                  <a:t> </a:t>
                </a:r>
                <a:r>
                  <a:rPr lang="nb-NO" b="0" dirty="0" err="1"/>
                  <a:t>numbers</a:t>
                </a:r>
                <a:r>
                  <a:rPr lang="nb-NO" b="0" dirty="0"/>
                  <a:t> given</a:t>
                </a:r>
              </a:p>
              <a:p>
                <a:pPr lvl="1"/>
                <a:endParaRPr lang="en-NO" dirty="0"/>
              </a:p>
              <a:p>
                <a:pPr lvl="1"/>
                <a:r>
                  <a:rPr lang="en-NO" dirty="0">
                    <a:solidFill>
                      <a:schemeClr val="accent3"/>
                    </a:solidFill>
                  </a:rPr>
                  <a:t>Uniformly distributed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nb-NO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∀ </m:t>
                    </m:r>
                    <m:r>
                      <a:rPr lang="nb-NO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nb-NO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nb-NO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0, </m:t>
                        </m:r>
                        <m:r>
                          <a:rPr lang="nb-NO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nb-NO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br>
                  <a:rPr lang="nb-NO" b="0" i="1" dirty="0">
                    <a:solidFill>
                      <a:schemeClr val="accent3"/>
                    </a:solidFill>
                    <a:latin typeface="Cambria Math" panose="02040503050406030204" pitchFamily="18" charset="0"/>
                  </a:rPr>
                </a:br>
                <a:r>
                  <a:rPr lang="nb-NO" b="0" i="1" dirty="0">
                    <a:solidFill>
                      <a:schemeClr val="accent3"/>
                    </a:solidFill>
                    <a:latin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nb-NO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nb-NO" b="0" i="0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nb-NO" b="0" i="1" smtClean="0">
                                <a:solidFill>
                                  <a:schemeClr val="accent3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nb-NO" b="0" i="1" smtClean="0">
                                <a:solidFill>
                                  <a:schemeClr val="accent3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nb-NO" b="0" i="1" smtClean="0">
                                <a:solidFill>
                                  <a:schemeClr val="accent3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nb-NO" b="0" i="1" smtClean="0">
                                <a:solidFill>
                                  <a:schemeClr val="accent3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d>
                      </m:e>
                    </m:func>
                    <m:r>
                      <a:rPr lang="nb-NO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nb-NO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b-NO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b-NO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nb-NO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endParaRPr lang="en-NO" dirty="0">
                  <a:solidFill>
                    <a:schemeClr val="accent3"/>
                  </a:solidFill>
                </a:endParaRPr>
              </a:p>
              <a:p>
                <a:pPr marL="0" indent="0">
                  <a:buNone/>
                </a:pPr>
                <a:endParaRPr lang="en-NO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591846BB-4071-8745-A307-3C335D7A2B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1711" t="-2035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126E36-80DE-3148-90F8-5954B8E89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15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0455213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5FDF3-8B3E-5F4B-A414-5CE3D7E3F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Best Case 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Runtime Efficiency</a:t>
            </a:r>
            <a:endParaRPr lang="en-NO" sz="27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7E11BE-E42C-CE44-BC89-F073930A1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16</a:t>
            </a:fld>
            <a:endParaRPr lang="en-NO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35FC631-4CB1-744E-36BA-D74454CC35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2556468"/>
              </p:ext>
            </p:extLst>
          </p:nvPr>
        </p:nvGraphicFramePr>
        <p:xfrm>
          <a:off x="1182172" y="1987359"/>
          <a:ext cx="9827656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6070">
                  <a:extLst>
                    <a:ext uri="{9D8B030D-6E8A-4147-A177-3AD203B41FA5}">
                      <a16:colId xmlns:a16="http://schemas.microsoft.com/office/drawing/2014/main" val="4120201984"/>
                    </a:ext>
                  </a:extLst>
                </a:gridCol>
                <a:gridCol w="1378226">
                  <a:extLst>
                    <a:ext uri="{9D8B030D-6E8A-4147-A177-3AD203B41FA5}">
                      <a16:colId xmlns:a16="http://schemas.microsoft.com/office/drawing/2014/main" val="905929112"/>
                    </a:ext>
                  </a:extLst>
                </a:gridCol>
                <a:gridCol w="1987826">
                  <a:extLst>
                    <a:ext uri="{9D8B030D-6E8A-4147-A177-3AD203B41FA5}">
                      <a16:colId xmlns:a16="http://schemas.microsoft.com/office/drawing/2014/main" val="759926767"/>
                    </a:ext>
                  </a:extLst>
                </a:gridCol>
                <a:gridCol w="1465534">
                  <a:extLst>
                    <a:ext uri="{9D8B030D-6E8A-4147-A177-3AD203B41FA5}">
                      <a16:colId xmlns:a16="http://schemas.microsoft.com/office/drawing/2014/main" val="4099783507"/>
                    </a:ext>
                  </a:extLst>
                </a:gridCol>
              </a:tblGrid>
              <a:tr h="363308">
                <a:tc>
                  <a:txBody>
                    <a:bodyPr/>
                    <a:lstStyle/>
                    <a:p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Code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Cost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Run Count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1593606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dirty="0">
                          <a:solidFill>
                            <a:srgbClr val="81A1C1"/>
                          </a:solidFill>
                          <a:latin typeface="Share Tech Mono" panose="020B0509050000020004" pitchFamily="49" charset="77"/>
                        </a:rPr>
                        <a:t>def</a:t>
                      </a:r>
                      <a:r>
                        <a:rPr lang="en-GB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</a:rPr>
                        <a:t> </a:t>
                      </a:r>
                      <a:r>
                        <a:rPr lang="en-GB" dirty="0" err="1">
                          <a:solidFill>
                            <a:srgbClr val="88C0D0"/>
                          </a:solidFill>
                          <a:latin typeface="Share Tech Mono" panose="020B0509050000020004" pitchFamily="49" charset="77"/>
                        </a:rPr>
                        <a:t>sum_of_even</a:t>
                      </a:r>
                      <a:r>
                        <a:rPr lang="en-GB" dirty="0">
                          <a:solidFill>
                            <a:srgbClr val="8FBCBB"/>
                          </a:solidFill>
                          <a:latin typeface="Share Tech Mono" panose="020B0509050000020004" pitchFamily="49" charset="77"/>
                        </a:rPr>
                        <a:t>(</a:t>
                      </a:r>
                      <a:r>
                        <a:rPr lang="en-GB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</a:rPr>
                        <a:t>numbers</a:t>
                      </a:r>
                      <a:r>
                        <a:rPr lang="en-GB" dirty="0">
                          <a:solidFill>
                            <a:srgbClr val="8FBCBB"/>
                          </a:solidFill>
                          <a:latin typeface="Share Tech Mono" panose="020B0509050000020004" pitchFamily="49" charset="77"/>
                        </a:rPr>
                        <a:t>)</a:t>
                      </a:r>
                      <a:r>
                        <a:rPr lang="en-GB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</a:rPr>
                        <a:t>:</a:t>
                      </a:r>
                      <a:endParaRPr lang="en-GB" dirty="0">
                        <a:solidFill>
                          <a:srgbClr val="88C0D0"/>
                        </a:solidFill>
                        <a:latin typeface="Share Tech Mono" panose="020B0509050000020004" pitchFamily="49" charset="7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NO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NO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0226501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50" dirty="0">
                          <a:solidFill>
                            <a:srgbClr val="8FBCBB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  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sum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=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672458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  index = 0</a:t>
                      </a:r>
                      <a:endParaRPr lang="en-NO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 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6219212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r>
                        <a:rPr lang="en-GB" sz="1800" kern="150" dirty="0">
                          <a:solidFill>
                            <a:srgbClr val="81A1C1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  while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index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&lt;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 err="1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len</a:t>
                      </a:r>
                      <a:r>
                        <a:rPr lang="en-GB" dirty="0">
                          <a:solidFill>
                            <a:srgbClr val="8FBCBB"/>
                          </a:solidFill>
                          <a:latin typeface="Share Tech Mono" panose="020B0509050000020004" pitchFamily="49" charset="77"/>
                        </a:rPr>
                        <a:t>(</a:t>
                      </a:r>
                      <a:r>
                        <a:rPr lang="en-GB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</a:rPr>
                        <a:t>numbers</a:t>
                      </a:r>
                      <a:r>
                        <a:rPr lang="en-GB" dirty="0">
                          <a:solidFill>
                            <a:srgbClr val="8FBCBB"/>
                          </a:solidFill>
                          <a:latin typeface="Share Tech Mono" panose="020B0509050000020004" pitchFamily="49" charset="77"/>
                        </a:rPr>
                        <a:t>)</a:t>
                      </a:r>
                      <a:r>
                        <a:rPr lang="en-GB" sz="1800" kern="150" dirty="0">
                          <a:solidFill>
                            <a:schemeClr val="tx1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:</a:t>
                      </a:r>
                      <a:endParaRPr lang="en-NO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N+1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N+1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2332320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     </a:t>
                      </a:r>
                      <a:r>
                        <a:rPr lang="en-GB" sz="1800" kern="150" dirty="0">
                          <a:solidFill>
                            <a:schemeClr val="accent2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if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>
                          <a:solidFill>
                            <a:schemeClr val="tx1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numbers</a:t>
                      </a:r>
                      <a:r>
                        <a:rPr lang="en-GB" sz="1800" kern="150" dirty="0">
                          <a:solidFill>
                            <a:srgbClr val="88C0D0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[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index</a:t>
                      </a:r>
                      <a:r>
                        <a:rPr lang="en-GB" sz="1800" kern="150" dirty="0">
                          <a:solidFill>
                            <a:srgbClr val="88C0D0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]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% 2 == 0: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2N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3800478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        sum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=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>
                          <a:solidFill>
                            <a:schemeClr val="tx1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sum + numbers</a:t>
                      </a:r>
                      <a:r>
                        <a:rPr lang="en-GB" sz="1800" kern="150" dirty="0">
                          <a:solidFill>
                            <a:srgbClr val="88C0D0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[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index</a:t>
                      </a:r>
                      <a:r>
                        <a:rPr lang="en-GB" sz="1800" kern="150" dirty="0">
                          <a:solidFill>
                            <a:srgbClr val="88C0D0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]</a:t>
                      </a:r>
                      <a:endParaRPr lang="en-GB" sz="1800" kern="150" dirty="0">
                        <a:solidFill>
                          <a:srgbClr val="D8DEE9"/>
                        </a:solidFill>
                        <a:latin typeface="Share Tech Mono" panose="020B0509050000020004" pitchFamily="49" charset="77"/>
                        <a:ea typeface="NSimSun" panose="02010609030101010101" pitchFamily="49" charset="-122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accent6"/>
                          </a:solidFill>
                        </a:rPr>
                        <a:t>C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accent6"/>
                          </a:solidFill>
                        </a:rPr>
                        <a:t>2C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14482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     index = index + 1</a:t>
                      </a:r>
                      <a:endParaRPr lang="en-NO" sz="1800" kern="150" dirty="0">
                        <a:solidFill>
                          <a:srgbClr val="D8DEE9"/>
                        </a:solidFill>
                        <a:latin typeface="Share Tech Mono" panose="020B0509050000020004" pitchFamily="49" charset="77"/>
                        <a:ea typeface="NSimSun" panose="02010609030101010101" pitchFamily="49" charset="-122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2N 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8048477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r>
                        <a:rPr lang="en-NO" dirty="0"/>
                        <a:t>     </a:t>
                      </a:r>
                      <a:r>
                        <a:rPr lang="en-GB" sz="1800" kern="150" dirty="0">
                          <a:solidFill>
                            <a:schemeClr val="accent2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return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sum</a:t>
                      </a:r>
                      <a:endParaRPr lang="en-NO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3258462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pPr algn="r"/>
                      <a:r>
                        <a:rPr lang="en-NO" b="1" dirty="0">
                          <a:solidFill>
                            <a:schemeClr val="accent6"/>
                          </a:solidFill>
                        </a:rPr>
                        <a:t>Grand Total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NO" b="1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NO" b="1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b="1" dirty="0">
                          <a:solidFill>
                            <a:schemeClr val="accent6"/>
                          </a:solidFill>
                        </a:rPr>
                        <a:t>5N+2C+4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9713424"/>
                  </a:ext>
                </a:extLst>
              </a:tr>
            </a:tbl>
          </a:graphicData>
        </a:graphic>
      </p:graphicFrame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FF5078EA-FD5F-DC07-6424-68D9219D1E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36338" y="3960742"/>
            <a:ext cx="691668" cy="691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903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0464A-3DD7-A542-B50F-62D8CBB77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Average Case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182ECD5F-F670-C542-9DF4-E521E90A8E9C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966846" y="1805319"/>
                <a:ext cx="4013946" cy="4351338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nb-NO" b="0" i="1" smtClean="0">
                        <a:latin typeface="Cambria Math" panose="02040503050406030204" pitchFamily="18" charset="0"/>
                      </a:rPr>
                      <m:t>𝑡𝑖𝑚𝑒</m:t>
                    </m:r>
                    <m:d>
                      <m:d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</m:d>
                  </m:oMath>
                </a14:m>
                <a:r>
                  <a:rPr lang="en-GB" dirty="0"/>
                  <a:t> is a function of the random variable C</a:t>
                </a:r>
              </a:p>
              <a:p>
                <a:endParaRPr lang="en-GB" dirty="0"/>
              </a:p>
              <a:p>
                <a:r>
                  <a:rPr lang="en-GB" dirty="0"/>
                  <a:t>The average case is the </a:t>
                </a:r>
                <a:r>
                  <a:rPr lang="en-GB" dirty="0">
                    <a:solidFill>
                      <a:schemeClr val="accent3"/>
                    </a:solidFill>
                  </a:rPr>
                  <a:t>expected value of the time function</a:t>
                </a:r>
              </a:p>
              <a:p>
                <a:pPr lvl="1"/>
                <a:r>
                  <a:rPr lang="en-GB" dirty="0"/>
                  <a:t>Arithmetic means</a:t>
                </a:r>
              </a:p>
              <a:p>
                <a:pPr lvl="1"/>
                <a:r>
                  <a:rPr lang="en-GB" dirty="0"/>
                  <a:t>For every possible value of C</a:t>
                </a:r>
              </a:p>
              <a:p>
                <a:pPr lvl="1"/>
                <a:r>
                  <a:rPr lang="en-GB" dirty="0"/>
                  <a:t>Weighted by their probability</a:t>
                </a:r>
                <a:endParaRPr lang="en-NO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182ECD5F-F670-C542-9DF4-E521E90A8E9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966846" y="1805319"/>
                <a:ext cx="4013946" cy="4351338"/>
              </a:xfrm>
              <a:blipFill>
                <a:blip r:embed="rId2"/>
                <a:stretch>
                  <a:fillRect l="-2208" t="-2041" r="-2524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F587FC-5FD3-FC4A-B41E-C3584B95B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17</a:t>
            </a:fld>
            <a:endParaRPr lang="en-NO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266E5DB-2C92-0A42-A206-373DB459BB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5526" y="1805319"/>
            <a:ext cx="6185277" cy="414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9607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01AB5-ECD7-8E48-A250-B39AFDC4F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Takeaway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3F0FD-F4A9-804D-A422-46C5FB024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NO" sz="4000" dirty="0"/>
              <a:t>Average cases require making </a:t>
            </a:r>
            <a:r>
              <a:rPr lang="en-NO" sz="4000" dirty="0">
                <a:solidFill>
                  <a:schemeClr val="accent3"/>
                </a:solidFill>
              </a:rPr>
              <a:t>an hypothesis.</a:t>
            </a:r>
          </a:p>
          <a:p>
            <a:pPr marL="0" indent="0" algn="ctr">
              <a:buNone/>
            </a:pPr>
            <a:endParaRPr lang="en-NO" sz="4000" dirty="0"/>
          </a:p>
          <a:p>
            <a:pPr marL="0" indent="0" algn="ctr">
              <a:buNone/>
            </a:pPr>
            <a:r>
              <a:rPr lang="en-NO" sz="2800" i="1" dirty="0"/>
              <a:t>A very general hypothesis may not apply </a:t>
            </a:r>
            <a:br>
              <a:rPr lang="en-NO" sz="2800" i="1" dirty="0"/>
            </a:br>
            <a:r>
              <a:rPr lang="en-NO" sz="2800" i="1" dirty="0"/>
              <a:t>to a real-life situation</a:t>
            </a:r>
          </a:p>
          <a:p>
            <a:pPr marL="0" indent="0" algn="ctr">
              <a:buNone/>
            </a:pPr>
            <a:endParaRPr lang="en-NO" sz="4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E4C86A-B275-CB40-AF73-217FC59E2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18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984153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DCF8F-9AFE-9D42-A54F-6EDABECB0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236" y="2681987"/>
            <a:ext cx="4315691" cy="1240078"/>
          </a:xfrm>
        </p:spPr>
        <p:txBody>
          <a:bodyPr>
            <a:normAutofit fontScale="90000"/>
          </a:bodyPr>
          <a:lstStyle/>
          <a:p>
            <a:r>
              <a:rPr lang="en-NO" dirty="0"/>
              <a:t>Algorithm Analysis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B632EE5-F372-EC44-91C3-5060CD35EA8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rcRect/>
          <a:stretch/>
        </p:blipFill>
        <p:spPr>
          <a:xfrm>
            <a:off x="5334000" y="0"/>
            <a:ext cx="6858000" cy="6858000"/>
          </a:xfrm>
          <a:solidFill>
            <a:schemeClr val="tx1"/>
          </a:solidFill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96E575-E488-C84E-82BB-2CF772E84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19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73683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451B3FDF-EC39-355F-63E0-3BB3FB922466}"/>
              </a:ext>
            </a:extLst>
          </p:cNvPr>
          <p:cNvSpPr txBox="1"/>
          <p:nvPr/>
        </p:nvSpPr>
        <p:spPr>
          <a:xfrm>
            <a:off x="390439" y="1835620"/>
            <a:ext cx="5535729" cy="3964501"/>
          </a:xfrm>
          <a:prstGeom prst="rect">
            <a:avLst/>
          </a:prstGeom>
          <a:solidFill>
            <a:schemeClr val="bg2"/>
          </a:solidFill>
        </p:spPr>
        <p:txBody>
          <a:bodyPr wrap="square" lIns="180000" tIns="180000" rIns="180000" bIns="180000" rtlCol="0">
            <a:spAutoFit/>
          </a:bodyPr>
          <a:lstStyle/>
          <a:p>
            <a:pPr lvl="0"/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#include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kern="150" dirty="0" err="1">
                <a:solidFill>
                  <a:srgbClr val="A3BE8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stdio.h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</a:p>
          <a:p>
            <a:pPr lvl="0"/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#define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A3BE8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100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lvl="0"/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 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lvl="0"/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main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argc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char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**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argv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</a:p>
          <a:p>
            <a:pPr lvl="0"/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sum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0;</a:t>
            </a:r>
          </a:p>
          <a:p>
            <a:pPr lvl="0"/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lvl="0"/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while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lvl="0"/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sum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+=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each;</a:t>
            </a:r>
          </a:p>
          <a:p>
            <a:pPr lvl="0"/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each = each + 1;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lvl="0"/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lvl="0"/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printf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A3BE8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"Total: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A3BE8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%d\n"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sum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lvl="0">
              <a:spcAft>
                <a:spcPts val="595"/>
              </a:spcAft>
            </a:pP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86FDB5-E49A-C046-80E4-4019A77FB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C</a:t>
            </a:r>
            <a:r>
              <a:rPr lang="en-GB" dirty="0"/>
              <a:t>o</a:t>
            </a:r>
            <a:r>
              <a:rPr lang="en-NO" dirty="0"/>
              <a:t>mputations vs. Algorithms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EDABB-F385-AB4A-BB73-E8F05AD20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</a:t>
            </a:fld>
            <a:endParaRPr lang="en-NO" dirty="0"/>
          </a:p>
        </p:txBody>
      </p:sp>
      <p:pic>
        <p:nvPicPr>
          <p:cNvPr id="6" name="Picture 5" descr="A white circle with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AF7CC17D-8540-2E4E-9F67-69C30C533E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530898" y="1413519"/>
            <a:ext cx="844203" cy="84420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DF0EEFC-2725-E44E-B561-FCE79982AE95}"/>
              </a:ext>
            </a:extLst>
          </p:cNvPr>
          <p:cNvSpPr/>
          <p:nvPr/>
        </p:nvSpPr>
        <p:spPr>
          <a:xfrm>
            <a:off x="532821" y="2541868"/>
            <a:ext cx="1737043" cy="316866"/>
          </a:xfrm>
          <a:prstGeom prst="rect">
            <a:avLst/>
          </a:prstGeom>
          <a:solidFill>
            <a:srgbClr val="5E81AC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  <p:pic>
        <p:nvPicPr>
          <p:cNvPr id="8" name="Graphic 7" descr="Processor with solid fill">
            <a:extLst>
              <a:ext uri="{FF2B5EF4-FFF2-40B4-BE49-F238E27FC236}">
                <a16:creationId xmlns:a16="http://schemas.microsoft.com/office/drawing/2014/main" id="{B5390E73-DBE5-254F-9C7F-247DE404AA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02481" y="1876104"/>
            <a:ext cx="523220" cy="523220"/>
          </a:xfrm>
          <a:prstGeom prst="rect">
            <a:avLst/>
          </a:prstGeom>
        </p:spPr>
      </p:pic>
      <p:pic>
        <p:nvPicPr>
          <p:cNvPr id="9" name="Graphic 8" descr="Database with solid fill">
            <a:extLst>
              <a:ext uri="{FF2B5EF4-FFF2-40B4-BE49-F238E27FC236}">
                <a16:creationId xmlns:a16="http://schemas.microsoft.com/office/drawing/2014/main" id="{F65319EE-B7CE-1A40-B3DC-5EAE365FA9E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01369" y="2541868"/>
            <a:ext cx="524332" cy="52433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77BA6BF-AB43-0D49-AA6A-D054088F0A74}"/>
              </a:ext>
            </a:extLst>
          </p:cNvPr>
          <p:cNvSpPr txBox="1"/>
          <p:nvPr/>
        </p:nvSpPr>
        <p:spPr>
          <a:xfrm>
            <a:off x="6959638" y="1876104"/>
            <a:ext cx="20249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2800" dirty="0">
                <a:solidFill>
                  <a:schemeClr val="accent3"/>
                </a:solidFill>
                <a:latin typeface="Montserrat" pitchFamily="2" charset="77"/>
              </a:rPr>
              <a:t>509 cycles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EE08ECC-9909-DB4F-B7CE-003729077710}"/>
              </a:ext>
            </a:extLst>
          </p:cNvPr>
          <p:cNvSpPr txBox="1"/>
          <p:nvPr/>
        </p:nvSpPr>
        <p:spPr>
          <a:xfrm>
            <a:off x="6976126" y="2542980"/>
            <a:ext cx="10198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2800" dirty="0">
                <a:solidFill>
                  <a:schemeClr val="accent3"/>
                </a:solidFill>
                <a:latin typeface="Montserrat" pitchFamily="2" charset="77"/>
              </a:rPr>
              <a:t>1 cell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1668D5C-2E33-5442-88AB-8C361E86F8AB}"/>
              </a:ext>
            </a:extLst>
          </p:cNvPr>
          <p:cNvSpPr txBox="1"/>
          <p:nvPr/>
        </p:nvSpPr>
        <p:spPr>
          <a:xfrm>
            <a:off x="6152933" y="3314747"/>
            <a:ext cx="55157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3200" i="1" dirty="0">
                <a:latin typeface="Montserrat" pitchFamily="2" charset="77"/>
              </a:rPr>
              <a:t>What if </a:t>
            </a:r>
            <a:r>
              <a:rPr lang="en-NO" sz="3200" i="1" dirty="0">
                <a:latin typeface="Share Tech Mono" panose="020B0509050000020004" pitchFamily="49" charset="77"/>
              </a:rPr>
              <a:t>N</a:t>
            </a:r>
            <a:r>
              <a:rPr lang="en-NO" sz="3200" i="1" dirty="0">
                <a:latin typeface="Montserrat" pitchFamily="2" charset="77"/>
              </a:rPr>
              <a:t> is given by the user?</a:t>
            </a:r>
          </a:p>
        </p:txBody>
      </p:sp>
    </p:spTree>
    <p:extLst>
      <p:ext uri="{BB962C8B-B14F-4D97-AF65-F5344CB8AC3E}">
        <p14:creationId xmlns:p14="http://schemas.microsoft.com/office/powerpoint/2010/main" val="29224039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847FF-74B4-FE45-BE1B-C07887B1B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B4739-1624-064F-9BD8-09FB36C7073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anchor="ctr"/>
          <a:lstStyle/>
          <a:p>
            <a:r>
              <a:rPr lang="en-NO" dirty="0"/>
              <a:t>Problem Size:</a:t>
            </a:r>
          </a:p>
          <a:p>
            <a:pPr lvl="1"/>
            <a:r>
              <a:rPr lang="en-NO" dirty="0"/>
              <a:t>Depends on the problem</a:t>
            </a:r>
          </a:p>
          <a:p>
            <a:endParaRPr lang="en-NO" dirty="0"/>
          </a:p>
          <a:p>
            <a:r>
              <a:rPr lang="en-NO" dirty="0"/>
              <a:t>Efficiency Model:</a:t>
            </a:r>
          </a:p>
          <a:p>
            <a:pPr lvl="1"/>
            <a:r>
              <a:rPr lang="en-NO" dirty="0">
                <a:solidFill>
                  <a:schemeClr val="accent3"/>
                </a:solidFill>
              </a:rPr>
              <a:t>function of problem size</a:t>
            </a:r>
          </a:p>
          <a:p>
            <a:pPr marL="457200" lvl="1" indent="0">
              <a:buNone/>
            </a:pPr>
            <a:endParaRPr lang="en-NO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3A254EE-9E6F-B348-A5FE-1470DEF51DA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r>
              <a:rPr lang="en-NO" dirty="0">
                <a:solidFill>
                  <a:schemeClr val="accent3"/>
                </a:solidFill>
              </a:rPr>
              <a:t>For a given problem size</a:t>
            </a:r>
            <a:r>
              <a:rPr lang="en-NO" dirty="0"/>
              <a:t>:</a:t>
            </a:r>
          </a:p>
          <a:p>
            <a:pPr lvl="1"/>
            <a:r>
              <a:rPr lang="en-NO" dirty="0"/>
              <a:t>Worst case</a:t>
            </a:r>
          </a:p>
          <a:p>
            <a:pPr lvl="2"/>
            <a:r>
              <a:rPr lang="en-NO" dirty="0"/>
              <a:t>Things will never be worse</a:t>
            </a:r>
          </a:p>
          <a:p>
            <a:pPr lvl="1"/>
            <a:r>
              <a:rPr lang="en-NO" dirty="0"/>
              <a:t>Best case	</a:t>
            </a:r>
          </a:p>
          <a:p>
            <a:pPr lvl="2"/>
            <a:r>
              <a:rPr lang="en-NO" dirty="0"/>
              <a:t>Things will never get any better</a:t>
            </a:r>
          </a:p>
          <a:p>
            <a:pPr lvl="1"/>
            <a:r>
              <a:rPr lang="en-NO" dirty="0"/>
              <a:t>Average case</a:t>
            </a:r>
          </a:p>
          <a:p>
            <a:pPr lvl="2"/>
            <a:r>
              <a:rPr lang="en-NO" dirty="0"/>
              <a:t>What we should expect, in average</a:t>
            </a:r>
          </a:p>
          <a:p>
            <a:pPr lvl="2"/>
            <a:r>
              <a:rPr lang="en-NO" dirty="0"/>
              <a:t>Is the hypothesis relevant?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B53444-5306-BE42-B9DB-FCCF6DDAE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20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40891731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0D4AC-C83D-0445-9FCC-BD447C19A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Questions, Comments, or Ideas?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3EFCF9-DB2F-7345-9777-ABACDCD98E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NO" dirty="0"/>
              <a:t>Franck Chauvel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67EF38-E118-6845-BE3F-C60F1F091A8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NO" dirty="0"/>
              <a:t>Axbit &amp; NTNU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BFA8DF-4824-E04A-B05E-338E8387498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NO" dirty="0"/>
              <a:t>franck.chauvel@ntnu.no</a:t>
            </a:r>
          </a:p>
        </p:txBody>
      </p:sp>
    </p:spTree>
    <p:extLst>
      <p:ext uri="{BB962C8B-B14F-4D97-AF65-F5344CB8AC3E}">
        <p14:creationId xmlns:p14="http://schemas.microsoft.com/office/powerpoint/2010/main" val="889810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8E1C2-564D-484B-823F-CF0E18F53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DAD51-7B27-8948-9CAC-C66C5FA85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718464" cy="4351338"/>
          </a:xfrm>
        </p:spPr>
        <p:txBody>
          <a:bodyPr anchor="ctr"/>
          <a:lstStyle/>
          <a:p>
            <a:pPr marL="457200" indent="-457200">
              <a:buFont typeface="+mj-lt"/>
              <a:buAutoNum type="arabicPeriod"/>
            </a:pPr>
            <a:r>
              <a:rPr lang="en-NO" dirty="0"/>
              <a:t>Problem Size</a:t>
            </a:r>
          </a:p>
          <a:p>
            <a:pPr marL="457200" indent="-457200">
              <a:buFont typeface="+mj-lt"/>
              <a:buAutoNum type="arabicPeriod"/>
            </a:pPr>
            <a:r>
              <a:rPr lang="en-NO" dirty="0"/>
              <a:t>Worse Case Analysis</a:t>
            </a:r>
          </a:p>
          <a:p>
            <a:pPr marL="457200" indent="-457200">
              <a:buFont typeface="+mj-lt"/>
              <a:buAutoNum type="arabicPeriod"/>
            </a:pPr>
            <a:r>
              <a:rPr lang="en-NO" dirty="0"/>
              <a:t>Best Case Analysis</a:t>
            </a:r>
          </a:p>
          <a:p>
            <a:pPr marL="457200" indent="-457200">
              <a:buFont typeface="+mj-lt"/>
              <a:buAutoNum type="arabicPeriod"/>
            </a:pPr>
            <a:r>
              <a:rPr lang="en-NO" dirty="0"/>
              <a:t>Average Case Analysis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921BB4-977C-324F-81C6-2BA591001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3</a:t>
            </a:fld>
            <a:endParaRPr lang="en-NO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D13AD6A-2F84-1B49-9D72-EBFA8C3B12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2959" y="-36228"/>
            <a:ext cx="4879041" cy="6930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5800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6EC20-F58E-66B6-A7A5-F3FFAEC1C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Handling Algorithms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46EAF6C-D947-B26C-D290-150EF2F9E2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2539665"/>
              </p:ext>
            </p:extLst>
          </p:nvPr>
        </p:nvGraphicFramePr>
        <p:xfrm>
          <a:off x="1182172" y="1987359"/>
          <a:ext cx="9827656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6070">
                  <a:extLst>
                    <a:ext uri="{9D8B030D-6E8A-4147-A177-3AD203B41FA5}">
                      <a16:colId xmlns:a16="http://schemas.microsoft.com/office/drawing/2014/main" val="4120201984"/>
                    </a:ext>
                  </a:extLst>
                </a:gridCol>
                <a:gridCol w="1378226">
                  <a:extLst>
                    <a:ext uri="{9D8B030D-6E8A-4147-A177-3AD203B41FA5}">
                      <a16:colId xmlns:a16="http://schemas.microsoft.com/office/drawing/2014/main" val="905929112"/>
                    </a:ext>
                  </a:extLst>
                </a:gridCol>
                <a:gridCol w="1987826">
                  <a:extLst>
                    <a:ext uri="{9D8B030D-6E8A-4147-A177-3AD203B41FA5}">
                      <a16:colId xmlns:a16="http://schemas.microsoft.com/office/drawing/2014/main" val="759926767"/>
                    </a:ext>
                  </a:extLst>
                </a:gridCol>
                <a:gridCol w="1465534">
                  <a:extLst>
                    <a:ext uri="{9D8B030D-6E8A-4147-A177-3AD203B41FA5}">
                      <a16:colId xmlns:a16="http://schemas.microsoft.com/office/drawing/2014/main" val="4099783507"/>
                    </a:ext>
                  </a:extLst>
                </a:gridCol>
              </a:tblGrid>
              <a:tr h="363308">
                <a:tc>
                  <a:txBody>
                    <a:bodyPr/>
                    <a:lstStyle/>
                    <a:p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Code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Cost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Run Count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1593606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50" dirty="0">
                          <a:solidFill>
                            <a:srgbClr val="8FBCBB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int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 err="1">
                          <a:solidFill>
                            <a:srgbClr val="88C0D0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sum_up_to</a:t>
                      </a:r>
                      <a:r>
                        <a:rPr lang="en-GB" sz="1800" kern="150" dirty="0">
                          <a:solidFill>
                            <a:srgbClr val="8FBCBB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(int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N</a:t>
                      </a:r>
                      <a:r>
                        <a:rPr lang="en-GB" sz="1800" kern="150" dirty="0">
                          <a:solidFill>
                            <a:srgbClr val="8FBCBB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)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>
                          <a:solidFill>
                            <a:srgbClr val="8FBCBB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{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NO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NO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0226501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50" dirty="0">
                          <a:solidFill>
                            <a:srgbClr val="8FBCBB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  int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sum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=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0;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672458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r>
                        <a:rPr lang="en-GB" sz="1800" kern="150" dirty="0">
                          <a:solidFill>
                            <a:srgbClr val="8FBCBB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  int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each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=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0;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endParaRPr lang="en-NO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 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6219212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r>
                        <a:rPr lang="en-GB" sz="1800" kern="150" dirty="0">
                          <a:solidFill>
                            <a:srgbClr val="81A1C1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  while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>
                          <a:solidFill>
                            <a:srgbClr val="88C0D0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(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each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&lt;=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N</a:t>
                      </a:r>
                      <a:r>
                        <a:rPr lang="en-GB" sz="1800" kern="150" dirty="0">
                          <a:solidFill>
                            <a:srgbClr val="88C0D0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)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>
                          <a:solidFill>
                            <a:srgbClr val="88C0D0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{</a:t>
                      </a:r>
                      <a:endParaRPr lang="en-NO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N+2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N+2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2332320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     sum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=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>
                          <a:solidFill>
                            <a:schemeClr val="tx1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sum + 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each;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N+1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2N+2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914482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     each = each + 1;</a:t>
                      </a:r>
                      <a:endParaRPr lang="en-NO" sz="1800" kern="150" dirty="0">
                        <a:solidFill>
                          <a:srgbClr val="D8DEE9"/>
                        </a:solidFill>
                        <a:latin typeface="Share Tech Mono" panose="020B0509050000020004" pitchFamily="49" charset="77"/>
                        <a:ea typeface="NSimSun" panose="02010609030101010101" pitchFamily="49" charset="-122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N+1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2N+2  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8048477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r>
                        <a:rPr lang="en-GB" sz="1800" kern="150" dirty="0">
                          <a:solidFill>
                            <a:srgbClr val="88C0D0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  }  </a:t>
                      </a:r>
                      <a:endParaRPr lang="en-NO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NO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NO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NO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2112304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r>
                        <a:rPr lang="en-NO" dirty="0"/>
                        <a:t>     </a:t>
                      </a:r>
                      <a:r>
                        <a:rPr lang="en-GB" sz="1800" kern="150" dirty="0" err="1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printf</a:t>
                      </a:r>
                      <a:r>
                        <a:rPr lang="en-GB" sz="1800" kern="150" dirty="0">
                          <a:solidFill>
                            <a:srgbClr val="88C0D0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(</a:t>
                      </a:r>
                      <a:r>
                        <a:rPr lang="en-GB" sz="1800" kern="150" dirty="0">
                          <a:solidFill>
                            <a:srgbClr val="A3BE8C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"Total: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>
                          <a:solidFill>
                            <a:srgbClr val="A3BE8C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%d\n"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,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sum</a:t>
                      </a:r>
                      <a:r>
                        <a:rPr lang="en-GB" sz="1800" kern="150" dirty="0">
                          <a:solidFill>
                            <a:srgbClr val="88C0D0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)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;</a:t>
                      </a:r>
                      <a:endParaRPr lang="en-NO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3258462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r>
                        <a:rPr lang="en-GB" sz="1800" kern="150" dirty="0">
                          <a:solidFill>
                            <a:srgbClr val="88C0D0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}  </a:t>
                      </a:r>
                      <a:endParaRPr lang="en-NO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NO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NO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NO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7447124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accent3"/>
                          </a:solidFill>
                        </a:rPr>
                        <a:t>Grand Total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NO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NO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b="1" dirty="0">
                          <a:solidFill>
                            <a:schemeClr val="accent3"/>
                          </a:solidFill>
                        </a:rPr>
                        <a:t>5N+9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971342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605500-41AA-E6E2-389E-CED1FCCE6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4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005296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01AB5-ECD7-8E48-A250-B39AFDC4F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Takeaway #1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9E3F0FD-F4A9-804D-A422-46C5FB024F5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 anchor="ctr">
                <a:normAutofit/>
              </a:bodyPr>
              <a:lstStyle/>
              <a:p>
                <a:pPr marL="0" indent="0" algn="ctr">
                  <a:buNone/>
                </a:pPr>
                <a:r>
                  <a:rPr lang="en-NO" sz="4000" dirty="0"/>
                  <a:t>Efficiency is </a:t>
                </a:r>
                <a:r>
                  <a:rPr lang="en-NO" sz="4000" dirty="0">
                    <a:solidFill>
                      <a:schemeClr val="accent3"/>
                    </a:solidFill>
                  </a:rPr>
                  <a:t>a function of </a:t>
                </a:r>
              </a:p>
              <a:p>
                <a:pPr marL="0" indent="0" algn="ctr">
                  <a:buNone/>
                </a:pPr>
                <a:r>
                  <a:rPr lang="en-NO" sz="4000" dirty="0">
                    <a:solidFill>
                      <a:schemeClr val="accent3"/>
                    </a:solidFill>
                  </a:rPr>
                  <a:t>the problem size</a:t>
                </a:r>
              </a:p>
              <a:p>
                <a:pPr marL="0" indent="0" algn="ctr">
                  <a:buNone/>
                </a:pPr>
                <a:endParaRPr lang="en-NO" sz="40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4000" b="0" i="1" smtClean="0">
                          <a:latin typeface="Cambria Math" panose="02040503050406030204" pitchFamily="18" charset="0"/>
                        </a:rPr>
                        <m:t>𝑡𝑖𝑚𝑒</m:t>
                      </m:r>
                      <m:d>
                        <m:dPr>
                          <m:ctrlPr>
                            <a:rPr lang="nb-NO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b-NO" sz="4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nb-NO" sz="4000" b="0" i="1" smtClean="0"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nb-NO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b-NO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nb-NO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+9</m:t>
                      </m:r>
                    </m:oMath>
                  </m:oMathPara>
                </a14:m>
                <a:endParaRPr lang="en-NO" sz="40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9E3F0FD-F4A9-804D-A422-46C5FB024F5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E4C86A-B275-CB40-AF73-217FC59E2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5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1726890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7590A-83DB-88BE-427D-C43FCC608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What is the “Problem Size”?</a:t>
            </a:r>
            <a:br>
              <a:rPr lang="en-NO" dirty="0"/>
            </a:br>
            <a:r>
              <a:rPr lang="en-NO" sz="3100" dirty="0">
                <a:latin typeface="Montserrat" pitchFamily="2" charset="77"/>
              </a:rPr>
              <a:t>aka “input size”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58274166-66AC-28CB-41E8-DE0F8F2287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60981" y="1900929"/>
            <a:ext cx="5973183" cy="4351338"/>
          </a:xfrm>
        </p:spPr>
        <p:txBody>
          <a:bodyPr anchor="ctr"/>
          <a:lstStyle/>
          <a:p>
            <a:r>
              <a:rPr lang="en-NO" dirty="0">
                <a:solidFill>
                  <a:schemeClr val="accent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void</a:t>
            </a:r>
            <a:br>
              <a:rPr lang="en-NO" dirty="0">
                <a:latin typeface="Share Tech Mono" panose="020B0509050000020004" pitchFamily="49" charset="77"/>
              </a:rPr>
            </a:br>
            <a:r>
              <a:rPr lang="en-NO" dirty="0">
                <a:solidFill>
                  <a:schemeClr val="accent6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print</a:t>
            </a:r>
            <a:r>
              <a:rPr lang="en-NO" dirty="0">
                <a:latin typeface="Share Tech Mono" panose="020B0509050000020004" pitchFamily="49" charset="77"/>
              </a:rPr>
              <a:t>(</a:t>
            </a:r>
            <a:r>
              <a:rPr lang="en-NO" dirty="0">
                <a:solidFill>
                  <a:schemeClr val="accent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int</a:t>
            </a:r>
            <a:r>
              <a:rPr lang="en-NO" dirty="0">
                <a:latin typeface="Share Tech Mono" panose="020B0509050000020004" pitchFamily="49" charset="77"/>
              </a:rPr>
              <a:t>[] array)</a:t>
            </a:r>
          </a:p>
          <a:p>
            <a:r>
              <a:rPr lang="en-NO" dirty="0">
                <a:solidFill>
                  <a:schemeClr val="accent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boolean</a:t>
            </a:r>
            <a:r>
              <a:rPr lang="en-NO" dirty="0">
                <a:latin typeface="Share Tech Mono" panose="020B0509050000020004" pitchFamily="49" charset="77"/>
              </a:rPr>
              <a:t> </a:t>
            </a:r>
            <a:br>
              <a:rPr lang="en-NO" dirty="0">
                <a:latin typeface="Share Tech Mono" panose="020B0509050000020004" pitchFamily="49" charset="77"/>
              </a:rPr>
            </a:br>
            <a:r>
              <a:rPr lang="en-NO" dirty="0">
                <a:solidFill>
                  <a:schemeClr val="accent6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contains</a:t>
            </a:r>
            <a:r>
              <a:rPr lang="en-NO" dirty="0">
                <a:latin typeface="Share Tech Mono" panose="020B0509050000020004" pitchFamily="49" charset="77"/>
              </a:rPr>
              <a:t>(</a:t>
            </a:r>
            <a:r>
              <a:rPr lang="en-NO" dirty="0">
                <a:solidFill>
                  <a:schemeClr val="accent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int</a:t>
            </a:r>
            <a:r>
              <a:rPr lang="en-NO" dirty="0">
                <a:latin typeface="Share Tech Mono" panose="020B0509050000020004" pitchFamily="49" charset="77"/>
              </a:rPr>
              <a:t>[] array, </a:t>
            </a:r>
            <a:r>
              <a:rPr lang="en-NO" dirty="0">
                <a:solidFill>
                  <a:schemeClr val="accent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int</a:t>
            </a:r>
            <a:r>
              <a:rPr lang="en-NO" dirty="0">
                <a:latin typeface="Share Tech Mono" panose="020B0509050000020004" pitchFamily="49" charset="77"/>
              </a:rPr>
              <a:t> x)</a:t>
            </a:r>
          </a:p>
          <a:p>
            <a:r>
              <a:rPr lang="en-NO" dirty="0">
                <a:solidFill>
                  <a:schemeClr val="accent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int</a:t>
            </a:r>
            <a:r>
              <a:rPr lang="en-NO" dirty="0">
                <a:latin typeface="Share Tech Mono" panose="020B0509050000020004" pitchFamily="49" charset="77"/>
              </a:rPr>
              <a:t> </a:t>
            </a:r>
            <a:br>
              <a:rPr lang="en-NO" dirty="0">
                <a:latin typeface="Share Tech Mono" panose="020B0509050000020004" pitchFamily="49" charset="77"/>
              </a:rPr>
            </a:br>
            <a:r>
              <a:rPr lang="en-NO" dirty="0">
                <a:solidFill>
                  <a:schemeClr val="accent6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product</a:t>
            </a:r>
            <a:r>
              <a:rPr lang="en-NO" dirty="0">
                <a:latin typeface="Share Tech Mono" panose="020B0509050000020004" pitchFamily="49" charset="77"/>
              </a:rPr>
              <a:t>(</a:t>
            </a:r>
            <a:r>
              <a:rPr lang="en-NO" dirty="0">
                <a:solidFill>
                  <a:schemeClr val="accent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int</a:t>
            </a:r>
            <a:r>
              <a:rPr lang="en-NO" dirty="0">
                <a:latin typeface="Share Tech Mono" panose="020B0509050000020004" pitchFamily="49" charset="77"/>
              </a:rPr>
              <a:t> l, </a:t>
            </a:r>
            <a:r>
              <a:rPr lang="en-NO" dirty="0">
                <a:solidFill>
                  <a:schemeClr val="accent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int</a:t>
            </a:r>
            <a:r>
              <a:rPr lang="en-NO" dirty="0">
                <a:latin typeface="Share Tech Mono" panose="020B0509050000020004" pitchFamily="49" charset="77"/>
              </a:rPr>
              <a:t> 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D2BCC4-14E3-00C5-2FB5-2B9EF0877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6</a:t>
            </a:fld>
            <a:endParaRPr lang="en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7E5D0C-F74C-2BA5-D4AA-AA061345BE27}"/>
              </a:ext>
            </a:extLst>
          </p:cNvPr>
          <p:cNvSpPr/>
          <p:nvPr/>
        </p:nvSpPr>
        <p:spPr>
          <a:xfrm>
            <a:off x="1731981" y="3429000"/>
            <a:ext cx="2140772" cy="10004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Problem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D422AC-A813-3A83-3339-9BCA7D78A989}"/>
              </a:ext>
            </a:extLst>
          </p:cNvPr>
          <p:cNvSpPr txBox="1"/>
          <p:nvPr/>
        </p:nvSpPr>
        <p:spPr>
          <a:xfrm>
            <a:off x="1393968" y="2251623"/>
            <a:ext cx="28167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/>
              <a:t>inputs</a:t>
            </a:r>
          </a:p>
          <a:p>
            <a:pPr algn="ctr"/>
            <a:r>
              <a:rPr lang="en-NO" dirty="0">
                <a:solidFill>
                  <a:schemeClr val="bg1">
                    <a:lumMod val="60000"/>
                    <a:lumOff val="40000"/>
                  </a:schemeClr>
                </a:solidFill>
              </a:rPr>
              <a:t>(sequence of symbols)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9FD419-DF23-C89B-6DAB-F69B92438D95}"/>
              </a:ext>
            </a:extLst>
          </p:cNvPr>
          <p:cNvSpPr txBox="1"/>
          <p:nvPr/>
        </p:nvSpPr>
        <p:spPr>
          <a:xfrm>
            <a:off x="1393968" y="5050404"/>
            <a:ext cx="28167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/>
              <a:t>outputs</a:t>
            </a:r>
          </a:p>
          <a:p>
            <a:pPr algn="ctr"/>
            <a:r>
              <a:rPr lang="en-NO" dirty="0">
                <a:solidFill>
                  <a:schemeClr val="bg1">
                    <a:lumMod val="60000"/>
                    <a:lumOff val="40000"/>
                  </a:schemeClr>
                </a:solidFill>
              </a:rPr>
              <a:t>(sequence of symbols)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64E6265-80EA-578D-F72C-F9935DB5C4CF}"/>
              </a:ext>
            </a:extLst>
          </p:cNvPr>
          <p:cNvCxnSpPr>
            <a:stCxn id="6" idx="2"/>
            <a:endCxn id="5" idx="0"/>
          </p:cNvCxnSpPr>
          <p:nvPr/>
        </p:nvCxnSpPr>
        <p:spPr>
          <a:xfrm>
            <a:off x="2802367" y="2897954"/>
            <a:ext cx="0" cy="53104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8A85148-19ED-6D94-3F5F-57F56039BBF5}"/>
              </a:ext>
            </a:extLst>
          </p:cNvPr>
          <p:cNvCxnSpPr>
            <a:cxnSpLocks/>
            <a:stCxn id="5" idx="2"/>
            <a:endCxn id="7" idx="0"/>
          </p:cNvCxnSpPr>
          <p:nvPr/>
        </p:nvCxnSpPr>
        <p:spPr>
          <a:xfrm>
            <a:off x="2802367" y="4429461"/>
            <a:ext cx="0" cy="62094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5664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6EC20-F58E-66B6-A7A5-F3FFAEC1C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Example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46EAF6C-D947-B26C-D290-150EF2F9E2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558895"/>
              </p:ext>
            </p:extLst>
          </p:nvPr>
        </p:nvGraphicFramePr>
        <p:xfrm>
          <a:off x="1182172" y="1987359"/>
          <a:ext cx="9827656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6070">
                  <a:extLst>
                    <a:ext uri="{9D8B030D-6E8A-4147-A177-3AD203B41FA5}">
                      <a16:colId xmlns:a16="http://schemas.microsoft.com/office/drawing/2014/main" val="4120201984"/>
                    </a:ext>
                  </a:extLst>
                </a:gridCol>
                <a:gridCol w="1378226">
                  <a:extLst>
                    <a:ext uri="{9D8B030D-6E8A-4147-A177-3AD203B41FA5}">
                      <a16:colId xmlns:a16="http://schemas.microsoft.com/office/drawing/2014/main" val="905929112"/>
                    </a:ext>
                  </a:extLst>
                </a:gridCol>
                <a:gridCol w="1987826">
                  <a:extLst>
                    <a:ext uri="{9D8B030D-6E8A-4147-A177-3AD203B41FA5}">
                      <a16:colId xmlns:a16="http://schemas.microsoft.com/office/drawing/2014/main" val="759926767"/>
                    </a:ext>
                  </a:extLst>
                </a:gridCol>
                <a:gridCol w="1465534">
                  <a:extLst>
                    <a:ext uri="{9D8B030D-6E8A-4147-A177-3AD203B41FA5}">
                      <a16:colId xmlns:a16="http://schemas.microsoft.com/office/drawing/2014/main" val="4099783507"/>
                    </a:ext>
                  </a:extLst>
                </a:gridCol>
              </a:tblGrid>
              <a:tr h="363308">
                <a:tc>
                  <a:txBody>
                    <a:bodyPr/>
                    <a:lstStyle/>
                    <a:p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Code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Cost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Run Count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1593606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dirty="0">
                          <a:solidFill>
                            <a:srgbClr val="81A1C1"/>
                          </a:solidFill>
                          <a:latin typeface="Share Tech Mono" panose="020B0509050000020004" pitchFamily="49" charset="77"/>
                        </a:rPr>
                        <a:t>def</a:t>
                      </a:r>
                      <a:r>
                        <a:rPr lang="en-GB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</a:rPr>
                        <a:t> </a:t>
                      </a:r>
                      <a:r>
                        <a:rPr lang="en-GB" dirty="0" err="1">
                          <a:solidFill>
                            <a:srgbClr val="88C0D0"/>
                          </a:solidFill>
                          <a:latin typeface="Share Tech Mono" panose="020B0509050000020004" pitchFamily="49" charset="77"/>
                        </a:rPr>
                        <a:t>sum_of_even</a:t>
                      </a:r>
                      <a:r>
                        <a:rPr lang="en-GB" dirty="0">
                          <a:solidFill>
                            <a:srgbClr val="8FBCBB"/>
                          </a:solidFill>
                          <a:latin typeface="Share Tech Mono" panose="020B0509050000020004" pitchFamily="49" charset="77"/>
                        </a:rPr>
                        <a:t>(</a:t>
                      </a:r>
                      <a:r>
                        <a:rPr lang="en-GB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</a:rPr>
                        <a:t>numbers</a:t>
                      </a:r>
                      <a:r>
                        <a:rPr lang="en-GB" dirty="0">
                          <a:solidFill>
                            <a:srgbClr val="8FBCBB"/>
                          </a:solidFill>
                          <a:latin typeface="Share Tech Mono" panose="020B0509050000020004" pitchFamily="49" charset="77"/>
                        </a:rPr>
                        <a:t>)</a:t>
                      </a:r>
                      <a:r>
                        <a:rPr lang="en-GB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</a:rPr>
                        <a:t>:</a:t>
                      </a:r>
                      <a:endParaRPr lang="en-GB" dirty="0">
                        <a:solidFill>
                          <a:srgbClr val="88C0D0"/>
                        </a:solidFill>
                        <a:latin typeface="Share Tech Mono" panose="020B0509050000020004" pitchFamily="49" charset="7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NO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NO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0226501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50" dirty="0">
                          <a:solidFill>
                            <a:srgbClr val="8FBCBB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  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sum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=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672458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  index = 0</a:t>
                      </a:r>
                      <a:endParaRPr lang="en-NO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 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6219212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r>
                        <a:rPr lang="en-GB" sz="1800" kern="150" dirty="0">
                          <a:solidFill>
                            <a:srgbClr val="81A1C1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  while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index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&lt;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 err="1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len</a:t>
                      </a:r>
                      <a:r>
                        <a:rPr lang="en-GB" dirty="0">
                          <a:solidFill>
                            <a:srgbClr val="8FBCBB"/>
                          </a:solidFill>
                          <a:latin typeface="Share Tech Mono" panose="020B0509050000020004" pitchFamily="49" charset="77"/>
                        </a:rPr>
                        <a:t>(</a:t>
                      </a:r>
                      <a:r>
                        <a:rPr lang="en-GB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</a:rPr>
                        <a:t>numbers</a:t>
                      </a:r>
                      <a:r>
                        <a:rPr lang="en-GB" dirty="0">
                          <a:solidFill>
                            <a:srgbClr val="8FBCBB"/>
                          </a:solidFill>
                          <a:latin typeface="Share Tech Mono" panose="020B0509050000020004" pitchFamily="49" charset="77"/>
                        </a:rPr>
                        <a:t>)</a:t>
                      </a:r>
                      <a:r>
                        <a:rPr lang="en-GB" sz="1800" kern="150" dirty="0">
                          <a:solidFill>
                            <a:schemeClr val="tx1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:</a:t>
                      </a:r>
                      <a:endParaRPr lang="en-NO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N+1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N+1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2332320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     </a:t>
                      </a:r>
                      <a:r>
                        <a:rPr lang="en-GB" sz="1800" kern="150" dirty="0">
                          <a:solidFill>
                            <a:schemeClr val="accent2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if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>
                          <a:solidFill>
                            <a:schemeClr val="tx1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numbers</a:t>
                      </a:r>
                      <a:r>
                        <a:rPr lang="en-GB" sz="1800" kern="150" dirty="0">
                          <a:solidFill>
                            <a:srgbClr val="88C0D0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[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index</a:t>
                      </a:r>
                      <a:r>
                        <a:rPr lang="en-GB" sz="1800" kern="150" dirty="0">
                          <a:solidFill>
                            <a:srgbClr val="88C0D0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]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% 2 == 0: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2N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3800478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        sum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=</a:t>
                      </a:r>
                      <a:r>
                        <a:rPr lang="en-GB" sz="1800" kern="150" dirty="0">
                          <a:solidFill>
                            <a:srgbClr val="4C566A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</a:t>
                      </a:r>
                      <a:r>
                        <a:rPr lang="en-GB" sz="1800" kern="150" dirty="0">
                          <a:solidFill>
                            <a:schemeClr val="tx1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sum + numbers</a:t>
                      </a:r>
                      <a:r>
                        <a:rPr lang="en-GB" sz="1800" kern="150" dirty="0">
                          <a:solidFill>
                            <a:srgbClr val="88C0D0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[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index</a:t>
                      </a:r>
                      <a:r>
                        <a:rPr lang="en-GB" sz="1800" kern="150" dirty="0">
                          <a:solidFill>
                            <a:srgbClr val="88C0D0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]</a:t>
                      </a:r>
                      <a:endParaRPr lang="en-GB" sz="1800" kern="150" dirty="0">
                        <a:solidFill>
                          <a:srgbClr val="D8DEE9"/>
                        </a:solidFill>
                        <a:latin typeface="Share Tech Mono" panose="020B0509050000020004" pitchFamily="49" charset="77"/>
                        <a:ea typeface="NSimSun" panose="02010609030101010101" pitchFamily="49" charset="-122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accent5"/>
                          </a:solidFill>
                        </a:rPr>
                        <a:t>???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accent5"/>
                          </a:solidFill>
                        </a:rPr>
                        <a:t>???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14482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     index = index + 1</a:t>
                      </a:r>
                      <a:endParaRPr lang="en-NO" sz="1800" kern="150" dirty="0">
                        <a:solidFill>
                          <a:srgbClr val="D8DEE9"/>
                        </a:solidFill>
                        <a:latin typeface="Share Tech Mono" panose="020B0509050000020004" pitchFamily="49" charset="77"/>
                        <a:ea typeface="NSimSun" panose="02010609030101010101" pitchFamily="49" charset="-122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2N 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8048477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r>
                        <a:rPr lang="en-NO" dirty="0"/>
                        <a:t>     </a:t>
                      </a:r>
                      <a:r>
                        <a:rPr lang="en-GB" sz="1800" kern="150" dirty="0">
                          <a:solidFill>
                            <a:schemeClr val="accent2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return</a:t>
                      </a:r>
                      <a:r>
                        <a:rPr lang="en-GB" sz="1800" kern="150" dirty="0">
                          <a:solidFill>
                            <a:srgbClr val="D8DEE9"/>
                          </a:solidFill>
                          <a:latin typeface="Share Tech Mono" panose="020B0509050000020004" pitchFamily="49" charset="77"/>
                          <a:ea typeface="NSimSun" panose="02010609030101010101" pitchFamily="49" charset="-122"/>
                        </a:rPr>
                        <a:t> sum</a:t>
                      </a:r>
                      <a:endParaRPr lang="en-NO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3258462"/>
                  </a:ext>
                </a:extLst>
              </a:tr>
              <a:tr h="363308">
                <a:tc>
                  <a:txBody>
                    <a:bodyPr/>
                    <a:lstStyle/>
                    <a:p>
                      <a:pPr algn="r"/>
                      <a:r>
                        <a:rPr lang="en-NO" dirty="0">
                          <a:solidFill>
                            <a:schemeClr val="accent5"/>
                          </a:solidFill>
                        </a:rPr>
                        <a:t>Grand Total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NO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NO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O" b="1" dirty="0">
                          <a:solidFill>
                            <a:schemeClr val="accent5"/>
                          </a:solidFill>
                        </a:rPr>
                        <a:t>???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971342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605500-41AA-E6E2-389E-CED1FCCE6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7</a:t>
            </a:fld>
            <a:endParaRPr lang="en-NO" dirty="0"/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EA7312CF-C3B9-4F84-19C2-4626B9DF57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36338" y="3960742"/>
            <a:ext cx="691668" cy="691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431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A5599-65E0-054E-A1A5-9706B7DF4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Algorithm Analysis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B5DB3D8-F5D2-734B-B285-9BAD35F6D5D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83329952"/>
              </p:ext>
            </p:extLst>
          </p:nvPr>
        </p:nvGraphicFramePr>
        <p:xfrm>
          <a:off x="3969328" y="1867188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F8C986-43C0-8F46-BB45-F50C3A596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8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838557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D1371-6CAB-4D48-B23F-B1267B128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Worse Case 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Runtime Efficiency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A68B55-0B21-A241-B246-0EC3DD92BA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16436" y="1825625"/>
            <a:ext cx="4537364" cy="435133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NO" dirty="0"/>
              <a:t>What scenario takes the most time?</a:t>
            </a:r>
          </a:p>
          <a:p>
            <a:pPr marL="0" indent="0" algn="r">
              <a:buNone/>
            </a:pPr>
            <a:r>
              <a:rPr lang="en-NO" i="1" dirty="0">
                <a:solidFill>
                  <a:schemeClr val="accent3"/>
                </a:solidFill>
              </a:rPr>
              <a:t>When the user gives </a:t>
            </a:r>
            <a:br>
              <a:rPr lang="en-NO" i="1" dirty="0">
                <a:solidFill>
                  <a:schemeClr val="accent3"/>
                </a:solidFill>
              </a:rPr>
            </a:br>
            <a:r>
              <a:rPr lang="en-NO" b="1" i="1" dirty="0">
                <a:solidFill>
                  <a:schemeClr val="accent3"/>
                </a:solidFill>
              </a:rPr>
              <a:t>only</a:t>
            </a:r>
            <a:r>
              <a:rPr lang="en-NO" i="1" dirty="0">
                <a:solidFill>
                  <a:schemeClr val="accent3"/>
                </a:solidFill>
              </a:rPr>
              <a:t> </a:t>
            </a:r>
            <a:r>
              <a:rPr lang="en-NO" b="1" i="1" dirty="0">
                <a:solidFill>
                  <a:schemeClr val="accent3"/>
                </a:solidFill>
              </a:rPr>
              <a:t>even</a:t>
            </a:r>
            <a:r>
              <a:rPr lang="en-NO" i="1" dirty="0">
                <a:solidFill>
                  <a:schemeClr val="accent3"/>
                </a:solidFill>
              </a:rPr>
              <a:t> numbers!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432F93-A476-9A4F-ACD1-3AD49B0D7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9</a:t>
            </a:fld>
            <a:endParaRPr lang="en-NO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AAEEC99-C6B3-7A4C-AFAB-3DD392A99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51631"/>
            <a:ext cx="5734723" cy="4351338"/>
          </a:xfrm>
          <a:solidFill>
            <a:schemeClr val="bg2"/>
          </a:solidFill>
        </p:spPr>
        <p:txBody>
          <a:bodyPr lIns="180000" tIns="180000" rIns="180000" bIns="180000" anchor="ctr">
            <a:normAutofit/>
          </a:bodyPr>
          <a:lstStyle/>
          <a:p>
            <a:pPr marL="0" indent="0">
              <a:buNone/>
            </a:pPr>
            <a:r>
              <a:rPr lang="en-GB" sz="2000" dirty="0">
                <a:solidFill>
                  <a:srgbClr val="81A1C1"/>
                </a:solidFill>
                <a:latin typeface="Share Tech Mono" panose="020B0509050000020004" pitchFamily="49" charset="77"/>
              </a:rPr>
              <a:t>def</a:t>
            </a: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 dirty="0" err="1">
                <a:solidFill>
                  <a:srgbClr val="88C0D0"/>
                </a:solidFill>
                <a:latin typeface="Share Tech Mono" panose="020B0509050000020004" pitchFamily="49" charset="77"/>
              </a:rPr>
              <a:t>sum_of_even</a:t>
            </a:r>
            <a:r>
              <a:rPr lang="en-GB" sz="2000" dirty="0">
                <a:solidFill>
                  <a:srgbClr val="8FBCBB"/>
                </a:solidFill>
                <a:latin typeface="Share Tech Mono" panose="020B0509050000020004" pitchFamily="49" charset="77"/>
              </a:rPr>
              <a:t>(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numbers</a:t>
            </a:r>
            <a:r>
              <a:rPr lang="en-GB" sz="2000" dirty="0">
                <a:solidFill>
                  <a:srgbClr val="8FBCBB"/>
                </a:solidFill>
                <a:latin typeface="Share Tech Mono" panose="020B0509050000020004" pitchFamily="49" charset="77"/>
              </a:rPr>
              <a:t>)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:</a:t>
            </a:r>
            <a:endParaRPr lang="en-GB" sz="2000" dirty="0">
              <a:solidFill>
                <a:srgbClr val="88C0D0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sum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endParaRPr lang="en-GB" sz="2000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 = 0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while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len</a:t>
            </a:r>
            <a:r>
              <a:rPr lang="en-GB" sz="2000" dirty="0">
                <a:solidFill>
                  <a:srgbClr val="8FBCBB"/>
                </a:solidFill>
                <a:latin typeface="Share Tech Mono" panose="020B0509050000020004" pitchFamily="49" charset="77"/>
              </a:rPr>
              <a:t>(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numbers</a:t>
            </a:r>
            <a:r>
              <a:rPr lang="en-GB" sz="2000" dirty="0">
                <a:solidFill>
                  <a:srgbClr val="8FBCBB"/>
                </a:solidFill>
                <a:latin typeface="Share Tech Mono" panose="020B0509050000020004" pitchFamily="49" charset="77"/>
              </a:rPr>
              <a:t>)</a:t>
            </a:r>
            <a:r>
              <a:rPr lang="en-GB" sz="2000" kern="150" dirty="0">
                <a:latin typeface="Share Tech Mono" panose="020B0509050000020004" pitchFamily="49" charset="77"/>
                <a:ea typeface="NSimSun" panose="02010609030101010101" pitchFamily="49" charset="-122"/>
              </a:rPr>
              <a:t>:</a:t>
            </a:r>
            <a:endParaRPr lang="en-GB" sz="2000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    </a:t>
            </a:r>
            <a:r>
              <a:rPr lang="en-GB" sz="2000" kern="150" dirty="0">
                <a:solidFill>
                  <a:schemeClr val="accent2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latin typeface="Share Tech Mono" panose="020B0509050000020004" pitchFamily="49" charset="77"/>
                <a:ea typeface="NSimSun" panose="02010609030101010101" pitchFamily="49" charset="-122"/>
              </a:rPr>
              <a:t>numbers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% 2 == 0:</a:t>
            </a:r>
            <a:endParaRPr lang="en-GB" sz="2000" dirty="0">
              <a:solidFill>
                <a:srgbClr val="4C566A"/>
              </a:solidFill>
              <a:latin typeface="Share Tech Mono" panose="020B0509050000020004" pitchFamily="49" charset="77"/>
            </a:endParaRPr>
          </a:p>
          <a:p>
            <a:pPr marL="0" indent="0">
              <a:buNone/>
            </a:pP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sum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latin typeface="Share Tech Mono" panose="020B0509050000020004" pitchFamily="49" charset="77"/>
                <a:ea typeface="NSimSun" panose="02010609030101010101" pitchFamily="49" charset="-122"/>
              </a:rPr>
              <a:t>sum + numbers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    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index</a:t>
            </a: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=</a:t>
            </a: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index</a:t>
            </a: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+</a:t>
            </a: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1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    </a:t>
            </a:r>
            <a:r>
              <a:rPr lang="en-GB" sz="2000" dirty="0">
                <a:solidFill>
                  <a:srgbClr val="81A1C1"/>
                </a:solidFill>
                <a:latin typeface="Share Tech Mono" panose="020B0509050000020004" pitchFamily="49" charset="77"/>
              </a:rPr>
              <a:t>return</a:t>
            </a:r>
            <a:r>
              <a:rPr lang="en-GB" sz="2000" dirty="0">
                <a:solidFill>
                  <a:srgbClr val="4C566A"/>
                </a:solidFill>
                <a:latin typeface="Share Tech Mono" panose="020B0509050000020004" pitchFamily="49" charset="77"/>
              </a:rPr>
              <a:t> </a:t>
            </a:r>
            <a:r>
              <a:rPr lang="en-GB" sz="2000" dirty="0">
                <a:solidFill>
                  <a:srgbClr val="D8DEE9"/>
                </a:solidFill>
                <a:latin typeface="Share Tech Mono" panose="020B0509050000020004" pitchFamily="49" charset="77"/>
              </a:rPr>
              <a:t>sum</a:t>
            </a:r>
            <a:endParaRPr lang="en-GB" sz="2000" dirty="0">
              <a:solidFill>
                <a:srgbClr val="81A1C1"/>
              </a:solidFill>
              <a:latin typeface="Share Tech Mono" panose="020B0509050000020004" pitchFamily="49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952045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Nord">
      <a:dk1>
        <a:srgbClr val="4C5669"/>
      </a:dk1>
      <a:lt1>
        <a:srgbClr val="ECEFF3"/>
      </a:lt1>
      <a:dk2>
        <a:srgbClr val="2E3440"/>
      </a:dk2>
      <a:lt2>
        <a:srgbClr val="D8DEE9"/>
      </a:lt2>
      <a:accent1>
        <a:srgbClr val="5E81AC"/>
      </a:accent1>
      <a:accent2>
        <a:srgbClr val="81A1C1"/>
      </a:accent2>
      <a:accent3>
        <a:srgbClr val="EBCB8B"/>
      </a:accent3>
      <a:accent4>
        <a:srgbClr val="D08770"/>
      </a:accent4>
      <a:accent5>
        <a:srgbClr val="BF6169"/>
      </a:accent5>
      <a:accent6>
        <a:srgbClr val="A3BE8C"/>
      </a:accent6>
      <a:hlink>
        <a:srgbClr val="8FBCBB"/>
      </a:hlink>
      <a:folHlink>
        <a:srgbClr val="88C0D0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9867B10F-2C89-2044-990C-88AAF5477CED}" vid="{59984707-B803-C648-9115-92E2482BF1B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8298</TotalTime>
  <Words>1272</Words>
  <Application>Microsoft Macintosh PowerPoint</Application>
  <PresentationFormat>Widescreen</PresentationFormat>
  <Paragraphs>352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Cambria Math</vt:lpstr>
      <vt:lpstr>Montserrat</vt:lpstr>
      <vt:lpstr>Montserrat Light</vt:lpstr>
      <vt:lpstr>Share Tech Mono</vt:lpstr>
      <vt:lpstr>Verdana</vt:lpstr>
      <vt:lpstr>Office Theme</vt:lpstr>
      <vt:lpstr>Algorithm Analysis</vt:lpstr>
      <vt:lpstr>Computations vs. Algorithms</vt:lpstr>
      <vt:lpstr>Agenda</vt:lpstr>
      <vt:lpstr>Handling Algorithms</vt:lpstr>
      <vt:lpstr>Takeaway #1</vt:lpstr>
      <vt:lpstr>What is the “Problem Size”? aka “input size”</vt:lpstr>
      <vt:lpstr>Example</vt:lpstr>
      <vt:lpstr>Algorithm Analysis</vt:lpstr>
      <vt:lpstr>Worse Case  Runtime Efficiency</vt:lpstr>
      <vt:lpstr>Worse Case  Runtime Efficiency</vt:lpstr>
      <vt:lpstr>Best Case  Runtime Efficiency</vt:lpstr>
      <vt:lpstr>Best Case  Runtime Efficiency</vt:lpstr>
      <vt:lpstr>Average Case Runtime Efficiency</vt:lpstr>
      <vt:lpstr>Average Case Runtime Efficiency</vt:lpstr>
      <vt:lpstr>Probability</vt:lpstr>
      <vt:lpstr>Best Case  Runtime Efficiency</vt:lpstr>
      <vt:lpstr>Average Case</vt:lpstr>
      <vt:lpstr>Takeaway #2</vt:lpstr>
      <vt:lpstr>Algorithm Analysis</vt:lpstr>
      <vt:lpstr>Recap</vt:lpstr>
      <vt:lpstr>Questions, Comments, or Ideas?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Algorithm Analysis</dc:title>
  <dc:creator>Franck Chauvel</dc:creator>
  <cp:lastModifiedBy>Franck Chauvel</cp:lastModifiedBy>
  <cp:revision>13</cp:revision>
  <dcterms:created xsi:type="dcterms:W3CDTF">2021-08-13T19:21:30Z</dcterms:created>
  <dcterms:modified xsi:type="dcterms:W3CDTF">2023-08-28T09:15:51Z</dcterms:modified>
</cp:coreProperties>
</file>