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62" r:id="rId2"/>
    <p:sldId id="291" r:id="rId3"/>
    <p:sldId id="293" r:id="rId4"/>
    <p:sldId id="292" r:id="rId5"/>
    <p:sldId id="260" r:id="rId6"/>
    <p:sldId id="272" r:id="rId7"/>
    <p:sldId id="270" r:id="rId8"/>
    <p:sldId id="274" r:id="rId9"/>
    <p:sldId id="275" r:id="rId10"/>
    <p:sldId id="300" r:id="rId11"/>
    <p:sldId id="285" r:id="rId12"/>
    <p:sldId id="287" r:id="rId13"/>
    <p:sldId id="294" r:id="rId14"/>
    <p:sldId id="286" r:id="rId15"/>
    <p:sldId id="277" r:id="rId16"/>
    <p:sldId id="280" r:id="rId17"/>
    <p:sldId id="299" r:id="rId18"/>
    <p:sldId id="296" r:id="rId19"/>
    <p:sldId id="295" r:id="rId20"/>
    <p:sldId id="297" r:id="rId21"/>
    <p:sldId id="298" r:id="rId22"/>
    <p:sldId id="263" r:id="rId23"/>
    <p:sldId id="284" r:id="rId24"/>
    <p:sldId id="261" r:id="rId25"/>
    <p:sldId id="268" r:id="rId26"/>
    <p:sldId id="288" r:id="rId27"/>
    <p:sldId id="271" r:id="rId28"/>
    <p:sldId id="264" r:id="rId29"/>
    <p:sldId id="289" r:id="rId30"/>
    <p:sldId id="273" r:id="rId31"/>
    <p:sldId id="276" r:id="rId32"/>
    <p:sldId id="283" r:id="rId33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303"/>
    <a:srgbClr val="000000"/>
    <a:srgbClr val="6B7A94"/>
    <a:srgbClr val="2D3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92"/>
    <p:restoredTop sz="96197"/>
  </p:normalViewPr>
  <p:slideViewPr>
    <p:cSldViewPr snapToGrid="0" snapToObjects="1">
      <p:cViewPr varScale="1">
        <p:scale>
          <a:sx n="59" d="100"/>
          <a:sy n="59" d="100"/>
        </p:scale>
        <p:origin x="200" y="1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29782-C61A-CD4C-9376-B0A272778357}" type="datetimeFigureOut">
              <a:rPr lang="en-NO" smtClean="0"/>
              <a:t>20/08/2023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BD9C9-7907-5743-B025-04A356EF685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7261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F33D-383C-E546-95B4-2AB8F84A0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250" y="1532534"/>
            <a:ext cx="10708343" cy="171536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BF92D-248D-0340-BD39-94456065B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250" y="3271630"/>
            <a:ext cx="10708342" cy="605538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26DED-2EAF-2E46-B8CE-8A0803BF4A14}"/>
              </a:ext>
            </a:extLst>
          </p:cNvPr>
          <p:cNvSpPr txBox="1"/>
          <p:nvPr userDrawn="1"/>
        </p:nvSpPr>
        <p:spPr>
          <a:xfrm>
            <a:off x="726514" y="545068"/>
            <a:ext cx="599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b="0" i="0" dirty="0">
                <a:solidFill>
                  <a:schemeClr val="accent1"/>
                </a:solidFill>
                <a:latin typeface="Montserrat Light" pitchFamily="2" charset="77"/>
              </a:rPr>
              <a:t>IDATA2302 — Algorithms &amp; Data Structures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5F789B-9877-4A4E-8B5B-0882CD4AB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621" y="5011717"/>
            <a:ext cx="10708342" cy="471487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accent2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 dirty="0"/>
              <a:t>Click to edit Authors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C64FC85-8A6F-9244-A80E-125C77D92F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250" y="5483225"/>
            <a:ext cx="10717213" cy="460375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Montserrat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Affiliations</a:t>
            </a:r>
            <a:endParaRPr lang="en-NO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9A85B7-D86D-484C-A4DC-34F0FEECA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0250" y="5943600"/>
            <a:ext cx="10731500" cy="33655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NO" dirty="0"/>
              <a:t>Click to edit emails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83D4897-37FE-C94B-AF92-8295FEEBF3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514" y="3903630"/>
            <a:ext cx="10708342" cy="457200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NO" dirty="0"/>
              <a:t>Click to Number</a:t>
            </a:r>
          </a:p>
        </p:txBody>
      </p:sp>
    </p:spTree>
    <p:extLst>
      <p:ext uri="{BB962C8B-B14F-4D97-AF65-F5344CB8AC3E}">
        <p14:creationId xmlns:p14="http://schemas.microsoft.com/office/powerpoint/2010/main" val="126434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D179C-94C8-9744-B08F-571A86B8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8DCAD-59A9-064B-A92A-1F0AF0EDF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EB359-5F21-8F45-9EFA-F3E4D30FE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E66DD-9268-3547-A32F-FBF3F19C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F3420-0167-3942-B9B7-39374ED8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A2839-7C1E-C44C-91B1-D948DC11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4280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FCC5-B31B-D846-9AE6-A8F55DE0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F7EA4-BB71-3049-A09E-13447433B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6D9BC-2599-244B-97AA-3D292F90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B596D-FE4E-B54A-8E1D-70D2D6B5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4084F-EDFD-A54B-AD26-9776A02B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08890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92F1BA-AF39-D845-8DA2-F3A1F76C6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15E4-54D9-8B47-9382-EF24D2505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4510-A423-FB4A-A744-29E6DFDC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F0D90-2C83-8B46-9CE0-C1417FA3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B2144-57E0-5D4D-B249-F62BA1F1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9466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F7B35-C0BE-B949-918A-9E149A575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8922"/>
            <a:ext cx="10515600" cy="124007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GB" dirty="0"/>
              <a:t>Questions, Comments, Ideas?</a:t>
            </a:r>
            <a:endParaRPr lang="en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9E2E2B-D457-CE48-B784-A38D2A175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0612" y="4531659"/>
            <a:ext cx="4733925" cy="510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Authors</a:t>
            </a:r>
            <a:endParaRPr lang="en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030E4-8066-BF41-9B3B-AD19D81616C7}"/>
              </a:ext>
            </a:extLst>
          </p:cNvPr>
          <p:cNvSpPr txBox="1"/>
          <p:nvPr userDrawn="1"/>
        </p:nvSpPr>
        <p:spPr>
          <a:xfrm>
            <a:off x="3281456" y="1419481"/>
            <a:ext cx="5432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4400" dirty="0">
                <a:solidFill>
                  <a:schemeClr val="accent2"/>
                </a:solidFill>
                <a:latin typeface="Montserrat" pitchFamily="2" charset="77"/>
              </a:rPr>
              <a:t>Thank </a:t>
            </a:r>
            <a:r>
              <a:rPr lang="en-NO" sz="4400" b="0" i="0" dirty="0">
                <a:solidFill>
                  <a:schemeClr val="accent2"/>
                </a:solidFill>
                <a:latin typeface="Montserrat" pitchFamily="2" charset="77"/>
              </a:rPr>
              <a:t>You!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1EA375-307E-7D4E-86FA-A069F24523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612" y="5042647"/>
            <a:ext cx="4733925" cy="5109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Affiliations</a:t>
            </a:r>
            <a:endParaRPr lang="en-NO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A0621E8-7953-A04A-9A56-3EB319EFA0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0611" y="5553635"/>
            <a:ext cx="4733925" cy="5109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  <a:latin typeface="Share Tech Mono" panose="020B0509050000020004" pitchFamily="49" charset="77"/>
              </a:defRPr>
            </a:lvl1pPr>
          </a:lstStyle>
          <a:p>
            <a:pPr lvl="0"/>
            <a:r>
              <a:rPr lang="en-GB" dirty="0"/>
              <a:t>Click to Edit Emails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2627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5F43-190F-E741-88A4-04729D35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41DD-1F59-BA41-86D5-10DD0E65C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DFFFC-8FC6-0B40-A313-EB437B68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9341223" cy="365125"/>
          </a:xfrm>
        </p:spPr>
        <p:txBody>
          <a:bodyPr/>
          <a:lstStyle/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E90E2-EB36-3247-A7BF-D2BBFCFD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14923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9ECF-431F-B74A-A471-8A5E7EDE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AF027-6F6F-4D40-9A95-16EC714D9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27049-E3C3-3445-ADE5-D910057D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C45C-E7F7-DB4B-8F2B-707BE0F2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9E41A-4160-2249-A271-39F5AC4C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812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30438-3F97-1F40-9716-7D1455E5C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F74CB-00E4-D546-A1C1-71AAC81C8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CBCA2-5985-6348-9C76-7F65D11D1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4C516-F5BB-DE41-AAF3-57FA90A3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53D53-5AA3-5943-81BE-A4D3B5386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22CE8-6A19-4A4E-9687-CC8443D0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472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98D8-F10A-AC4D-9FA5-73479AD4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8BDD0-752E-5D46-94AE-29E08D015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D75FF-2ED3-F24D-B786-4346D2F0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C59D7-9DD4-9F47-90F5-D1D439C08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0B4872-DE2F-8940-A18A-EE5D5F910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959F03-F814-574B-AB40-B4AA295E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05F10-0B49-604B-8E48-00625C30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D0741-3462-0B46-8618-233C816E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4833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80B6-C550-5944-BF1B-9DD6F4FB6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2C610-D425-4046-9EE1-35CE1C48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8BCF-4035-354E-9D4B-B6CB9269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F85CD-8089-7444-94B0-3E705AA6A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57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563CB-9296-1846-9861-0A2BEBA2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F1956-9D6F-9149-9CB5-F84E0C70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8C1FD-71B1-DF41-9999-FEC7DFEE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0183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824AE-2E77-AF45-A2E0-C3F21C0C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4354-9505-9C4A-82A0-7CF7F1E1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6BE4F-D4D2-C54A-84C4-8A7B820BC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E92A3-FCBC-CF42-9D47-8331F340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AAF95-6539-F449-ABA5-ECB94C4D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B52B7-7167-CE47-90B5-3B9E7298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2675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chemeClr val="bg1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119A9-D41D-7548-9F70-E0331964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460"/>
            <a:ext cx="10515600" cy="12400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A4D46-B366-6B46-94D3-4A97EE713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0A464-D664-094E-967B-5EFDA6990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341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C833C-CD1A-CA47-B92A-9848CD4B8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6282" y="6356350"/>
            <a:ext cx="757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EAE67CF-1745-2945-BC67-7BD79F205591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87476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Share Tech Mono" panose="020B0509050000020004" pitchFamily="49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hyperlink" Target="https://commons.wikimedia.org/wiki/File:Python-logo-notext.sv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hyperlink" Target="https://commons.m.wikimedia.org/wiki/File:The_C_Programming_Language_logo.svg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commons.wikimedia.org/wiki/File:Racket-logo.sv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ython-logo-notext.svg" TargetMode="External"/><Relationship Id="rId7" Type="http://schemas.openxmlformats.org/officeDocument/2006/relationships/hyperlink" Target="https://commons.m.wikimedia.org/wiki/File:The_C_Programming_Language_logo.sv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https://commons.wikimedia.org/wiki/File:Racket-logo.svg" TargetMode="Externa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ython-logo-notext.sv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ommons.wikimedia.org/wiki/File:Racket-logo.svg" TargetMode="Externa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m.wikimedia.org/wiki/File:The_C_Programming_Language_logo.sv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nextmove.org/profile/summary/25-2011.0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sonichu.com/cwcki/Commodore_64" TargetMode="Externa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E4B3-C5AB-B04B-A10F-B850D5F571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O" dirty="0"/>
              <a:t>Random Access Machines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B4C6E-6FBC-2144-B2CD-65F0FA0FFB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O" dirty="0"/>
              <a:t>A Model to Reason about Algorithms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323E5-593C-1342-BD88-046D66279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NO" dirty="0"/>
              <a:t>Franck Chauvel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91A02-9B1E-6541-A253-E2D57CFB9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NO" dirty="0"/>
              <a:t>Axbit &amp; NTNU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8FC0CD-AC17-A14B-B318-AF1FE36884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NO" dirty="0"/>
              <a:t>franck.chauvel@ntnu.com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F87905-BDBF-0840-ADD3-DA2DB188B9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NO" dirty="0"/>
              <a:t>Foundations / Lecture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03590A-C561-5F84-3DB5-AD4236530B4D}"/>
              </a:ext>
            </a:extLst>
          </p:cNvPr>
          <p:cNvSpPr txBox="1"/>
          <p:nvPr/>
        </p:nvSpPr>
        <p:spPr>
          <a:xfrm>
            <a:off x="8412479" y="5591884"/>
            <a:ext cx="3424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accent6"/>
                </a:solidFill>
                <a:latin typeface="Montserrat" pitchFamily="2" charset="77"/>
              </a:rPr>
              <a:t>Ask anything at </a:t>
            </a:r>
            <a:r>
              <a:rPr lang="en-GB" b="1" dirty="0" err="1">
                <a:solidFill>
                  <a:schemeClr val="accent6"/>
                </a:solidFill>
                <a:latin typeface="Montserrat" pitchFamily="2" charset="77"/>
              </a:rPr>
              <a:t>menti.com</a:t>
            </a:r>
            <a:r>
              <a:rPr lang="en-GB" dirty="0">
                <a:solidFill>
                  <a:schemeClr val="accent6"/>
                </a:solidFill>
                <a:latin typeface="Montserrat" pitchFamily="2" charset="77"/>
              </a:rPr>
              <a:t> </a:t>
            </a:r>
            <a:br>
              <a:rPr lang="en-GB" dirty="0">
                <a:solidFill>
                  <a:schemeClr val="accent6"/>
                </a:solidFill>
                <a:latin typeface="Montserrat" pitchFamily="2" charset="77"/>
              </a:rPr>
            </a:br>
            <a:r>
              <a:rPr lang="en-GB" dirty="0">
                <a:solidFill>
                  <a:schemeClr val="accent6"/>
                </a:solidFill>
                <a:latin typeface="Montserrat" pitchFamily="2" charset="77"/>
              </a:rPr>
              <a:t>with code </a:t>
            </a:r>
            <a:r>
              <a:rPr lang="en-NO" b="1" i="0" dirty="0">
                <a:solidFill>
                  <a:schemeClr val="accent6"/>
                </a:solidFill>
                <a:effectLst/>
                <a:latin typeface="Montserrat" pitchFamily="2" charset="77"/>
              </a:rPr>
              <a:t>6748 8844</a:t>
            </a:r>
            <a:endParaRPr lang="en-NO" dirty="0">
              <a:solidFill>
                <a:schemeClr val="accent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655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7CD50-4743-F4F6-D7CE-1E4D2AA3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52" y="874250"/>
            <a:ext cx="6131560" cy="3175279"/>
          </a:xfrm>
        </p:spPr>
        <p:txBody>
          <a:bodyPr>
            <a:normAutofit/>
          </a:bodyPr>
          <a:lstStyle/>
          <a:p>
            <a:r>
              <a:rPr lang="en-NO" dirty="0"/>
              <a:t>Instructions Are Also “Symbols”</a:t>
            </a:r>
            <a:br>
              <a:rPr lang="en-NO" dirty="0"/>
            </a:br>
            <a:br>
              <a:rPr lang="en-NO" dirty="0"/>
            </a:br>
            <a:r>
              <a:rPr lang="en-NO" sz="3200" dirty="0">
                <a:solidFill>
                  <a:schemeClr val="tx1"/>
                </a:solidFill>
                <a:latin typeface="Montserrat" pitchFamily="2" charset="77"/>
              </a:rPr>
              <a:t>We can store them in memory</a:t>
            </a:r>
            <a:endParaRPr lang="en-NO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A1AED-67D4-5A53-A984-28755F67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10</a:t>
            </a:fld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F4100-76FF-80F8-0381-9D2AE8D8D751}"/>
              </a:ext>
            </a:extLst>
          </p:cNvPr>
          <p:cNvSpPr/>
          <p:nvPr/>
        </p:nvSpPr>
        <p:spPr>
          <a:xfrm>
            <a:off x="8983206" y="1329246"/>
            <a:ext cx="734807" cy="4199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8BFB0D-D908-E5C6-92DB-79CE759F706A}"/>
              </a:ext>
            </a:extLst>
          </p:cNvPr>
          <p:cNvCxnSpPr>
            <a:stCxn id="15" idx="2"/>
          </p:cNvCxnSpPr>
          <p:nvPr/>
        </p:nvCxnSpPr>
        <p:spPr>
          <a:xfrm flipH="1">
            <a:off x="8703320" y="1697607"/>
            <a:ext cx="14910" cy="3831146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461AD0-2FD3-B5ED-68E7-0FB3B75798F4}"/>
              </a:ext>
            </a:extLst>
          </p:cNvPr>
          <p:cNvSpPr txBox="1"/>
          <p:nvPr/>
        </p:nvSpPr>
        <p:spPr>
          <a:xfrm rot="16200000">
            <a:off x="8174652" y="4577028"/>
            <a:ext cx="10871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address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EB80BB-6890-63AD-95A1-9D0043B35669}"/>
              </a:ext>
            </a:extLst>
          </p:cNvPr>
          <p:cNvSpPr/>
          <p:nvPr/>
        </p:nvSpPr>
        <p:spPr>
          <a:xfrm>
            <a:off x="8267557" y="2876909"/>
            <a:ext cx="1450456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rgbClr val="6B7A94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FA9CE3-F42E-9504-C848-94CC83C151DD}"/>
              </a:ext>
            </a:extLst>
          </p:cNvPr>
          <p:cNvGrpSpPr/>
          <p:nvPr/>
        </p:nvGrpSpPr>
        <p:grpSpPr>
          <a:xfrm>
            <a:off x="8673505" y="2941630"/>
            <a:ext cx="1044508" cy="369332"/>
            <a:chOff x="5391750" y="2822573"/>
            <a:chExt cx="1044508" cy="36933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A359D7-31E0-7296-DDC1-74C29B0CEEE6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O" dirty="0"/>
                <a:t>code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9E42AC-E6C1-F17E-ACBA-81D08D5C8586}"/>
                </a:ext>
              </a:extLst>
            </p:cNvPr>
            <p:cNvSpPr txBox="1"/>
            <p:nvPr/>
          </p:nvSpPr>
          <p:spPr>
            <a:xfrm>
              <a:off x="5391750" y="2822573"/>
              <a:ext cx="309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B35187-A164-79CC-B6CE-52B8550FFE41}"/>
              </a:ext>
            </a:extLst>
          </p:cNvPr>
          <p:cNvGrpSpPr/>
          <p:nvPr/>
        </p:nvGrpSpPr>
        <p:grpSpPr>
          <a:xfrm>
            <a:off x="8423437" y="3377493"/>
            <a:ext cx="1294576" cy="369332"/>
            <a:chOff x="5141682" y="2822573"/>
            <a:chExt cx="1294576" cy="3693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FD28C7-CBA7-EE49-10A5-6A94FC5B94FF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O" dirty="0"/>
                <a:t>arg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D74CBA-A8B5-A702-4D28-8A0132A55B9F}"/>
                </a:ext>
              </a:extLst>
            </p:cNvPr>
            <p:cNvSpPr txBox="1"/>
            <p:nvPr/>
          </p:nvSpPr>
          <p:spPr>
            <a:xfrm>
              <a:off x="5141682" y="2822573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x</a:t>
              </a:r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+1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686B289-D306-5F26-AABB-651061752E8D}"/>
              </a:ext>
            </a:extLst>
          </p:cNvPr>
          <p:cNvSpPr txBox="1"/>
          <p:nvPr/>
        </p:nvSpPr>
        <p:spPr>
          <a:xfrm>
            <a:off x="8500863" y="1328275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00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42E6D0E-7A12-58BB-7B79-2DD864C95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052" y="4295813"/>
            <a:ext cx="4408245" cy="1600771"/>
          </a:xfrm>
        </p:spPr>
        <p:txBody>
          <a:bodyPr/>
          <a:lstStyle/>
          <a:p>
            <a:r>
              <a:rPr lang="en-NO" dirty="0"/>
              <a:t>Each instruction takes 2 memory cells</a:t>
            </a:r>
          </a:p>
          <a:p>
            <a:r>
              <a:rPr lang="en-NO" dirty="0"/>
              <a:t>Inputs = Outputs = Code = Address = Symbols</a:t>
            </a:r>
          </a:p>
        </p:txBody>
      </p:sp>
    </p:spTree>
    <p:extLst>
      <p:ext uri="{BB962C8B-B14F-4D97-AF65-F5344CB8AC3E}">
        <p14:creationId xmlns:p14="http://schemas.microsoft.com/office/powerpoint/2010/main" val="402514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5" grpId="0"/>
      <p:bldP spid="1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AC8928B4-DAB0-2344-98CB-5A10F4398BAC}"/>
              </a:ext>
            </a:extLst>
          </p:cNvPr>
          <p:cNvSpPr/>
          <p:nvPr/>
        </p:nvSpPr>
        <p:spPr>
          <a:xfrm>
            <a:off x="769239" y="1706847"/>
            <a:ext cx="6236678" cy="4835769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solidFill>
                <a:schemeClr val="accent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6314270-C987-A343-909D-B666F5B88226}"/>
              </a:ext>
            </a:extLst>
          </p:cNvPr>
          <p:cNvSpPr/>
          <p:nvPr/>
        </p:nvSpPr>
        <p:spPr>
          <a:xfrm>
            <a:off x="4031999" y="1996994"/>
            <a:ext cx="2636724" cy="42554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4F550D-DF4B-0A47-8BDE-C4BDDE4E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Machine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3F3FE-AED3-C947-82FC-1C1FC899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11</a:t>
            </a:fld>
            <a:endParaRPr lang="en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3472D-92D0-3048-894E-6043A4BBA2BC}"/>
              </a:ext>
            </a:extLst>
          </p:cNvPr>
          <p:cNvSpPr txBox="1"/>
          <p:nvPr/>
        </p:nvSpPr>
        <p:spPr>
          <a:xfrm>
            <a:off x="4125800" y="2179785"/>
            <a:ext cx="11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Memory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5B77DF-CD83-7241-A470-27925F3E00BC}"/>
              </a:ext>
            </a:extLst>
          </p:cNvPr>
          <p:cNvSpPr/>
          <p:nvPr/>
        </p:nvSpPr>
        <p:spPr>
          <a:xfrm>
            <a:off x="5576327" y="2189343"/>
            <a:ext cx="734807" cy="390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413DF3-3A1A-8944-B5FE-1484BBAEEAF1}"/>
              </a:ext>
            </a:extLst>
          </p:cNvPr>
          <p:cNvSpPr txBox="1"/>
          <p:nvPr/>
        </p:nvSpPr>
        <p:spPr>
          <a:xfrm>
            <a:off x="5141593" y="2189344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00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BA97876-D98E-594A-BE2F-7FB78C28CF1C}"/>
              </a:ext>
            </a:extLst>
          </p:cNvPr>
          <p:cNvSpPr/>
          <p:nvPr/>
        </p:nvSpPr>
        <p:spPr>
          <a:xfrm>
            <a:off x="1043582" y="3291717"/>
            <a:ext cx="2636724" cy="1301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C526B01-12EC-9D4D-80B1-A4A406FF4D55}"/>
              </a:ext>
            </a:extLst>
          </p:cNvPr>
          <p:cNvSpPr txBox="1"/>
          <p:nvPr/>
        </p:nvSpPr>
        <p:spPr>
          <a:xfrm>
            <a:off x="1154087" y="3474508"/>
            <a:ext cx="11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CPU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61DD11C-52A7-674D-BE38-96D0F0B0E0E3}"/>
              </a:ext>
            </a:extLst>
          </p:cNvPr>
          <p:cNvGrpSpPr/>
          <p:nvPr/>
        </p:nvGrpSpPr>
        <p:grpSpPr>
          <a:xfrm>
            <a:off x="2033961" y="3484067"/>
            <a:ext cx="1294576" cy="369332"/>
            <a:chOff x="5141682" y="2822573"/>
            <a:chExt cx="1294576" cy="369332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3CC9D17-586B-7046-8F9A-6927F35B1D07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BBBCDF-0AF6-4943-BF3C-765EA9EDB48C}"/>
                </a:ext>
              </a:extLst>
            </p:cNvPr>
            <p:cNvSpPr txBox="1"/>
            <p:nvPr/>
          </p:nvSpPr>
          <p:spPr>
            <a:xfrm>
              <a:off x="5141682" y="2822573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ACC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96CB276-AE6A-A940-A9F3-3997164DF20A}"/>
              </a:ext>
            </a:extLst>
          </p:cNvPr>
          <p:cNvGrpSpPr/>
          <p:nvPr/>
        </p:nvGrpSpPr>
        <p:grpSpPr>
          <a:xfrm>
            <a:off x="2158996" y="3919930"/>
            <a:ext cx="1169541" cy="369332"/>
            <a:chOff x="5266717" y="2822573"/>
            <a:chExt cx="1169541" cy="36933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E87D788-EE71-5248-B36C-C6D4EB05F47F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D453F8B-591C-C340-9385-A535458C1747}"/>
                </a:ext>
              </a:extLst>
            </p:cNvPr>
            <p:cNvSpPr txBox="1"/>
            <p:nvPr/>
          </p:nvSpPr>
          <p:spPr>
            <a:xfrm>
              <a:off x="5266717" y="2822573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accent3"/>
                  </a:solidFill>
                  <a:latin typeface="Share Tech Mono" panose="020B0509050000020004" pitchFamily="49" charset="77"/>
                </a:rPr>
                <a:t>IP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5336890-E484-9C41-8AA8-43FCE51C800E}"/>
              </a:ext>
            </a:extLst>
          </p:cNvPr>
          <p:cNvSpPr txBox="1"/>
          <p:nvPr/>
        </p:nvSpPr>
        <p:spPr>
          <a:xfrm>
            <a:off x="1087173" y="1996994"/>
            <a:ext cx="193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Random Access </a:t>
            </a:r>
          </a:p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Machine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9FBFB1-10AF-FE40-A231-BFF79049247B}"/>
              </a:ext>
            </a:extLst>
          </p:cNvPr>
          <p:cNvSpPr txBox="1"/>
          <p:nvPr/>
        </p:nvSpPr>
        <p:spPr>
          <a:xfrm>
            <a:off x="2763930" y="3934963"/>
            <a:ext cx="57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124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1366962-839B-3B48-8C41-FEB4775D6A31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5358960" y="2558676"/>
            <a:ext cx="14089" cy="3533745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86E506A-8CE9-6545-A168-931D0228A593}"/>
              </a:ext>
            </a:extLst>
          </p:cNvPr>
          <p:cNvSpPr txBox="1"/>
          <p:nvPr/>
        </p:nvSpPr>
        <p:spPr>
          <a:xfrm>
            <a:off x="7230826" y="3869130"/>
            <a:ext cx="184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Code: ADD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AF5809E-5AC3-BA42-A9A7-7FAFE85221EB}"/>
              </a:ext>
            </a:extLst>
          </p:cNvPr>
          <p:cNvSpPr txBox="1"/>
          <p:nvPr/>
        </p:nvSpPr>
        <p:spPr>
          <a:xfrm>
            <a:off x="7230826" y="4312759"/>
            <a:ext cx="336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hare Tech Mono" panose="020B0509050000020004" pitchFamily="49" charset="77"/>
              </a:rPr>
              <a:t>O</a:t>
            </a:r>
            <a:r>
              <a:rPr lang="en-NO" dirty="0">
                <a:latin typeface="Share Tech Mono" panose="020B0509050000020004" pitchFamily="49" charset="77"/>
              </a:rPr>
              <a:t>perand (address)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D97B4EA-C7E8-0744-843E-156CB6DD5E28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6311134" y="4053796"/>
            <a:ext cx="919692" cy="35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A9F97D8-775D-BD44-A3EE-377DE1706541}"/>
              </a:ext>
            </a:extLst>
          </p:cNvPr>
          <p:cNvCxnSpPr>
            <a:cxnSpLocks/>
            <a:endCxn id="58" idx="1"/>
          </p:cNvCxnSpPr>
          <p:nvPr/>
        </p:nvCxnSpPr>
        <p:spPr>
          <a:xfrm flipV="1">
            <a:off x="6311134" y="4497425"/>
            <a:ext cx="919692" cy="5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7DE74A7E-1AD0-364B-AE62-9039B4B5F7E6}"/>
              </a:ext>
            </a:extLst>
          </p:cNvPr>
          <p:cNvSpPr/>
          <p:nvPr/>
        </p:nvSpPr>
        <p:spPr>
          <a:xfrm>
            <a:off x="4944204" y="2639552"/>
            <a:ext cx="1388910" cy="541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E2B9D56-DEFD-2D41-B244-531F198721FA}"/>
              </a:ext>
            </a:extLst>
          </p:cNvPr>
          <p:cNvGrpSpPr/>
          <p:nvPr/>
        </p:nvGrpSpPr>
        <p:grpSpPr>
          <a:xfrm>
            <a:off x="5141592" y="2734172"/>
            <a:ext cx="1169542" cy="369332"/>
            <a:chOff x="5266716" y="2822573"/>
            <a:chExt cx="1169542" cy="369332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1C4EBEE-9A43-5A4C-90A8-B7D6BF4EAE5F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A570906-991A-A54E-A87B-1B49C68B6B86}"/>
                </a:ext>
              </a:extLst>
            </p:cNvPr>
            <p:cNvSpPr txBox="1"/>
            <p:nvPr/>
          </p:nvSpPr>
          <p:spPr>
            <a:xfrm>
              <a:off x="5266716" y="2822573"/>
              <a:ext cx="434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latin typeface="Share Tech Mono" panose="020B0509050000020004" pitchFamily="49" charset="77"/>
                </a:rPr>
                <a:t>56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BD89FBD0-EB44-5F4E-A25E-1B2F9595A213}"/>
              </a:ext>
            </a:extLst>
          </p:cNvPr>
          <p:cNvSpPr txBox="1"/>
          <p:nvPr/>
        </p:nvSpPr>
        <p:spPr>
          <a:xfrm>
            <a:off x="5749986" y="2750437"/>
            <a:ext cx="57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100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1CAA39C-6693-CE48-A6AD-CC69A88D146A}"/>
              </a:ext>
            </a:extLst>
          </p:cNvPr>
          <p:cNvSpPr txBox="1"/>
          <p:nvPr/>
        </p:nvSpPr>
        <p:spPr>
          <a:xfrm>
            <a:off x="2762612" y="3499100"/>
            <a:ext cx="57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50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252982F-1AE7-954F-90BE-B7B193EAB072}"/>
              </a:ext>
            </a:extLst>
          </p:cNvPr>
          <p:cNvSpPr txBox="1"/>
          <p:nvPr/>
        </p:nvSpPr>
        <p:spPr>
          <a:xfrm>
            <a:off x="2763929" y="3936669"/>
            <a:ext cx="57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126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A2FE1B0-BBE8-354A-A9E1-93DFFDC26561}"/>
              </a:ext>
            </a:extLst>
          </p:cNvPr>
          <p:cNvSpPr/>
          <p:nvPr/>
        </p:nvSpPr>
        <p:spPr>
          <a:xfrm>
            <a:off x="4969849" y="3831857"/>
            <a:ext cx="1388910" cy="974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02EFAA-D537-8B4A-8B5A-295E0FD6DFF0}"/>
              </a:ext>
            </a:extLst>
          </p:cNvPr>
          <p:cNvSpPr/>
          <p:nvPr/>
        </p:nvSpPr>
        <p:spPr>
          <a:xfrm>
            <a:off x="7775538" y="5255276"/>
            <a:ext cx="3770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ACC := ACC + memory[address]</a:t>
            </a:r>
          </a:p>
          <a:p>
            <a:r>
              <a:rPr lang="en-NO" dirty="0">
                <a:latin typeface="Share Tech Mono" panose="020B0509050000020004" pitchFamily="49" charset="77"/>
              </a:rPr>
              <a:t>IP := IP + 2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4CE7DF0-C4A8-5347-A6C8-DF0D4E6DFB86}"/>
              </a:ext>
            </a:extLst>
          </p:cNvPr>
          <p:cNvSpPr txBox="1"/>
          <p:nvPr/>
        </p:nvSpPr>
        <p:spPr>
          <a:xfrm>
            <a:off x="2763930" y="3499100"/>
            <a:ext cx="57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150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4358E1C-0597-394A-8F11-B8A93DEAA40B}"/>
              </a:ext>
            </a:extLst>
          </p:cNvPr>
          <p:cNvSpPr txBox="1"/>
          <p:nvPr/>
        </p:nvSpPr>
        <p:spPr>
          <a:xfrm>
            <a:off x="6339752" y="3449411"/>
            <a:ext cx="331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1 instruction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F6CFC62-B205-EC4D-86B5-4B13A1C8042D}"/>
              </a:ext>
            </a:extLst>
          </p:cNvPr>
          <p:cNvGrpSpPr/>
          <p:nvPr/>
        </p:nvGrpSpPr>
        <p:grpSpPr>
          <a:xfrm>
            <a:off x="5012924" y="3917517"/>
            <a:ext cx="1294576" cy="369332"/>
            <a:chOff x="5141682" y="2822573"/>
            <a:chExt cx="1294576" cy="36933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690E09F-6FAD-A64D-AB7D-E778088E3805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61010CE-94E5-EE4D-B6C4-51431D989F13}"/>
                </a:ext>
              </a:extLst>
            </p:cNvPr>
            <p:cNvSpPr txBox="1"/>
            <p:nvPr/>
          </p:nvSpPr>
          <p:spPr>
            <a:xfrm>
              <a:off x="5141682" y="2822573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latin typeface="Share Tech Mono" panose="020B0509050000020004" pitchFamily="49" charset="77"/>
                </a:rPr>
                <a:t>124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F32509C-A555-7042-B068-26FBA7192249}"/>
              </a:ext>
            </a:extLst>
          </p:cNvPr>
          <p:cNvGrpSpPr/>
          <p:nvPr/>
        </p:nvGrpSpPr>
        <p:grpSpPr>
          <a:xfrm>
            <a:off x="5017016" y="4349757"/>
            <a:ext cx="1294576" cy="369332"/>
            <a:chOff x="5141682" y="2822573"/>
            <a:chExt cx="1294576" cy="369332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20CF77C-2041-D64C-8B60-01D53110660D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F974180-5B8C-9A46-AA19-29C9B5EAC08E}"/>
                </a:ext>
              </a:extLst>
            </p:cNvPr>
            <p:cNvSpPr txBox="1"/>
            <p:nvPr/>
          </p:nvSpPr>
          <p:spPr>
            <a:xfrm>
              <a:off x="5141682" y="2822573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latin typeface="Share Tech Mono" panose="020B0509050000020004" pitchFamily="49" charset="77"/>
                </a:rPr>
                <a:t>125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CB66B25-BC3F-AE48-82E2-B29AC4175E65}"/>
              </a:ext>
            </a:extLst>
          </p:cNvPr>
          <p:cNvSpPr/>
          <p:nvPr/>
        </p:nvSpPr>
        <p:spPr>
          <a:xfrm>
            <a:off x="4795720" y="3891022"/>
            <a:ext cx="4865291" cy="860957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9DD332A-CA7D-EE4A-9922-6D62BFFC2F63}"/>
              </a:ext>
            </a:extLst>
          </p:cNvPr>
          <p:cNvSpPr txBox="1"/>
          <p:nvPr/>
        </p:nvSpPr>
        <p:spPr>
          <a:xfrm>
            <a:off x="5740232" y="3939416"/>
            <a:ext cx="57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FCA8952-03BF-5044-AFF9-C02721EC4B43}"/>
              </a:ext>
            </a:extLst>
          </p:cNvPr>
          <p:cNvSpPr txBox="1"/>
          <p:nvPr/>
        </p:nvSpPr>
        <p:spPr>
          <a:xfrm>
            <a:off x="5768149" y="4364920"/>
            <a:ext cx="57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56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1A7461-7B42-5245-B667-3A5FA5CC33CE}"/>
              </a:ext>
            </a:extLst>
          </p:cNvPr>
          <p:cNvCxnSpPr>
            <a:cxnSpLocks/>
            <a:stCxn id="94" idx="3"/>
            <a:endCxn id="102" idx="1"/>
          </p:cNvCxnSpPr>
          <p:nvPr/>
        </p:nvCxnSpPr>
        <p:spPr>
          <a:xfrm flipV="1">
            <a:off x="3328537" y="4102183"/>
            <a:ext cx="1684387" cy="24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8FA5C6AC-AA91-DF41-A5F5-10A23514D02E}"/>
              </a:ext>
            </a:extLst>
          </p:cNvPr>
          <p:cNvSpPr txBox="1"/>
          <p:nvPr/>
        </p:nvSpPr>
        <p:spPr>
          <a:xfrm>
            <a:off x="2026996" y="349158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ACC</a:t>
            </a:r>
          </a:p>
        </p:txBody>
      </p:sp>
    </p:spTree>
    <p:extLst>
      <p:ext uri="{BB962C8B-B14F-4D97-AF65-F5344CB8AC3E}">
        <p14:creationId xmlns:p14="http://schemas.microsoft.com/office/powerpoint/2010/main" val="36976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7" grpId="0"/>
      <p:bldP spid="58" grpId="0"/>
      <p:bldP spid="82" grpId="0" animBg="1"/>
      <p:bldP spid="84" grpId="0"/>
      <p:bldP spid="85" grpId="0"/>
      <p:bldP spid="88" grpId="0"/>
      <p:bldP spid="99" grpId="0" animBg="1"/>
      <p:bldP spid="97" grpId="0"/>
      <p:bldP spid="98" grpId="0"/>
      <p:bldP spid="20" grpId="0" animBg="1"/>
      <p:bldP spid="109" grpId="0"/>
      <p:bldP spid="110" grpId="0"/>
      <p:bldP spid="1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D567D667-FDEB-E944-AB98-3A3684EC455F}"/>
              </a:ext>
            </a:extLst>
          </p:cNvPr>
          <p:cNvSpPr/>
          <p:nvPr/>
        </p:nvSpPr>
        <p:spPr>
          <a:xfrm>
            <a:off x="838200" y="1527490"/>
            <a:ext cx="6236678" cy="517005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solidFill>
                <a:schemeClr val="accent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FD1740-6F67-344D-8CB8-A87B056AD903}"/>
              </a:ext>
            </a:extLst>
          </p:cNvPr>
          <p:cNvSpPr/>
          <p:nvPr/>
        </p:nvSpPr>
        <p:spPr>
          <a:xfrm>
            <a:off x="4116982" y="1773845"/>
            <a:ext cx="2636724" cy="4671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7BE1F1-1066-5344-9A12-05E488B8C7DF}"/>
              </a:ext>
            </a:extLst>
          </p:cNvPr>
          <p:cNvSpPr txBox="1"/>
          <p:nvPr/>
        </p:nvSpPr>
        <p:spPr>
          <a:xfrm>
            <a:off x="4156724" y="1812485"/>
            <a:ext cx="11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Memory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D36072-1BF0-344D-993B-29424D9A24F7}"/>
              </a:ext>
            </a:extLst>
          </p:cNvPr>
          <p:cNvSpPr txBox="1"/>
          <p:nvPr/>
        </p:nvSpPr>
        <p:spPr>
          <a:xfrm>
            <a:off x="1088310" y="1773845"/>
            <a:ext cx="193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Random Access </a:t>
            </a:r>
          </a:p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Machine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40BE3D-38BE-C143-90E4-2A33A7FCA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Example: Adding 2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154393-B0F3-234B-8771-C88836256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20429" y="1498491"/>
            <a:ext cx="2529155" cy="3455823"/>
          </a:xfrm>
          <a:solidFill>
            <a:schemeClr val="bg2"/>
          </a:solidFill>
        </p:spPr>
        <p:txBody>
          <a:bodyPr lIns="180000" tIns="180000" rIns="180000" bIns="180000" anchor="ctr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read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load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0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 </a:t>
            </a:r>
          </a:p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add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read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  </a:t>
            </a:r>
          </a:p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add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store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</a:t>
            </a:r>
          </a:p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print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</a:t>
            </a:r>
            <a:endParaRPr lang="en-GB" dirty="0">
              <a:solidFill>
                <a:srgbClr val="4C566A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47B11-E7B8-7546-B279-DD045A35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12</a:t>
            </a:fld>
            <a:endParaRPr lang="en-NO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76DF7B-3A7A-F246-93A9-23A9CFAC4CFA}"/>
              </a:ext>
            </a:extLst>
          </p:cNvPr>
          <p:cNvSpPr/>
          <p:nvPr/>
        </p:nvSpPr>
        <p:spPr>
          <a:xfrm>
            <a:off x="5020161" y="2257765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7621C9-6C12-3644-8067-90F96792E5D3}"/>
              </a:ext>
            </a:extLst>
          </p:cNvPr>
          <p:cNvSpPr/>
          <p:nvPr/>
        </p:nvSpPr>
        <p:spPr>
          <a:xfrm>
            <a:off x="5778822" y="2257765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884369-2AFD-E344-BF4D-3F887FA5A6A5}"/>
              </a:ext>
            </a:extLst>
          </p:cNvPr>
          <p:cNvSpPr txBox="1"/>
          <p:nvPr/>
        </p:nvSpPr>
        <p:spPr>
          <a:xfrm>
            <a:off x="5152749" y="182761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49378C-AA09-114C-93FC-906354BCA8FD}"/>
              </a:ext>
            </a:extLst>
          </p:cNvPr>
          <p:cNvSpPr txBox="1"/>
          <p:nvPr/>
        </p:nvSpPr>
        <p:spPr>
          <a:xfrm>
            <a:off x="5911410" y="1823505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01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99C341-CFBD-3D41-8552-3C4A54D127A5}"/>
              </a:ext>
            </a:extLst>
          </p:cNvPr>
          <p:cNvSpPr txBox="1"/>
          <p:nvPr/>
        </p:nvSpPr>
        <p:spPr>
          <a:xfrm>
            <a:off x="4445691" y="2328699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00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EA7902-9278-1549-9D67-5D912A4192B0}"/>
              </a:ext>
            </a:extLst>
          </p:cNvPr>
          <p:cNvSpPr/>
          <p:nvPr/>
        </p:nvSpPr>
        <p:spPr>
          <a:xfrm>
            <a:off x="5020161" y="2758854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3BAD9-24CF-BC42-AC6C-2C13B4B8CE47}"/>
              </a:ext>
            </a:extLst>
          </p:cNvPr>
          <p:cNvSpPr/>
          <p:nvPr/>
        </p:nvSpPr>
        <p:spPr>
          <a:xfrm>
            <a:off x="5778822" y="2758854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5FDB4B-A489-D34E-9FC0-0AC0E98BE017}"/>
              </a:ext>
            </a:extLst>
          </p:cNvPr>
          <p:cNvSpPr txBox="1"/>
          <p:nvPr/>
        </p:nvSpPr>
        <p:spPr>
          <a:xfrm>
            <a:off x="4445691" y="2829788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02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D45C678-B474-4E48-AD57-82C89C0EEFE5}"/>
              </a:ext>
            </a:extLst>
          </p:cNvPr>
          <p:cNvSpPr/>
          <p:nvPr/>
        </p:nvSpPr>
        <p:spPr>
          <a:xfrm>
            <a:off x="5020161" y="3262161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258AD06-70BB-E442-BC07-000A13567785}"/>
              </a:ext>
            </a:extLst>
          </p:cNvPr>
          <p:cNvSpPr/>
          <p:nvPr/>
        </p:nvSpPr>
        <p:spPr>
          <a:xfrm>
            <a:off x="5778822" y="3262161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7C8F75-63AA-A341-949C-AEED237240EF}"/>
              </a:ext>
            </a:extLst>
          </p:cNvPr>
          <p:cNvSpPr txBox="1"/>
          <p:nvPr/>
        </p:nvSpPr>
        <p:spPr>
          <a:xfrm>
            <a:off x="4445690" y="3333095"/>
            <a:ext cx="43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04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1CCFBB-A066-3F48-B438-1316AA5685D8}"/>
              </a:ext>
            </a:extLst>
          </p:cNvPr>
          <p:cNvSpPr/>
          <p:nvPr/>
        </p:nvSpPr>
        <p:spPr>
          <a:xfrm>
            <a:off x="5020161" y="3763250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0436277-30D6-4E48-BB8F-D7E27ACBBCC3}"/>
              </a:ext>
            </a:extLst>
          </p:cNvPr>
          <p:cNvSpPr/>
          <p:nvPr/>
        </p:nvSpPr>
        <p:spPr>
          <a:xfrm>
            <a:off x="5778822" y="3763250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15FD18-087F-8344-8766-70997318EDF5}"/>
              </a:ext>
            </a:extLst>
          </p:cNvPr>
          <p:cNvSpPr txBox="1"/>
          <p:nvPr/>
        </p:nvSpPr>
        <p:spPr>
          <a:xfrm>
            <a:off x="4445690" y="3834184"/>
            <a:ext cx="43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06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F19926F-B2C0-B347-9F21-8F44068CBE19}"/>
              </a:ext>
            </a:extLst>
          </p:cNvPr>
          <p:cNvSpPr/>
          <p:nvPr/>
        </p:nvSpPr>
        <p:spPr>
          <a:xfrm>
            <a:off x="5020161" y="4264339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57AFA55-2DBF-B34F-82B7-B46112361023}"/>
              </a:ext>
            </a:extLst>
          </p:cNvPr>
          <p:cNvSpPr/>
          <p:nvPr/>
        </p:nvSpPr>
        <p:spPr>
          <a:xfrm>
            <a:off x="5778822" y="4264339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435A38-D833-8A48-94FC-4756D7BD0106}"/>
              </a:ext>
            </a:extLst>
          </p:cNvPr>
          <p:cNvSpPr txBox="1"/>
          <p:nvPr/>
        </p:nvSpPr>
        <p:spPr>
          <a:xfrm>
            <a:off x="4445690" y="4335273"/>
            <a:ext cx="43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08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FC8D41-5CC1-144A-9486-90C99FE4BF25}"/>
              </a:ext>
            </a:extLst>
          </p:cNvPr>
          <p:cNvSpPr/>
          <p:nvPr/>
        </p:nvSpPr>
        <p:spPr>
          <a:xfrm>
            <a:off x="5020161" y="4765428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6558407-72CC-C842-BE6B-CE2A95E6FBA8}"/>
              </a:ext>
            </a:extLst>
          </p:cNvPr>
          <p:cNvSpPr/>
          <p:nvPr/>
        </p:nvSpPr>
        <p:spPr>
          <a:xfrm>
            <a:off x="5778822" y="4765428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1FEC6F4-075E-5842-B00E-AFDE905188B7}"/>
              </a:ext>
            </a:extLst>
          </p:cNvPr>
          <p:cNvSpPr txBox="1"/>
          <p:nvPr/>
        </p:nvSpPr>
        <p:spPr>
          <a:xfrm>
            <a:off x="4445690" y="4836362"/>
            <a:ext cx="43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10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380738-0076-9447-B058-054BB83C0B48}"/>
              </a:ext>
            </a:extLst>
          </p:cNvPr>
          <p:cNvSpPr/>
          <p:nvPr/>
        </p:nvSpPr>
        <p:spPr>
          <a:xfrm>
            <a:off x="5020161" y="5266517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2312C43-7880-F345-AC79-43DF803A3089}"/>
              </a:ext>
            </a:extLst>
          </p:cNvPr>
          <p:cNvSpPr/>
          <p:nvPr/>
        </p:nvSpPr>
        <p:spPr>
          <a:xfrm>
            <a:off x="5778822" y="5266517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39EFF3-C0FB-604A-A11D-E0DEE62B7043}"/>
              </a:ext>
            </a:extLst>
          </p:cNvPr>
          <p:cNvSpPr txBox="1"/>
          <p:nvPr/>
        </p:nvSpPr>
        <p:spPr>
          <a:xfrm>
            <a:off x="4445690" y="5337451"/>
            <a:ext cx="43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12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D3D391D-F9C1-C54A-9922-5082CC935DE6}"/>
              </a:ext>
            </a:extLst>
          </p:cNvPr>
          <p:cNvSpPr/>
          <p:nvPr/>
        </p:nvSpPr>
        <p:spPr>
          <a:xfrm>
            <a:off x="5020161" y="5767606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22178CC-C2F1-8D43-9E56-71DAA6729996}"/>
              </a:ext>
            </a:extLst>
          </p:cNvPr>
          <p:cNvSpPr/>
          <p:nvPr/>
        </p:nvSpPr>
        <p:spPr>
          <a:xfrm>
            <a:off x="5778822" y="5767600"/>
            <a:ext cx="699911" cy="44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0EA124F-8FB9-FB4C-865F-3D1BEE07F8BA}"/>
              </a:ext>
            </a:extLst>
          </p:cNvPr>
          <p:cNvSpPr txBox="1"/>
          <p:nvPr/>
        </p:nvSpPr>
        <p:spPr>
          <a:xfrm>
            <a:off x="4445690" y="5838540"/>
            <a:ext cx="43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14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680D2DE-347F-D743-9678-EE4C69D13A3E}"/>
              </a:ext>
            </a:extLst>
          </p:cNvPr>
          <p:cNvSpPr/>
          <p:nvPr/>
        </p:nvSpPr>
        <p:spPr>
          <a:xfrm>
            <a:off x="1152389" y="3506405"/>
            <a:ext cx="2636724" cy="1301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solidFill>
                <a:schemeClr val="accent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934E1BD-D500-2840-AA81-AE8CE293E2C4}"/>
              </a:ext>
            </a:extLst>
          </p:cNvPr>
          <p:cNvSpPr txBox="1"/>
          <p:nvPr/>
        </p:nvSpPr>
        <p:spPr>
          <a:xfrm>
            <a:off x="1262894" y="3689196"/>
            <a:ext cx="11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CPU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F65DC5D-7C19-804B-8AEE-C5DBFE2EBEF4}"/>
              </a:ext>
            </a:extLst>
          </p:cNvPr>
          <p:cNvGrpSpPr/>
          <p:nvPr/>
        </p:nvGrpSpPr>
        <p:grpSpPr>
          <a:xfrm>
            <a:off x="2142768" y="3698755"/>
            <a:ext cx="1294576" cy="369332"/>
            <a:chOff x="5141682" y="2822573"/>
            <a:chExt cx="1294576" cy="36933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B0B003-15CA-7E49-8B67-A0877E249804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18160B8-21FE-0B44-8ED9-23868AA17B67}"/>
                </a:ext>
              </a:extLst>
            </p:cNvPr>
            <p:cNvSpPr txBox="1"/>
            <p:nvPr/>
          </p:nvSpPr>
          <p:spPr>
            <a:xfrm>
              <a:off x="5141682" y="2822573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ACC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F4DF2D6-B200-8243-97D0-7561E920F1A9}"/>
              </a:ext>
            </a:extLst>
          </p:cNvPr>
          <p:cNvGrpSpPr/>
          <p:nvPr/>
        </p:nvGrpSpPr>
        <p:grpSpPr>
          <a:xfrm>
            <a:off x="2267803" y="4134618"/>
            <a:ext cx="1169541" cy="369332"/>
            <a:chOff x="5266717" y="2822573"/>
            <a:chExt cx="1169541" cy="36933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7B28263-D445-F74D-806B-574D7B520F8F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439A105-8FA3-B04D-A767-46D1FE952A76}"/>
                </a:ext>
              </a:extLst>
            </p:cNvPr>
            <p:cNvSpPr txBox="1"/>
            <p:nvPr/>
          </p:nvSpPr>
          <p:spPr>
            <a:xfrm>
              <a:off x="5266717" y="2822573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IP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13656713-72A1-1542-B718-E0DCADE98E1E}"/>
              </a:ext>
            </a:extLst>
          </p:cNvPr>
          <p:cNvSpPr txBox="1"/>
          <p:nvPr/>
        </p:nvSpPr>
        <p:spPr>
          <a:xfrm>
            <a:off x="3115612" y="413461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5F2E1C5-8E7D-5D47-898A-C98B84883AA9}"/>
              </a:ext>
            </a:extLst>
          </p:cNvPr>
          <p:cNvSpPr txBox="1"/>
          <p:nvPr/>
        </p:nvSpPr>
        <p:spPr>
          <a:xfrm>
            <a:off x="2877575" y="370559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???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6F1CCA0-DADC-FA47-9A1B-DDD47772E042}"/>
              </a:ext>
            </a:extLst>
          </p:cNvPr>
          <p:cNvSpPr/>
          <p:nvPr/>
        </p:nvSpPr>
        <p:spPr>
          <a:xfrm>
            <a:off x="5778822" y="5767457"/>
            <a:ext cx="699911" cy="440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C53ED7B-26F4-3D45-AEF3-4F0A80A7F840}"/>
              </a:ext>
            </a:extLst>
          </p:cNvPr>
          <p:cNvSpPr txBox="1"/>
          <p:nvPr/>
        </p:nvSpPr>
        <p:spPr>
          <a:xfrm>
            <a:off x="6028159" y="5802924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accent5"/>
                </a:solidFill>
                <a:latin typeface="Share Tech Mono" panose="020B0509050000020004" pitchFamily="49" charset="77"/>
              </a:rPr>
              <a:t>99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847C88-C971-2E4A-9819-EEB37F556147}"/>
              </a:ext>
            </a:extLst>
          </p:cNvPr>
          <p:cNvSpPr txBox="1"/>
          <p:nvPr/>
        </p:nvSpPr>
        <p:spPr>
          <a:xfrm>
            <a:off x="3121628" y="412869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44A530-4D2F-4C4A-8220-26CE15A6D6FC}"/>
              </a:ext>
            </a:extLst>
          </p:cNvPr>
          <p:cNvSpPr txBox="1"/>
          <p:nvPr/>
        </p:nvSpPr>
        <p:spPr>
          <a:xfrm>
            <a:off x="2999588" y="3708492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99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8D0BCCE-84F8-5143-BB0A-9BEF8F8A3451}"/>
              </a:ext>
            </a:extLst>
          </p:cNvPr>
          <p:cNvSpPr txBox="1"/>
          <p:nvPr/>
        </p:nvSpPr>
        <p:spPr>
          <a:xfrm>
            <a:off x="3122157" y="370660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18147F-8B76-9245-BF02-07ABECB9C635}"/>
              </a:ext>
            </a:extLst>
          </p:cNvPr>
          <p:cNvSpPr txBox="1"/>
          <p:nvPr/>
        </p:nvSpPr>
        <p:spPr>
          <a:xfrm>
            <a:off x="6051919" y="5802924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accent5"/>
                </a:solidFill>
                <a:latin typeface="Share Tech Mono" panose="020B0509050000020004" pitchFamily="49" charset="77"/>
              </a:rPr>
              <a:t>11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92B86DF-52EF-D34E-B719-F224B1C834CF}"/>
              </a:ext>
            </a:extLst>
          </p:cNvPr>
          <p:cNvSpPr txBox="1"/>
          <p:nvPr/>
        </p:nvSpPr>
        <p:spPr>
          <a:xfrm>
            <a:off x="2867495" y="3703977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110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E1FDDA9-EFCC-2F42-A381-86E58C994EB8}"/>
              </a:ext>
            </a:extLst>
          </p:cNvPr>
          <p:cNvSpPr txBox="1"/>
          <p:nvPr/>
        </p:nvSpPr>
        <p:spPr>
          <a:xfrm>
            <a:off x="5903124" y="580292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accent5"/>
                </a:solidFill>
                <a:latin typeface="Share Tech Mono" panose="020B0509050000020004" pitchFamily="49" charset="77"/>
              </a:rPr>
              <a:t>110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DF8CD5C-860D-4643-AE3F-11F8322F0D15}"/>
              </a:ext>
            </a:extLst>
          </p:cNvPr>
          <p:cNvSpPr txBox="1"/>
          <p:nvPr/>
        </p:nvSpPr>
        <p:spPr>
          <a:xfrm>
            <a:off x="3122157" y="412869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FE3BFCF-95A5-4048-A25A-BD273169D2B1}"/>
              </a:ext>
            </a:extLst>
          </p:cNvPr>
          <p:cNvSpPr txBox="1"/>
          <p:nvPr/>
        </p:nvSpPr>
        <p:spPr>
          <a:xfrm>
            <a:off x="3122304" y="413821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A2AD136-35C4-B342-8272-A44A78862E6C}"/>
              </a:ext>
            </a:extLst>
          </p:cNvPr>
          <p:cNvSpPr txBox="1"/>
          <p:nvPr/>
        </p:nvSpPr>
        <p:spPr>
          <a:xfrm>
            <a:off x="3110470" y="413165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CFCADCA-CF52-EB44-BCBF-6FEDDA22CF8B}"/>
              </a:ext>
            </a:extLst>
          </p:cNvPr>
          <p:cNvSpPr txBox="1"/>
          <p:nvPr/>
        </p:nvSpPr>
        <p:spPr>
          <a:xfrm>
            <a:off x="3004866" y="4131658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10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DE282EA-2011-3445-99E2-5879B52FEEA7}"/>
              </a:ext>
            </a:extLst>
          </p:cNvPr>
          <p:cNvSpPr txBox="1"/>
          <p:nvPr/>
        </p:nvSpPr>
        <p:spPr>
          <a:xfrm>
            <a:off x="3003591" y="4139816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12</a:t>
            </a:r>
          </a:p>
        </p:txBody>
      </p:sp>
      <p:cxnSp>
        <p:nvCxnSpPr>
          <p:cNvPr id="89" name="Elbow Connector 88">
            <a:extLst>
              <a:ext uri="{FF2B5EF4-FFF2-40B4-BE49-F238E27FC236}">
                <a16:creationId xmlns:a16="http://schemas.microsoft.com/office/drawing/2014/main" id="{BC7FDC7F-916C-D440-BA03-FF191C0FBDD3}"/>
              </a:ext>
            </a:extLst>
          </p:cNvPr>
          <p:cNvCxnSpPr>
            <a:stCxn id="69" idx="3"/>
            <a:endCxn id="32" idx="1"/>
          </p:cNvCxnSpPr>
          <p:nvPr/>
        </p:nvCxnSpPr>
        <p:spPr>
          <a:xfrm flipV="1">
            <a:off x="3437344" y="2513365"/>
            <a:ext cx="1008347" cy="1805919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999B7B45-B793-9549-BE16-C501AEC4BD26}"/>
              </a:ext>
            </a:extLst>
          </p:cNvPr>
          <p:cNvSpPr txBox="1"/>
          <p:nvPr/>
        </p:nvSpPr>
        <p:spPr>
          <a:xfrm>
            <a:off x="5405213" y="229323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2D8FC4F-8255-384C-874F-0F5BEC0D039E}"/>
              </a:ext>
            </a:extLst>
          </p:cNvPr>
          <p:cNvSpPr txBox="1"/>
          <p:nvPr/>
        </p:nvSpPr>
        <p:spPr>
          <a:xfrm>
            <a:off x="5990173" y="2299015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F5AFE65-831E-9A4C-9119-2C82E66BD025}"/>
              </a:ext>
            </a:extLst>
          </p:cNvPr>
          <p:cNvSpPr txBox="1"/>
          <p:nvPr/>
        </p:nvSpPr>
        <p:spPr>
          <a:xfrm>
            <a:off x="5405213" y="280683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252BD28-61E8-4F48-A723-AC043DC47777}"/>
              </a:ext>
            </a:extLst>
          </p:cNvPr>
          <p:cNvSpPr txBox="1"/>
          <p:nvPr/>
        </p:nvSpPr>
        <p:spPr>
          <a:xfrm>
            <a:off x="6115207" y="281261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B5884B7-4349-2A40-A051-563481DB533E}"/>
              </a:ext>
            </a:extLst>
          </p:cNvPr>
          <p:cNvSpPr txBox="1"/>
          <p:nvPr/>
        </p:nvSpPr>
        <p:spPr>
          <a:xfrm>
            <a:off x="5396379" y="333527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6B0E674-EE02-2D43-B654-1A304AD0E13C}"/>
              </a:ext>
            </a:extLst>
          </p:cNvPr>
          <p:cNvSpPr txBox="1"/>
          <p:nvPr/>
        </p:nvSpPr>
        <p:spPr>
          <a:xfrm>
            <a:off x="5981338" y="3341061"/>
            <a:ext cx="43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15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10AEC09-2DC6-174C-B6C4-B5720960CEE4}"/>
              </a:ext>
            </a:extLst>
          </p:cNvPr>
          <p:cNvSpPr txBox="1"/>
          <p:nvPr/>
        </p:nvSpPr>
        <p:spPr>
          <a:xfrm>
            <a:off x="5419478" y="378791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5EF30CA-5629-B548-8593-1C30F4BF3A1F}"/>
              </a:ext>
            </a:extLst>
          </p:cNvPr>
          <p:cNvSpPr txBox="1"/>
          <p:nvPr/>
        </p:nvSpPr>
        <p:spPr>
          <a:xfrm>
            <a:off x="6004437" y="3793698"/>
            <a:ext cx="43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15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16C5676-417C-3544-9CF3-19B681ACE97B}"/>
              </a:ext>
            </a:extLst>
          </p:cNvPr>
          <p:cNvSpPr txBox="1"/>
          <p:nvPr/>
        </p:nvSpPr>
        <p:spPr>
          <a:xfrm>
            <a:off x="5396379" y="431935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BE8C032-538B-0B47-A6BC-80DD7AD883CF}"/>
              </a:ext>
            </a:extLst>
          </p:cNvPr>
          <p:cNvSpPr txBox="1"/>
          <p:nvPr/>
        </p:nvSpPr>
        <p:spPr>
          <a:xfrm>
            <a:off x="5981338" y="4325139"/>
            <a:ext cx="43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15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458B9EB-3BCB-114D-B098-43D8E8C6B9C6}"/>
              </a:ext>
            </a:extLst>
          </p:cNvPr>
          <p:cNvSpPr txBox="1"/>
          <p:nvPr/>
        </p:nvSpPr>
        <p:spPr>
          <a:xfrm>
            <a:off x="5419478" y="480948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4DF2C2E-FB8A-894D-8F26-AC913030CF86}"/>
              </a:ext>
            </a:extLst>
          </p:cNvPr>
          <p:cNvSpPr txBox="1"/>
          <p:nvPr/>
        </p:nvSpPr>
        <p:spPr>
          <a:xfrm>
            <a:off x="6004437" y="4815263"/>
            <a:ext cx="43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15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2FC928F-A143-7545-B8D4-197FC2613177}"/>
              </a:ext>
            </a:extLst>
          </p:cNvPr>
          <p:cNvSpPr txBox="1"/>
          <p:nvPr/>
        </p:nvSpPr>
        <p:spPr>
          <a:xfrm>
            <a:off x="5419478" y="530478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D266414-F57B-CE49-8916-E8EBD3C19DF8}"/>
              </a:ext>
            </a:extLst>
          </p:cNvPr>
          <p:cNvSpPr txBox="1"/>
          <p:nvPr/>
        </p:nvSpPr>
        <p:spPr>
          <a:xfrm>
            <a:off x="6004437" y="5310569"/>
            <a:ext cx="43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15</a:t>
            </a:r>
          </a:p>
        </p:txBody>
      </p: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696641C2-0E44-5E43-9BEF-5D6445D9B56E}"/>
              </a:ext>
            </a:extLst>
          </p:cNvPr>
          <p:cNvCxnSpPr>
            <a:cxnSpLocks/>
            <a:stCxn id="69" idx="3"/>
            <a:endCxn id="38" idx="1"/>
          </p:cNvCxnSpPr>
          <p:nvPr/>
        </p:nvCxnSpPr>
        <p:spPr>
          <a:xfrm flipV="1">
            <a:off x="3437344" y="3014454"/>
            <a:ext cx="1008347" cy="130483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0" name="Elbow Connector 109">
            <a:extLst>
              <a:ext uri="{FF2B5EF4-FFF2-40B4-BE49-F238E27FC236}">
                <a16:creationId xmlns:a16="http://schemas.microsoft.com/office/drawing/2014/main" id="{675609BC-FF27-8E4A-B13A-ACE0709621D0}"/>
              </a:ext>
            </a:extLst>
          </p:cNvPr>
          <p:cNvCxnSpPr>
            <a:stCxn id="69" idx="3"/>
            <a:endCxn id="41" idx="1"/>
          </p:cNvCxnSpPr>
          <p:nvPr/>
        </p:nvCxnSpPr>
        <p:spPr>
          <a:xfrm flipV="1">
            <a:off x="3437344" y="3517761"/>
            <a:ext cx="1008346" cy="80152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1793027B-3871-7149-90F9-47E7E6A4BF97}"/>
              </a:ext>
            </a:extLst>
          </p:cNvPr>
          <p:cNvCxnSpPr>
            <a:cxnSpLocks/>
            <a:stCxn id="69" idx="3"/>
            <a:endCxn id="44" idx="1"/>
          </p:cNvCxnSpPr>
          <p:nvPr/>
        </p:nvCxnSpPr>
        <p:spPr>
          <a:xfrm flipV="1">
            <a:off x="3437344" y="4018850"/>
            <a:ext cx="1008346" cy="30043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4" name="Elbow Connector 113">
            <a:extLst>
              <a:ext uri="{FF2B5EF4-FFF2-40B4-BE49-F238E27FC236}">
                <a16:creationId xmlns:a16="http://schemas.microsoft.com/office/drawing/2014/main" id="{96F713B9-D62D-5645-A7DD-7FCAB9195DFD}"/>
              </a:ext>
            </a:extLst>
          </p:cNvPr>
          <p:cNvCxnSpPr>
            <a:cxnSpLocks/>
            <a:stCxn id="71" idx="3"/>
            <a:endCxn id="47" idx="1"/>
          </p:cNvCxnSpPr>
          <p:nvPr/>
        </p:nvCxnSpPr>
        <p:spPr>
          <a:xfrm>
            <a:off x="3425312" y="4319284"/>
            <a:ext cx="1020378" cy="200655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7" name="Elbow Connector 116">
            <a:extLst>
              <a:ext uri="{FF2B5EF4-FFF2-40B4-BE49-F238E27FC236}">
                <a16:creationId xmlns:a16="http://schemas.microsoft.com/office/drawing/2014/main" id="{E7C9DDF6-6A44-D848-951F-0595F67912C2}"/>
              </a:ext>
            </a:extLst>
          </p:cNvPr>
          <p:cNvCxnSpPr>
            <a:cxnSpLocks/>
            <a:stCxn id="71" idx="3"/>
            <a:endCxn id="50" idx="1"/>
          </p:cNvCxnSpPr>
          <p:nvPr/>
        </p:nvCxnSpPr>
        <p:spPr>
          <a:xfrm>
            <a:off x="3425312" y="4319284"/>
            <a:ext cx="1020378" cy="70174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0" name="Elbow Connector 119">
            <a:extLst>
              <a:ext uri="{FF2B5EF4-FFF2-40B4-BE49-F238E27FC236}">
                <a16:creationId xmlns:a16="http://schemas.microsoft.com/office/drawing/2014/main" id="{3580932A-3D49-5A4B-8760-B47AA9A0CF10}"/>
              </a:ext>
            </a:extLst>
          </p:cNvPr>
          <p:cNvCxnSpPr>
            <a:cxnSpLocks/>
            <a:stCxn id="69" idx="3"/>
            <a:endCxn id="55" idx="1"/>
          </p:cNvCxnSpPr>
          <p:nvPr/>
        </p:nvCxnSpPr>
        <p:spPr>
          <a:xfrm>
            <a:off x="3437344" y="4319284"/>
            <a:ext cx="1008346" cy="120283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05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71" grpId="0"/>
      <p:bldP spid="72" grpId="0"/>
      <p:bldP spid="74" grpId="0" animBg="1"/>
      <p:bldP spid="73" grpId="0"/>
      <p:bldP spid="73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1" grpId="0"/>
      <p:bldP spid="82" grpId="0"/>
      <p:bldP spid="82" grpId="1"/>
      <p:bldP spid="83" grpId="0"/>
      <p:bldP spid="83" grpId="1"/>
      <p:bldP spid="84" grpId="0"/>
      <p:bldP spid="84" grpId="1"/>
      <p:bldP spid="86" grpId="0"/>
      <p:bldP spid="86" grpId="1"/>
      <p:bldP spid="87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AE8630-6CB4-B7DF-B218-EA332992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Programming Languages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6261A4-4227-1DE8-63B3-CEB206A1E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Assembly code and pseudocode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E54F9-FE6F-2007-9A9F-EEE91DFBC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00729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EF6E-B84A-8546-B15F-7011F1676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Memory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FCBFD-4AC3-1C40-9839-CA26D726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14</a:t>
            </a:fld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3F3CF-4CB0-6843-A5B0-408F6421DBB4}"/>
              </a:ext>
            </a:extLst>
          </p:cNvPr>
          <p:cNvSpPr/>
          <p:nvPr/>
        </p:nvSpPr>
        <p:spPr>
          <a:xfrm>
            <a:off x="769239" y="1706847"/>
            <a:ext cx="6236678" cy="4835769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E20FA7-7057-4C4C-A9E6-BD5A0BACDC00}"/>
              </a:ext>
            </a:extLst>
          </p:cNvPr>
          <p:cNvSpPr/>
          <p:nvPr/>
        </p:nvSpPr>
        <p:spPr>
          <a:xfrm>
            <a:off x="4031999" y="1996994"/>
            <a:ext cx="2636724" cy="42554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8925F-D219-2F40-B27B-288D55C54987}"/>
              </a:ext>
            </a:extLst>
          </p:cNvPr>
          <p:cNvSpPr txBox="1"/>
          <p:nvPr/>
        </p:nvSpPr>
        <p:spPr>
          <a:xfrm>
            <a:off x="4125800" y="2179785"/>
            <a:ext cx="11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Memory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A15635-CFAA-A346-BB7B-7A6FA0D457E3}"/>
              </a:ext>
            </a:extLst>
          </p:cNvPr>
          <p:cNvSpPr/>
          <p:nvPr/>
        </p:nvSpPr>
        <p:spPr>
          <a:xfrm>
            <a:off x="5576327" y="2189343"/>
            <a:ext cx="734807" cy="390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09312E-2FE9-B74B-884C-7485B4961D4A}"/>
              </a:ext>
            </a:extLst>
          </p:cNvPr>
          <p:cNvSpPr txBox="1"/>
          <p:nvPr/>
        </p:nvSpPr>
        <p:spPr>
          <a:xfrm>
            <a:off x="5141593" y="2189344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7AD82-AF6B-2E4D-9863-6A329B76F0E8}"/>
              </a:ext>
            </a:extLst>
          </p:cNvPr>
          <p:cNvSpPr/>
          <p:nvPr/>
        </p:nvSpPr>
        <p:spPr>
          <a:xfrm>
            <a:off x="1043582" y="3291717"/>
            <a:ext cx="2636724" cy="1301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8637AA-F630-484C-B502-C5391429BAC0}"/>
              </a:ext>
            </a:extLst>
          </p:cNvPr>
          <p:cNvSpPr txBox="1"/>
          <p:nvPr/>
        </p:nvSpPr>
        <p:spPr>
          <a:xfrm>
            <a:off x="1154087" y="3474508"/>
            <a:ext cx="11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CPU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564312-8917-1747-A649-1CF9EB84CBF0}"/>
              </a:ext>
            </a:extLst>
          </p:cNvPr>
          <p:cNvGrpSpPr/>
          <p:nvPr/>
        </p:nvGrpSpPr>
        <p:grpSpPr>
          <a:xfrm>
            <a:off x="2033961" y="3484067"/>
            <a:ext cx="1294576" cy="369332"/>
            <a:chOff x="5141682" y="2822573"/>
            <a:chExt cx="1294576" cy="3693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52E98E-57B5-A545-BC22-9EDE4BDCAEC9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6F7E04-DBA5-2147-807E-75DB73523B9A}"/>
                </a:ext>
              </a:extLst>
            </p:cNvPr>
            <p:cNvSpPr txBox="1"/>
            <p:nvPr/>
          </p:nvSpPr>
          <p:spPr>
            <a:xfrm>
              <a:off x="5141682" y="2822573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ACC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AB6598-DF40-6F41-A468-EAB4B6C68203}"/>
              </a:ext>
            </a:extLst>
          </p:cNvPr>
          <p:cNvGrpSpPr/>
          <p:nvPr/>
        </p:nvGrpSpPr>
        <p:grpSpPr>
          <a:xfrm>
            <a:off x="2158996" y="3919930"/>
            <a:ext cx="1169541" cy="369332"/>
            <a:chOff x="5266717" y="2822573"/>
            <a:chExt cx="1169541" cy="3693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0FDE1C-383F-4841-8781-842A82D4BEE3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1FD773-A340-7044-82BA-74498255C170}"/>
                </a:ext>
              </a:extLst>
            </p:cNvPr>
            <p:cNvSpPr txBox="1"/>
            <p:nvPr/>
          </p:nvSpPr>
          <p:spPr>
            <a:xfrm>
              <a:off x="5266717" y="2822573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latin typeface="Share Tech Mono" panose="020B0509050000020004" pitchFamily="49" charset="77"/>
                </a:rPr>
                <a:t>IP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7E5370E-57A0-6F4E-B234-5645128589F1}"/>
              </a:ext>
            </a:extLst>
          </p:cNvPr>
          <p:cNvSpPr txBox="1"/>
          <p:nvPr/>
        </p:nvSpPr>
        <p:spPr>
          <a:xfrm>
            <a:off x="1087173" y="1996994"/>
            <a:ext cx="193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Random Access </a:t>
            </a:r>
          </a:p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Machine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997862-D3C2-C345-BCD1-C34F08DE694F}"/>
              </a:ext>
            </a:extLst>
          </p:cNvPr>
          <p:cNvSpPr txBox="1"/>
          <p:nvPr/>
        </p:nvSpPr>
        <p:spPr>
          <a:xfrm>
            <a:off x="2763930" y="3934963"/>
            <a:ext cx="57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124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2A241C-0231-2149-AE66-729448D0805D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5358960" y="2558676"/>
            <a:ext cx="14089" cy="3533745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E2DFC75-03A1-AC47-B324-9A2B278D6D84}"/>
              </a:ext>
            </a:extLst>
          </p:cNvPr>
          <p:cNvSpPr txBox="1"/>
          <p:nvPr/>
        </p:nvSpPr>
        <p:spPr>
          <a:xfrm>
            <a:off x="2762612" y="3499100"/>
            <a:ext cx="57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50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90B5BA-0621-8647-A386-7CFF77A118E3}"/>
              </a:ext>
            </a:extLst>
          </p:cNvPr>
          <p:cNvSpPr txBox="1"/>
          <p:nvPr/>
        </p:nvSpPr>
        <p:spPr>
          <a:xfrm>
            <a:off x="2026996" y="349158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ACC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59760A0-CE94-6542-9901-ADB7EE8CD387}"/>
              </a:ext>
            </a:extLst>
          </p:cNvPr>
          <p:cNvSpPr/>
          <p:nvPr/>
        </p:nvSpPr>
        <p:spPr>
          <a:xfrm>
            <a:off x="5576327" y="2189342"/>
            <a:ext cx="734807" cy="164194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122F9C-FED5-374A-BAA5-EFD3CBDDBA38}"/>
              </a:ext>
            </a:extLst>
          </p:cNvPr>
          <p:cNvSpPr/>
          <p:nvPr/>
        </p:nvSpPr>
        <p:spPr>
          <a:xfrm>
            <a:off x="5576327" y="3831284"/>
            <a:ext cx="734807" cy="943116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A53D82-99A1-3144-B587-522C93866C27}"/>
              </a:ext>
            </a:extLst>
          </p:cNvPr>
          <p:cNvSpPr txBox="1"/>
          <p:nvPr/>
        </p:nvSpPr>
        <p:spPr>
          <a:xfrm>
            <a:off x="7678404" y="2687147"/>
            <a:ext cx="290816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NO" b="1" dirty="0">
                <a:solidFill>
                  <a:schemeClr val="accent3"/>
                </a:solidFill>
              </a:rPr>
              <a:t>CODE segment</a:t>
            </a:r>
          </a:p>
          <a:p>
            <a:r>
              <a:rPr lang="en-GB" dirty="0">
                <a:solidFill>
                  <a:schemeClr val="accent3"/>
                </a:solidFill>
              </a:rPr>
              <a:t>a</a:t>
            </a:r>
            <a:r>
              <a:rPr lang="en-NO" dirty="0">
                <a:solidFill>
                  <a:schemeClr val="accent3"/>
                </a:solidFill>
              </a:rPr>
              <a:t>lgorithm / instructions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9C6841-0618-664C-B255-D2F874F676EF}"/>
              </a:ext>
            </a:extLst>
          </p:cNvPr>
          <p:cNvSpPr txBox="1"/>
          <p:nvPr/>
        </p:nvSpPr>
        <p:spPr>
          <a:xfrm>
            <a:off x="7678404" y="3979676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DATA segment</a:t>
            </a:r>
          </a:p>
          <a:p>
            <a:r>
              <a:rPr lang="nb-NO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Inputs / Intermediate </a:t>
            </a:r>
            <a:r>
              <a:rPr lang="nb-NO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results</a:t>
            </a:r>
            <a:endParaRPr lang="en-NO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5861E19-0FBE-EA4F-B1F8-F1CD5ECE1D72}"/>
              </a:ext>
            </a:extLst>
          </p:cNvPr>
          <p:cNvCxnSpPr>
            <a:cxnSpLocks/>
            <a:stCxn id="43" idx="3"/>
            <a:endCxn id="48" idx="1"/>
          </p:cNvCxnSpPr>
          <p:nvPr/>
        </p:nvCxnSpPr>
        <p:spPr>
          <a:xfrm>
            <a:off x="6311134" y="4302842"/>
            <a:ext cx="1367270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8DFC33C-BB39-5442-8BF2-D16F65B82C1F}"/>
              </a:ext>
            </a:extLst>
          </p:cNvPr>
          <p:cNvCxnSpPr>
            <a:stCxn id="42" idx="3"/>
            <a:endCxn id="44" idx="1"/>
          </p:cNvCxnSpPr>
          <p:nvPr/>
        </p:nvCxnSpPr>
        <p:spPr>
          <a:xfrm>
            <a:off x="6311134" y="3010313"/>
            <a:ext cx="1367270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10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51485-510D-444D-B071-F8B8C195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Assembly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F9B2D-07B1-D841-846C-1BFCDFCB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15</a:t>
            </a:fld>
            <a:endParaRPr lang="en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37A248-92FB-B842-808A-E1A602C6E867}"/>
              </a:ext>
            </a:extLst>
          </p:cNvPr>
          <p:cNvSpPr txBox="1">
            <a:spLocks/>
          </p:cNvSpPr>
          <p:nvPr/>
        </p:nvSpPr>
        <p:spPr>
          <a:xfrm>
            <a:off x="8853968" y="2590793"/>
            <a:ext cx="2529155" cy="2160210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6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1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0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2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6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 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2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4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7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15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</a:t>
            </a:r>
            <a:endParaRPr lang="en-GB" dirty="0">
              <a:solidFill>
                <a:srgbClr val="4C566A"/>
              </a:solidFill>
              <a:latin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F1D75-9385-8448-949B-3B83DF270182}"/>
              </a:ext>
            </a:extLst>
          </p:cNvPr>
          <p:cNvSpPr txBox="1"/>
          <p:nvPr/>
        </p:nvSpPr>
        <p:spPr>
          <a:xfrm>
            <a:off x="860426" y="1766827"/>
            <a:ext cx="5865022" cy="3964501"/>
          </a:xfrm>
          <a:prstGeom prst="rect">
            <a:avLst/>
          </a:prstGeom>
          <a:solidFill>
            <a:schemeClr val="bg2"/>
          </a:solidFill>
        </p:spPr>
        <p:txBody>
          <a:bodyPr wrap="none" lIns="180000" tIns="180000" rIns="180000" bIns="180000" rtlCol="0" anchor="ctr">
            <a:spAutoFit/>
          </a:bodyPr>
          <a:lstStyle/>
          <a:p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segment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: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data</a:t>
            </a:r>
            <a:endParaRPr lang="en-GB" dirty="0">
              <a:solidFill>
                <a:srgbClr val="88C0D0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0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0</a:t>
            </a:r>
          </a:p>
          <a:p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segment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: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code</a:t>
            </a:r>
            <a:endParaRPr lang="en-GB" dirty="0">
              <a:solidFill>
                <a:srgbClr val="88C0D0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read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user-input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load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0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    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0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add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+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read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user-input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add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+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store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print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</a:t>
            </a: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halt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endParaRPr lang="en-NO" dirty="0"/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D3419B31-9493-5443-B7A4-E508835723C0}"/>
              </a:ext>
            </a:extLst>
          </p:cNvPr>
          <p:cNvSpPr/>
          <p:nvPr/>
        </p:nvSpPr>
        <p:spPr>
          <a:xfrm>
            <a:off x="6851732" y="3128795"/>
            <a:ext cx="1875952" cy="11266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assemble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5B74F-9F92-8A8D-5409-825EE5E70760}"/>
              </a:ext>
            </a:extLst>
          </p:cNvPr>
          <p:cNvSpPr txBox="1"/>
          <p:nvPr/>
        </p:nvSpPr>
        <p:spPr>
          <a:xfrm>
            <a:off x="8853968" y="4869787"/>
            <a:ext cx="212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machine code</a:t>
            </a:r>
          </a:p>
        </p:txBody>
      </p:sp>
    </p:spTree>
    <p:extLst>
      <p:ext uri="{BB962C8B-B14F-4D97-AF65-F5344CB8AC3E}">
        <p14:creationId xmlns:p14="http://schemas.microsoft.com/office/powerpoint/2010/main" val="1035258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BD7B-0999-8F4C-847F-40B6823B2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Pseudo-code?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67495-6A4E-1C48-BA07-0F0D531F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16</a:t>
            </a:fld>
            <a:endParaRPr lang="en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7A1C29-71EB-B246-A348-1DEBF64B25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84876"/>
            <a:ext cx="5257800" cy="3459748"/>
          </a:xfrm>
          <a:prstGeom prst="rect">
            <a:avLst/>
          </a:prstGeom>
          <a:solidFill>
            <a:schemeClr val="bg2"/>
          </a:solidFill>
        </p:spPr>
        <p:txBody>
          <a:bodyPr wrap="square" lIns="180000" tIns="180000" rIns="180000" bIns="180000" rtlCol="0" anchor="ctr">
            <a:sp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program </a:t>
            </a:r>
            <a:r>
              <a:rPr lang="en-GB" dirty="0" err="1">
                <a:solidFill>
                  <a:srgbClr val="88C0D0"/>
                </a:solidFill>
                <a:latin typeface="Share Tech Mono" panose="020B0509050000020004" pitchFamily="49" charset="77"/>
              </a:rPr>
              <a:t>add_two_numbers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()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begin</a:t>
            </a: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var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value: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Integer = 0;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</a:t>
            </a: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 := read()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;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 :=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 + read()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 </a:t>
            </a: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print(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;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end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38002-ACC6-0946-A85E-C6620FC239C7}"/>
              </a:ext>
            </a:extLst>
          </p:cNvPr>
          <p:cNvSpPr txBox="1"/>
          <p:nvPr/>
        </p:nvSpPr>
        <p:spPr>
          <a:xfrm>
            <a:off x="8307977" y="1896193"/>
            <a:ext cx="2864200" cy="3964501"/>
          </a:xfrm>
          <a:prstGeom prst="rect">
            <a:avLst/>
          </a:prstGeom>
          <a:solidFill>
            <a:schemeClr val="bg2"/>
          </a:solidFill>
        </p:spPr>
        <p:txBody>
          <a:bodyPr wrap="none" lIns="180000" tIns="180000" rIns="180000" bIns="180000" rtlCol="0" anchor="ctr">
            <a:spAutoFit/>
          </a:bodyPr>
          <a:lstStyle/>
          <a:p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segment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: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data</a:t>
            </a:r>
            <a:endParaRPr lang="en-GB" dirty="0">
              <a:solidFill>
                <a:srgbClr val="88C0D0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0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    </a:t>
            </a:r>
          </a:p>
          <a:p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segment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: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code</a:t>
            </a:r>
            <a:endParaRPr lang="en-GB" dirty="0">
              <a:solidFill>
                <a:srgbClr val="88C0D0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read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load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0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add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</a:p>
          <a:p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read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add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</a:p>
          <a:p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store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</a:p>
          <a:p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print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</a:p>
          <a:p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halt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endParaRPr lang="en-NO" dirty="0"/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47CCD139-6EAE-9F48-8D4A-6AD5485FFE04}"/>
              </a:ext>
            </a:extLst>
          </p:cNvPr>
          <p:cNvSpPr/>
          <p:nvPr/>
        </p:nvSpPr>
        <p:spPr>
          <a:xfrm>
            <a:off x="6418217" y="2865664"/>
            <a:ext cx="1567543" cy="11266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compile</a:t>
            </a:r>
          </a:p>
        </p:txBody>
      </p:sp>
    </p:spTree>
    <p:extLst>
      <p:ext uri="{BB962C8B-B14F-4D97-AF65-F5344CB8AC3E}">
        <p14:creationId xmlns:p14="http://schemas.microsoft.com/office/powerpoint/2010/main" val="4292434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734D5-0295-65E4-4A00-9FD39BB40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Sequences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3B6001-C931-7DFD-1722-07BCE4C60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92103"/>
            <a:ext cx="5181600" cy="1760020"/>
          </a:xfrm>
          <a:solidFill>
            <a:schemeClr val="bg2"/>
          </a:solidFill>
        </p:spPr>
        <p:txBody>
          <a:bodyPr anchor="ctr"/>
          <a:lstStyle/>
          <a:p>
            <a:pPr marL="0" indent="0">
              <a:buNone/>
            </a:pPr>
            <a:r>
              <a:rPr lang="en-NO" dirty="0">
                <a:latin typeface="Share Tech Mono" panose="020B0509050000020004" pitchFamily="49" charset="77"/>
              </a:rPr>
              <a:t>&lt;step 1&gt; ; </a:t>
            </a:r>
          </a:p>
          <a:p>
            <a:pPr marL="0" indent="0">
              <a:buNone/>
            </a:pPr>
            <a:r>
              <a:rPr lang="en-NO" dirty="0">
                <a:latin typeface="Share Tech Mono" panose="020B0509050000020004" pitchFamily="49" charset="77"/>
              </a:rPr>
              <a:t>&lt;step 2&gt; 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899B6-681E-9DF7-33EE-33B80DE9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17</a:t>
            </a:fld>
            <a:endParaRPr lang="en-NO" dirty="0"/>
          </a:p>
        </p:txBody>
      </p:sp>
      <p:sp>
        <p:nvSpPr>
          <p:cNvPr id="3" name="Process 2">
            <a:extLst>
              <a:ext uri="{FF2B5EF4-FFF2-40B4-BE49-F238E27FC236}">
                <a16:creationId xmlns:a16="http://schemas.microsoft.com/office/drawing/2014/main" id="{DFEEDA59-07BB-A90A-E636-84FE631A3ED3}"/>
              </a:ext>
            </a:extLst>
          </p:cNvPr>
          <p:cNvSpPr/>
          <p:nvPr/>
        </p:nvSpPr>
        <p:spPr>
          <a:xfrm>
            <a:off x="7925959" y="2105924"/>
            <a:ext cx="2466073" cy="160337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ASM for “Step 1”</a:t>
            </a:r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A1E32327-E1E9-1B88-8C01-EBB73D591E92}"/>
              </a:ext>
            </a:extLst>
          </p:cNvPr>
          <p:cNvSpPr/>
          <p:nvPr/>
        </p:nvSpPr>
        <p:spPr>
          <a:xfrm>
            <a:off x="7925959" y="3672113"/>
            <a:ext cx="2466073" cy="160337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ASM for “Step 2”</a:t>
            </a:r>
          </a:p>
        </p:txBody>
      </p:sp>
    </p:spTree>
    <p:extLst>
      <p:ext uri="{BB962C8B-B14F-4D97-AF65-F5344CB8AC3E}">
        <p14:creationId xmlns:p14="http://schemas.microsoft.com/office/powerpoint/2010/main" val="1098598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734D5-0295-65E4-4A00-9FD39BB40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Assignements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3B6001-C931-7DFD-1722-07BCE4C60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92103"/>
            <a:ext cx="5181600" cy="1760020"/>
          </a:xfrm>
          <a:solidFill>
            <a:schemeClr val="bg2"/>
          </a:solidFill>
        </p:spPr>
        <p:txBody>
          <a:bodyPr anchor="ctr"/>
          <a:lstStyle/>
          <a:p>
            <a:pPr marL="0" indent="0">
              <a:buNone/>
            </a:pPr>
            <a:r>
              <a:rPr lang="en-NO" dirty="0">
                <a:latin typeface="Share Tech Mono" panose="020B0509050000020004" pitchFamily="49" charset="77"/>
              </a:rPr>
              <a:t>x := &lt;expression&gt;;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899B6-681E-9DF7-33EE-33B80DE9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18</a:t>
            </a:fld>
            <a:endParaRPr lang="en-NO" dirty="0"/>
          </a:p>
        </p:txBody>
      </p:sp>
      <p:sp>
        <p:nvSpPr>
          <p:cNvPr id="3" name="Process 2">
            <a:extLst>
              <a:ext uri="{FF2B5EF4-FFF2-40B4-BE49-F238E27FC236}">
                <a16:creationId xmlns:a16="http://schemas.microsoft.com/office/drawing/2014/main" id="{DFEEDA59-07BB-A90A-E636-84FE631A3ED3}"/>
              </a:ext>
            </a:extLst>
          </p:cNvPr>
          <p:cNvSpPr/>
          <p:nvPr/>
        </p:nvSpPr>
        <p:spPr>
          <a:xfrm>
            <a:off x="7792279" y="2526053"/>
            <a:ext cx="2466073" cy="160337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Assembly for “expression”</a:t>
            </a: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B9CF99EF-91D3-F755-9F9A-89B590E4F4E1}"/>
              </a:ext>
            </a:extLst>
          </p:cNvPr>
          <p:cNvSpPr/>
          <p:nvPr/>
        </p:nvSpPr>
        <p:spPr>
          <a:xfrm>
            <a:off x="7792279" y="4129429"/>
            <a:ext cx="2466073" cy="620402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STORE address(x)</a:t>
            </a:r>
          </a:p>
        </p:txBody>
      </p:sp>
    </p:spTree>
    <p:extLst>
      <p:ext uri="{BB962C8B-B14F-4D97-AF65-F5344CB8AC3E}">
        <p14:creationId xmlns:p14="http://schemas.microsoft.com/office/powerpoint/2010/main" val="3222503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734D5-0295-65E4-4A00-9FD39BB40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Arithmetic Expressions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899B6-681E-9DF7-33EE-33B80DE9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19</a:t>
            </a:fld>
            <a:endParaRPr lang="en-NO" dirty="0"/>
          </a:p>
        </p:txBody>
      </p:sp>
      <p:sp>
        <p:nvSpPr>
          <p:cNvPr id="10" name="Process 9">
            <a:extLst>
              <a:ext uri="{FF2B5EF4-FFF2-40B4-BE49-F238E27FC236}">
                <a16:creationId xmlns:a16="http://schemas.microsoft.com/office/drawing/2014/main" id="{623CF9B0-0621-DD33-969C-3404888152D0}"/>
              </a:ext>
            </a:extLst>
          </p:cNvPr>
          <p:cNvSpPr/>
          <p:nvPr/>
        </p:nvSpPr>
        <p:spPr>
          <a:xfrm>
            <a:off x="1343340" y="4907845"/>
            <a:ext cx="2466073" cy="62040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LOAD  12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9F4DCD6-76CD-FA5C-8684-50CC21BDD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3060" y="2512217"/>
            <a:ext cx="2903394" cy="916783"/>
          </a:xfrm>
          <a:solidFill>
            <a:schemeClr val="bg2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x := </a:t>
            </a:r>
            <a:r>
              <a:rPr lang="en-NO" dirty="0">
                <a:latin typeface="Share Tech Mono" panose="020B0509050000020004" pitchFamily="49" charset="77"/>
              </a:rPr>
              <a:t>12;</a:t>
            </a:r>
          </a:p>
        </p:txBody>
      </p:sp>
      <p:sp>
        <p:nvSpPr>
          <p:cNvPr id="15" name="Process 14">
            <a:extLst>
              <a:ext uri="{FF2B5EF4-FFF2-40B4-BE49-F238E27FC236}">
                <a16:creationId xmlns:a16="http://schemas.microsoft.com/office/drawing/2014/main" id="{6D5F9013-69E3-C3FF-4CD5-80ED49F9F73E}"/>
              </a:ext>
            </a:extLst>
          </p:cNvPr>
          <p:cNvSpPr/>
          <p:nvPr/>
        </p:nvSpPr>
        <p:spPr>
          <a:xfrm>
            <a:off x="5042451" y="4597644"/>
            <a:ext cx="2466073" cy="62040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LOAD  12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D1CF391-5BEF-F3DC-1B79-AACC74C8C1A3}"/>
              </a:ext>
            </a:extLst>
          </p:cNvPr>
          <p:cNvSpPr txBox="1">
            <a:spLocks/>
          </p:cNvSpPr>
          <p:nvPr/>
        </p:nvSpPr>
        <p:spPr>
          <a:xfrm>
            <a:off x="5042450" y="2540699"/>
            <a:ext cx="2466073" cy="91678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x := </a:t>
            </a:r>
            <a:r>
              <a:rPr lang="en-NO" dirty="0">
                <a:latin typeface="Share Tech Mono" panose="020B0509050000020004" pitchFamily="49" charset="77"/>
              </a:rPr>
              <a:t>12 + v;</a:t>
            </a:r>
          </a:p>
        </p:txBody>
      </p:sp>
      <p:sp>
        <p:nvSpPr>
          <p:cNvPr id="17" name="Process 16">
            <a:extLst>
              <a:ext uri="{FF2B5EF4-FFF2-40B4-BE49-F238E27FC236}">
                <a16:creationId xmlns:a16="http://schemas.microsoft.com/office/drawing/2014/main" id="{DA8A9849-9F45-6DA4-2517-BB5767F856A6}"/>
              </a:ext>
            </a:extLst>
          </p:cNvPr>
          <p:cNvSpPr/>
          <p:nvPr/>
        </p:nvSpPr>
        <p:spPr>
          <a:xfrm>
            <a:off x="5042450" y="5218046"/>
            <a:ext cx="2466073" cy="62040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ADD </a:t>
            </a:r>
            <a:r>
              <a:rPr lang="en-NO" i="1" dirty="0">
                <a:latin typeface="Share Tech Mono" panose="020B0509050000020004" pitchFamily="49" charset="77"/>
              </a:rPr>
              <a:t>address</a:t>
            </a:r>
            <a:r>
              <a:rPr lang="en-NO" dirty="0">
                <a:latin typeface="Share Tech Mono" panose="020B0509050000020004" pitchFamily="49" charset="77"/>
              </a:rPr>
              <a:t>(v)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8CBA3A9-0657-7784-5C14-FF8D27837908}"/>
              </a:ext>
            </a:extLst>
          </p:cNvPr>
          <p:cNvSpPr txBox="1">
            <a:spLocks/>
          </p:cNvSpPr>
          <p:nvPr/>
        </p:nvSpPr>
        <p:spPr>
          <a:xfrm>
            <a:off x="8155548" y="2489060"/>
            <a:ext cx="3262366" cy="108902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x := </a:t>
            </a:r>
            <a:r>
              <a:rPr lang="en-NO" dirty="0">
                <a:latin typeface="Share Tech Mono" panose="020B0509050000020004" pitchFamily="49" charset="77"/>
              </a:rPr>
              <a:t>a + (b – 5);</a:t>
            </a:r>
          </a:p>
        </p:txBody>
      </p:sp>
    </p:spTree>
    <p:extLst>
      <p:ext uri="{BB962C8B-B14F-4D97-AF65-F5344CB8AC3E}">
        <p14:creationId xmlns:p14="http://schemas.microsoft.com/office/powerpoint/2010/main" val="94007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EBB723-3E1A-DE8B-2DA6-903776264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Remember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02428A-619E-9C85-F7FE-73942120E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8165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O" sz="3200" dirty="0">
                <a:solidFill>
                  <a:schemeClr val="accent3"/>
                </a:solidFill>
              </a:rPr>
              <a:t>Algorithm: </a:t>
            </a:r>
          </a:p>
          <a:p>
            <a:pPr marL="457200" lvl="1" indent="0">
              <a:buNone/>
            </a:pPr>
            <a:r>
              <a:rPr lang="en-NO" sz="2800" dirty="0"/>
              <a:t>sequence of instructions that solves a </a:t>
            </a:r>
            <a:r>
              <a:rPr lang="en-NO" sz="2800" dirty="0">
                <a:solidFill>
                  <a:schemeClr val="accent3"/>
                </a:solidFill>
              </a:rPr>
              <a:t>computational problem</a:t>
            </a:r>
            <a:r>
              <a:rPr lang="en-NO" sz="2800" dirty="0"/>
              <a:t>.</a:t>
            </a:r>
          </a:p>
          <a:p>
            <a:pPr marL="0" indent="0">
              <a:buNone/>
            </a:pPr>
            <a:endParaRPr lang="en-NO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E7377-EF78-06AE-63FD-7F3F284E2DB2}"/>
              </a:ext>
            </a:extLst>
          </p:cNvPr>
          <p:cNvSpPr txBox="1"/>
          <p:nvPr/>
        </p:nvSpPr>
        <p:spPr>
          <a:xfrm>
            <a:off x="8200421" y="278266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0FA3D-3E20-0215-D538-FEE8DE17305A}"/>
              </a:ext>
            </a:extLst>
          </p:cNvPr>
          <p:cNvSpPr txBox="1"/>
          <p:nvPr/>
        </p:nvSpPr>
        <p:spPr>
          <a:xfrm>
            <a:off x="8826315" y="278266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B1ADD-2FC4-B4CD-5FAD-635676317A09}"/>
              </a:ext>
            </a:extLst>
          </p:cNvPr>
          <p:cNvSpPr txBox="1"/>
          <p:nvPr/>
        </p:nvSpPr>
        <p:spPr>
          <a:xfrm>
            <a:off x="9452209" y="278266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7FF248-5D14-1BD1-EEF1-6AA2EC5B1F74}"/>
              </a:ext>
            </a:extLst>
          </p:cNvPr>
          <p:cNvSpPr txBox="1"/>
          <p:nvPr/>
        </p:nvSpPr>
        <p:spPr>
          <a:xfrm>
            <a:off x="10078104" y="278266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CDE5-FFDA-1C54-5319-3932F97D4943}"/>
              </a:ext>
            </a:extLst>
          </p:cNvPr>
          <p:cNvSpPr txBox="1"/>
          <p:nvPr/>
        </p:nvSpPr>
        <p:spPr>
          <a:xfrm>
            <a:off x="8200421" y="3805875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4D9ED3-4955-F9B1-6F74-F4F699E856B2}"/>
              </a:ext>
            </a:extLst>
          </p:cNvPr>
          <p:cNvSpPr txBox="1"/>
          <p:nvPr/>
        </p:nvSpPr>
        <p:spPr>
          <a:xfrm>
            <a:off x="8826315" y="3805875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FD8FE6-ABAC-96D1-5BAC-C8162329504D}"/>
              </a:ext>
            </a:extLst>
          </p:cNvPr>
          <p:cNvSpPr txBox="1"/>
          <p:nvPr/>
        </p:nvSpPr>
        <p:spPr>
          <a:xfrm>
            <a:off x="9452209" y="3805875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27B4F1-19ED-E8CC-1630-EEA5FB3D8437}"/>
              </a:ext>
            </a:extLst>
          </p:cNvPr>
          <p:cNvSpPr txBox="1"/>
          <p:nvPr/>
        </p:nvSpPr>
        <p:spPr>
          <a:xfrm>
            <a:off x="10078104" y="3805875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0DC75-7E54-9895-E958-E4794AF99148}"/>
              </a:ext>
            </a:extLst>
          </p:cNvPr>
          <p:cNvSpPr txBox="1"/>
          <p:nvPr/>
        </p:nvSpPr>
        <p:spPr>
          <a:xfrm>
            <a:off x="8200421" y="4830276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A0564E-96B2-D070-3457-0C256983E469}"/>
              </a:ext>
            </a:extLst>
          </p:cNvPr>
          <p:cNvSpPr txBox="1"/>
          <p:nvPr/>
        </p:nvSpPr>
        <p:spPr>
          <a:xfrm>
            <a:off x="8826315" y="4830276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3EAF34-66C4-F889-A273-9670EF618ECC}"/>
              </a:ext>
            </a:extLst>
          </p:cNvPr>
          <p:cNvSpPr txBox="1"/>
          <p:nvPr/>
        </p:nvSpPr>
        <p:spPr>
          <a:xfrm>
            <a:off x="9452209" y="4830276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64DEAD-45F3-F751-844E-435FD603C431}"/>
              </a:ext>
            </a:extLst>
          </p:cNvPr>
          <p:cNvSpPr txBox="1"/>
          <p:nvPr/>
        </p:nvSpPr>
        <p:spPr>
          <a:xfrm>
            <a:off x="10078104" y="4830276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9B708E-12B9-0BB5-73B8-9FDB6BC23D84}"/>
              </a:ext>
            </a:extLst>
          </p:cNvPr>
          <p:cNvCxnSpPr/>
          <p:nvPr/>
        </p:nvCxnSpPr>
        <p:spPr>
          <a:xfrm>
            <a:off x="7726926" y="4645975"/>
            <a:ext cx="34505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902ADF3-0A73-42F5-B104-F82B78407912}"/>
              </a:ext>
            </a:extLst>
          </p:cNvPr>
          <p:cNvSpPr txBox="1"/>
          <p:nvPr/>
        </p:nvSpPr>
        <p:spPr>
          <a:xfrm>
            <a:off x="9452209" y="2033860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CAC24F-0F56-995A-79F4-4C03FCB99B49}"/>
              </a:ext>
            </a:extLst>
          </p:cNvPr>
          <p:cNvSpPr txBox="1"/>
          <p:nvPr/>
        </p:nvSpPr>
        <p:spPr>
          <a:xfrm>
            <a:off x="6768438" y="3105834"/>
            <a:ext cx="752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5400" dirty="0"/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AFD8BA-DD76-F559-5EE0-C80DB986612A}"/>
              </a:ext>
            </a:extLst>
          </p:cNvPr>
          <p:cNvSpPr txBox="1"/>
          <p:nvPr/>
        </p:nvSpPr>
        <p:spPr>
          <a:xfrm>
            <a:off x="8826314" y="2033860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127C6A-4F4A-88B9-248B-FC3519270473}"/>
              </a:ext>
            </a:extLst>
          </p:cNvPr>
          <p:cNvSpPr txBox="1"/>
          <p:nvPr/>
        </p:nvSpPr>
        <p:spPr>
          <a:xfrm>
            <a:off x="8200420" y="2033712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5679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734D5-0295-65E4-4A00-9FD39BB40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Conditionals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899B6-681E-9DF7-33EE-33B80DE9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20</a:t>
            </a:fld>
            <a:endParaRPr lang="en-NO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9A8E771-3E0A-5EB1-830C-23F8B4AF1CAC}"/>
              </a:ext>
            </a:extLst>
          </p:cNvPr>
          <p:cNvSpPr txBox="1">
            <a:spLocks/>
          </p:cNvSpPr>
          <p:nvPr/>
        </p:nvSpPr>
        <p:spPr>
          <a:xfrm>
            <a:off x="838201" y="2564296"/>
            <a:ext cx="4330148" cy="248478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if</a:t>
            </a:r>
            <a:r>
              <a:rPr lang="en-NO" dirty="0">
                <a:latin typeface="Share Tech Mono" panose="020B0509050000020004" pitchFamily="49" charset="77"/>
              </a:rPr>
              <a:t> (expression) </a:t>
            </a:r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O" dirty="0">
                <a:latin typeface="Share Tech Mono" panose="020B0509050000020004" pitchFamily="49" charset="77"/>
              </a:rPr>
              <a:t>   code 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else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O" dirty="0">
                <a:latin typeface="Share Tech Mono" panose="020B0509050000020004" pitchFamily="49" charset="77"/>
              </a:rPr>
              <a:t>   code 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end</a:t>
            </a: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25EE8FF2-4028-C3CA-CA73-3FCAE146C26D}"/>
              </a:ext>
            </a:extLst>
          </p:cNvPr>
          <p:cNvSpPr/>
          <p:nvPr/>
        </p:nvSpPr>
        <p:spPr>
          <a:xfrm>
            <a:off x="7495716" y="1131472"/>
            <a:ext cx="2466073" cy="98297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Assembly for </a:t>
            </a:r>
            <a:br>
              <a:rPr lang="en-NO" dirty="0">
                <a:latin typeface="Share Tech Mono" panose="020B0509050000020004" pitchFamily="49" charset="77"/>
              </a:rPr>
            </a:br>
            <a:r>
              <a:rPr lang="en-NO" dirty="0">
                <a:latin typeface="Share Tech Mono" panose="020B0509050000020004" pitchFamily="49" charset="77"/>
              </a:rPr>
              <a:t>“not expression”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64E1E2EA-4839-F611-DE6D-C6E1C90859E3}"/>
              </a:ext>
            </a:extLst>
          </p:cNvPr>
          <p:cNvSpPr/>
          <p:nvPr/>
        </p:nvSpPr>
        <p:spPr>
          <a:xfrm>
            <a:off x="7495716" y="2114446"/>
            <a:ext cx="2466073" cy="620402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NO" dirty="0">
                <a:latin typeface="Share Tech Mono" panose="020B0509050000020004" pitchFamily="49" charset="77"/>
              </a:rPr>
              <a:t>JUMP else </a:t>
            </a:r>
          </a:p>
        </p:txBody>
      </p:sp>
      <p:sp>
        <p:nvSpPr>
          <p:cNvPr id="9" name="Process 8">
            <a:extLst>
              <a:ext uri="{FF2B5EF4-FFF2-40B4-BE49-F238E27FC236}">
                <a16:creationId xmlns:a16="http://schemas.microsoft.com/office/drawing/2014/main" id="{09CF0FDD-09FA-EA00-B924-CC6EFBF36DE3}"/>
              </a:ext>
            </a:extLst>
          </p:cNvPr>
          <p:cNvSpPr/>
          <p:nvPr/>
        </p:nvSpPr>
        <p:spPr>
          <a:xfrm>
            <a:off x="7495715" y="2734849"/>
            <a:ext cx="2466073" cy="9829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ASM for “Code X”</a:t>
            </a:r>
          </a:p>
        </p:txBody>
      </p:sp>
      <p:sp>
        <p:nvSpPr>
          <p:cNvPr id="13" name="Process 12">
            <a:extLst>
              <a:ext uri="{FF2B5EF4-FFF2-40B4-BE49-F238E27FC236}">
                <a16:creationId xmlns:a16="http://schemas.microsoft.com/office/drawing/2014/main" id="{E63F8FE4-3CB2-2293-A2FB-CDF162BADAA6}"/>
              </a:ext>
            </a:extLst>
          </p:cNvPr>
          <p:cNvSpPr/>
          <p:nvPr/>
        </p:nvSpPr>
        <p:spPr>
          <a:xfrm>
            <a:off x="7495714" y="3717823"/>
            <a:ext cx="2466073" cy="620402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NO" dirty="0">
                <a:latin typeface="Share Tech Mono" panose="020B0509050000020004" pitchFamily="49" charset="77"/>
              </a:rPr>
              <a:t>LOAD 0</a:t>
            </a:r>
          </a:p>
          <a:p>
            <a:r>
              <a:rPr lang="en-NO" dirty="0">
                <a:latin typeface="Share Tech Mono" panose="020B0509050000020004" pitchFamily="49" charset="77"/>
              </a:rPr>
              <a:t>JUMP end </a:t>
            </a:r>
          </a:p>
        </p:txBody>
      </p:sp>
      <p:sp>
        <p:nvSpPr>
          <p:cNvPr id="14" name="Process 13">
            <a:extLst>
              <a:ext uri="{FF2B5EF4-FFF2-40B4-BE49-F238E27FC236}">
                <a16:creationId xmlns:a16="http://schemas.microsoft.com/office/drawing/2014/main" id="{9E017C95-4E22-84D1-F065-F659ED7FC65D}"/>
              </a:ext>
            </a:extLst>
          </p:cNvPr>
          <p:cNvSpPr/>
          <p:nvPr/>
        </p:nvSpPr>
        <p:spPr>
          <a:xfrm>
            <a:off x="7495713" y="4338227"/>
            <a:ext cx="2466073" cy="9829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ASM for “Code Y”</a:t>
            </a:r>
          </a:p>
        </p:txBody>
      </p:sp>
      <p:sp>
        <p:nvSpPr>
          <p:cNvPr id="15" name="Process 14">
            <a:extLst>
              <a:ext uri="{FF2B5EF4-FFF2-40B4-BE49-F238E27FC236}">
                <a16:creationId xmlns:a16="http://schemas.microsoft.com/office/drawing/2014/main" id="{2A754ACF-197E-05A3-F0CE-10AF0040E136}"/>
              </a:ext>
            </a:extLst>
          </p:cNvPr>
          <p:cNvSpPr/>
          <p:nvPr/>
        </p:nvSpPr>
        <p:spPr>
          <a:xfrm>
            <a:off x="7495712" y="5321199"/>
            <a:ext cx="2466073" cy="620402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NO" dirty="0">
                <a:latin typeface="Share Tech Mono" panose="020B0509050000020004" pitchFamily="49" charset="77"/>
              </a:rPr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2CF776-2D50-6A8D-321B-81C37E0E47D5}"/>
              </a:ext>
            </a:extLst>
          </p:cNvPr>
          <p:cNvSpPr txBox="1"/>
          <p:nvPr/>
        </p:nvSpPr>
        <p:spPr>
          <a:xfrm>
            <a:off x="6618734" y="4338225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else: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F41DC6A3-1D8C-6960-A104-4A0CF54D44C1}"/>
              </a:ext>
            </a:extLst>
          </p:cNvPr>
          <p:cNvCxnSpPr>
            <a:stCxn id="8" idx="1"/>
            <a:endCxn id="16" idx="1"/>
          </p:cNvCxnSpPr>
          <p:nvPr/>
        </p:nvCxnSpPr>
        <p:spPr>
          <a:xfrm rot="10800000" flipV="1">
            <a:off x="6618734" y="2424647"/>
            <a:ext cx="876982" cy="2098244"/>
          </a:xfrm>
          <a:prstGeom prst="bentConnector3">
            <a:avLst>
              <a:gd name="adj1" fmla="val 12606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8E66EA1-4630-FB1A-14CA-642315A45CB0}"/>
              </a:ext>
            </a:extLst>
          </p:cNvPr>
          <p:cNvSpPr txBox="1"/>
          <p:nvPr/>
        </p:nvSpPr>
        <p:spPr>
          <a:xfrm>
            <a:off x="6618733" y="52620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end:</a:t>
            </a:r>
          </a:p>
        </p:txBody>
      </p: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1B5A99A9-73DD-AEF7-CAC4-ACBB78FB245D}"/>
              </a:ext>
            </a:extLst>
          </p:cNvPr>
          <p:cNvCxnSpPr>
            <a:cxnSpLocks/>
            <a:stCxn id="13" idx="3"/>
            <a:endCxn id="15" idx="3"/>
          </p:cNvCxnSpPr>
          <p:nvPr/>
        </p:nvCxnSpPr>
        <p:spPr>
          <a:xfrm flipH="1">
            <a:off x="9961785" y="4028024"/>
            <a:ext cx="2" cy="1603376"/>
          </a:xfrm>
          <a:prstGeom prst="bentConnector3">
            <a:avLst>
              <a:gd name="adj1" fmla="val -11430000000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401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68645-7A65-1E70-6AA0-53BE6D76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Loops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351D4-BF23-2CC0-4860-FDA3EAF5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21</a:t>
            </a:fld>
            <a:endParaRPr lang="en-NO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ED81FDA-AE04-338C-D781-63F03C9B76E2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38201" y="2384853"/>
            <a:ext cx="5181600" cy="295184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while</a:t>
            </a:r>
            <a:r>
              <a:rPr lang="en-NO" dirty="0">
                <a:latin typeface="Share Tech Mono" panose="020B0509050000020004" pitchFamily="49" charset="77"/>
              </a:rPr>
              <a:t> (expression) </a:t>
            </a:r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  // some code 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end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3EF2CA8E-4C3F-AF46-0B1A-7731665FF831}"/>
              </a:ext>
            </a:extLst>
          </p:cNvPr>
          <p:cNvSpPr/>
          <p:nvPr/>
        </p:nvSpPr>
        <p:spPr>
          <a:xfrm>
            <a:off x="7784219" y="1968832"/>
            <a:ext cx="2466073" cy="98297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Assembly for </a:t>
            </a:r>
            <a:br>
              <a:rPr lang="en-NO" dirty="0">
                <a:latin typeface="Share Tech Mono" panose="020B0509050000020004" pitchFamily="49" charset="77"/>
              </a:rPr>
            </a:br>
            <a:r>
              <a:rPr lang="en-NO" dirty="0">
                <a:latin typeface="Share Tech Mono" panose="020B0509050000020004" pitchFamily="49" charset="77"/>
              </a:rPr>
              <a:t>“not expression”</a:t>
            </a:r>
          </a:p>
        </p:txBody>
      </p:sp>
      <p:sp>
        <p:nvSpPr>
          <p:cNvPr id="9" name="Process 8">
            <a:extLst>
              <a:ext uri="{FF2B5EF4-FFF2-40B4-BE49-F238E27FC236}">
                <a16:creationId xmlns:a16="http://schemas.microsoft.com/office/drawing/2014/main" id="{EDFBAD0E-A4F9-460A-F483-0073E049F81D}"/>
              </a:ext>
            </a:extLst>
          </p:cNvPr>
          <p:cNvSpPr/>
          <p:nvPr/>
        </p:nvSpPr>
        <p:spPr>
          <a:xfrm>
            <a:off x="7784219" y="2951806"/>
            <a:ext cx="2466073" cy="620402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NO" dirty="0">
                <a:latin typeface="Share Tech Mono" panose="020B0509050000020004" pitchFamily="49" charset="77"/>
              </a:rPr>
              <a:t>JUMP done </a:t>
            </a:r>
          </a:p>
        </p:txBody>
      </p:sp>
      <p:sp>
        <p:nvSpPr>
          <p:cNvPr id="10" name="Process 9">
            <a:extLst>
              <a:ext uri="{FF2B5EF4-FFF2-40B4-BE49-F238E27FC236}">
                <a16:creationId xmlns:a16="http://schemas.microsoft.com/office/drawing/2014/main" id="{4F521783-5B15-3EF7-7461-41C1947D7346}"/>
              </a:ext>
            </a:extLst>
          </p:cNvPr>
          <p:cNvSpPr/>
          <p:nvPr/>
        </p:nvSpPr>
        <p:spPr>
          <a:xfrm>
            <a:off x="7784218" y="3572209"/>
            <a:ext cx="2466073" cy="9829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ASM for “Code X”</a:t>
            </a:r>
          </a:p>
        </p:txBody>
      </p:sp>
      <p:sp>
        <p:nvSpPr>
          <p:cNvPr id="11" name="Process 10">
            <a:extLst>
              <a:ext uri="{FF2B5EF4-FFF2-40B4-BE49-F238E27FC236}">
                <a16:creationId xmlns:a16="http://schemas.microsoft.com/office/drawing/2014/main" id="{5DE75F62-492E-532E-12D0-5B87992ABEBE}"/>
              </a:ext>
            </a:extLst>
          </p:cNvPr>
          <p:cNvSpPr/>
          <p:nvPr/>
        </p:nvSpPr>
        <p:spPr>
          <a:xfrm>
            <a:off x="7784217" y="4555183"/>
            <a:ext cx="2466073" cy="620402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NO" dirty="0">
                <a:latin typeface="Share Tech Mono" panose="020B0509050000020004" pitchFamily="49" charset="77"/>
              </a:rPr>
              <a:t>LOAD 0</a:t>
            </a:r>
          </a:p>
          <a:p>
            <a:r>
              <a:rPr lang="en-NO" dirty="0">
                <a:latin typeface="Share Tech Mono" panose="020B0509050000020004" pitchFamily="49" charset="77"/>
              </a:rPr>
              <a:t>JUMP loop </a:t>
            </a:r>
          </a:p>
        </p:txBody>
      </p:sp>
      <p:sp>
        <p:nvSpPr>
          <p:cNvPr id="12" name="Process 11">
            <a:extLst>
              <a:ext uri="{FF2B5EF4-FFF2-40B4-BE49-F238E27FC236}">
                <a16:creationId xmlns:a16="http://schemas.microsoft.com/office/drawing/2014/main" id="{04B4DE58-5CEE-8949-97D0-C211CC3262C4}"/>
              </a:ext>
            </a:extLst>
          </p:cNvPr>
          <p:cNvSpPr/>
          <p:nvPr/>
        </p:nvSpPr>
        <p:spPr>
          <a:xfrm>
            <a:off x="7784216" y="5175587"/>
            <a:ext cx="2466073" cy="62040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O" dirty="0">
                <a:latin typeface="Share Tech Mono" panose="020B0509050000020004" pitchFamily="49" charset="77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394A64-C1F6-AF9A-4166-AF592BB18F48}"/>
              </a:ext>
            </a:extLst>
          </p:cNvPr>
          <p:cNvSpPr txBox="1"/>
          <p:nvPr/>
        </p:nvSpPr>
        <p:spPr>
          <a:xfrm>
            <a:off x="6907237" y="5175585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done: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2EBEE359-39C9-6CBA-A8AB-9A0C4E8BCC9D}"/>
              </a:ext>
            </a:extLst>
          </p:cNvPr>
          <p:cNvCxnSpPr>
            <a:stCxn id="9" idx="1"/>
            <a:endCxn id="14" idx="1"/>
          </p:cNvCxnSpPr>
          <p:nvPr/>
        </p:nvCxnSpPr>
        <p:spPr>
          <a:xfrm rot="10800000" flipV="1">
            <a:off x="6907237" y="3262007"/>
            <a:ext cx="876982" cy="2098244"/>
          </a:xfrm>
          <a:prstGeom prst="bentConnector3">
            <a:avLst>
              <a:gd name="adj1" fmla="val 12606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FC2EAE4-152F-249B-520D-946F06CE450B}"/>
              </a:ext>
            </a:extLst>
          </p:cNvPr>
          <p:cNvSpPr txBox="1"/>
          <p:nvPr/>
        </p:nvSpPr>
        <p:spPr>
          <a:xfrm>
            <a:off x="6907236" y="1960899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loop: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5C4DB22-830D-78B1-5C86-CBB4C833137F}"/>
              </a:ext>
            </a:extLst>
          </p:cNvPr>
          <p:cNvCxnSpPr>
            <a:cxnSpLocks/>
            <a:stCxn id="11" idx="3"/>
            <a:endCxn id="8" idx="3"/>
          </p:cNvCxnSpPr>
          <p:nvPr/>
        </p:nvCxnSpPr>
        <p:spPr>
          <a:xfrm flipV="1">
            <a:off x="10250290" y="2460319"/>
            <a:ext cx="2" cy="2405065"/>
          </a:xfrm>
          <a:prstGeom prst="bentConnector3">
            <a:avLst>
              <a:gd name="adj1" fmla="val 1143010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587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6FDB5-E49A-C046-80E4-4019A77FB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Big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EDABB-F385-AB4A-BB73-E8F05AD2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22</a:t>
            </a:fld>
            <a:endParaRPr lang="en-NO" dirty="0"/>
          </a:p>
        </p:txBody>
      </p:sp>
      <p:pic>
        <p:nvPicPr>
          <p:cNvPr id="54" name="Graphic 53" descr="Decision chart with solid fill">
            <a:extLst>
              <a:ext uri="{FF2B5EF4-FFF2-40B4-BE49-F238E27FC236}">
                <a16:creationId xmlns:a16="http://schemas.microsoft.com/office/drawing/2014/main" id="{B5FACC08-A7E9-FC46-8246-CFC0F1B20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6682" y="5160048"/>
            <a:ext cx="914400" cy="914400"/>
          </a:xfrm>
          <a:prstGeom prst="rect">
            <a:avLst/>
          </a:prstGeom>
        </p:spPr>
      </p:pic>
      <p:pic>
        <p:nvPicPr>
          <p:cNvPr id="63" name="Graphic 62" descr="Decision chart with solid fill">
            <a:extLst>
              <a:ext uri="{FF2B5EF4-FFF2-40B4-BE49-F238E27FC236}">
                <a16:creationId xmlns:a16="http://schemas.microsoft.com/office/drawing/2014/main" id="{A97B56BC-3924-DB43-91E4-FD0A57961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6682" y="2482020"/>
            <a:ext cx="914400" cy="9144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C7D8F0B-F107-384D-A865-56D4A01E2814}"/>
              </a:ext>
            </a:extLst>
          </p:cNvPr>
          <p:cNvSpPr txBox="1"/>
          <p:nvPr/>
        </p:nvSpPr>
        <p:spPr>
          <a:xfrm>
            <a:off x="5249509" y="3446038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Montserrat" pitchFamily="2" charset="77"/>
              </a:rPr>
              <a:t>Algorithm 1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A704896-E7E7-8F42-A364-5805A093470D}"/>
              </a:ext>
            </a:extLst>
          </p:cNvPr>
          <p:cNvCxnSpPr>
            <a:cxnSpLocks/>
            <a:stCxn id="109" idx="3"/>
            <a:endCxn id="63" idx="1"/>
          </p:cNvCxnSpPr>
          <p:nvPr/>
        </p:nvCxnSpPr>
        <p:spPr>
          <a:xfrm>
            <a:off x="2568429" y="2655536"/>
            <a:ext cx="2978253" cy="28368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07D84C6-4F8C-7544-820E-414BBFBA039B}"/>
              </a:ext>
            </a:extLst>
          </p:cNvPr>
          <p:cNvCxnSpPr>
            <a:cxnSpLocks/>
            <a:stCxn id="110" idx="3"/>
            <a:endCxn id="63" idx="1"/>
          </p:cNvCxnSpPr>
          <p:nvPr/>
        </p:nvCxnSpPr>
        <p:spPr>
          <a:xfrm flipV="1">
            <a:off x="2567143" y="2939220"/>
            <a:ext cx="2979539" cy="1159039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CBC8F29-E3BB-D548-987A-EF5794437856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6461082" y="2939220"/>
            <a:ext cx="2505462" cy="923739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6B05B6B-3F5E-9641-8249-6C3207081936}"/>
              </a:ext>
            </a:extLst>
          </p:cNvPr>
          <p:cNvCxnSpPr>
            <a:cxnSpLocks/>
            <a:stCxn id="54" idx="3"/>
          </p:cNvCxnSpPr>
          <p:nvPr/>
        </p:nvCxnSpPr>
        <p:spPr>
          <a:xfrm flipV="1">
            <a:off x="6461082" y="3886752"/>
            <a:ext cx="2505462" cy="173049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0F8E797-6EE1-D149-BCD2-B4D95453EF7A}"/>
              </a:ext>
            </a:extLst>
          </p:cNvPr>
          <p:cNvSpPr txBox="1"/>
          <p:nvPr/>
        </p:nvSpPr>
        <p:spPr>
          <a:xfrm>
            <a:off x="5225464" y="610848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Montserrat" pitchFamily="2" charset="77"/>
              </a:rPr>
              <a:t>Algorithm 2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B9E96A7-815F-5A46-8EC7-7AD6B8FBC04C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2268799" y="5617248"/>
            <a:ext cx="3277883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3A36DC52-A05F-7843-8855-867F8E7EB96A}"/>
              </a:ext>
            </a:extLst>
          </p:cNvPr>
          <p:cNvSpPr txBox="1"/>
          <p:nvPr/>
        </p:nvSpPr>
        <p:spPr>
          <a:xfrm>
            <a:off x="1469825" y="1734106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itchFamily="2" charset="77"/>
              </a:rPr>
              <a:t>Programs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6316893-C545-3A4E-8355-BB9321E26048}"/>
              </a:ext>
            </a:extLst>
          </p:cNvPr>
          <p:cNvSpPr txBox="1"/>
          <p:nvPr/>
        </p:nvSpPr>
        <p:spPr>
          <a:xfrm>
            <a:off x="5158939" y="1729158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000" b="1" dirty="0">
                <a:solidFill>
                  <a:schemeClr val="accent2"/>
                </a:solidFill>
                <a:latin typeface="Montserrat" pitchFamily="2" charset="77"/>
              </a:rPr>
              <a:t>Algorithms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AE45CE7-62E1-AF41-827E-797F5A4D8B52}"/>
              </a:ext>
            </a:extLst>
          </p:cNvPr>
          <p:cNvSpPr txBox="1"/>
          <p:nvPr/>
        </p:nvSpPr>
        <p:spPr>
          <a:xfrm>
            <a:off x="9376651" y="1729158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itchFamily="2" charset="77"/>
              </a:rPr>
              <a:t>Problems</a:t>
            </a:r>
          </a:p>
        </p:txBody>
      </p:sp>
      <p:sp>
        <p:nvSpPr>
          <p:cNvPr id="99" name="Up-down Arrow 98">
            <a:extLst>
              <a:ext uri="{FF2B5EF4-FFF2-40B4-BE49-F238E27FC236}">
                <a16:creationId xmlns:a16="http://schemas.microsoft.com/office/drawing/2014/main" id="{7014E10B-1DFB-8E48-B2AB-DE6F4FA6101B}"/>
              </a:ext>
            </a:extLst>
          </p:cNvPr>
          <p:cNvSpPr/>
          <p:nvPr/>
        </p:nvSpPr>
        <p:spPr>
          <a:xfrm>
            <a:off x="5729162" y="3849403"/>
            <a:ext cx="549441" cy="1239263"/>
          </a:xfrm>
          <a:prstGeom prst="up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efficiency</a:t>
            </a:r>
          </a:p>
        </p:txBody>
      </p:sp>
      <p:sp>
        <p:nvSpPr>
          <p:cNvPr id="104" name="Up-down Arrow 103">
            <a:extLst>
              <a:ext uri="{FF2B5EF4-FFF2-40B4-BE49-F238E27FC236}">
                <a16:creationId xmlns:a16="http://schemas.microsoft.com/office/drawing/2014/main" id="{C939D8FF-A6FA-CC40-8F33-1040A3594C60}"/>
              </a:ext>
            </a:extLst>
          </p:cNvPr>
          <p:cNvSpPr/>
          <p:nvPr/>
        </p:nvSpPr>
        <p:spPr>
          <a:xfrm rot="17456969">
            <a:off x="7422644" y="2436119"/>
            <a:ext cx="549441" cy="1915874"/>
          </a:xfrm>
          <a:prstGeom prst="up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NO" sz="1400" dirty="0"/>
              <a:t>correctness</a:t>
            </a:r>
          </a:p>
        </p:txBody>
      </p:sp>
      <p:pic>
        <p:nvPicPr>
          <p:cNvPr id="108" name="Picture 10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E398F34-3AB3-9B42-AF74-F051AA76E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00494" y="5195146"/>
            <a:ext cx="844203" cy="844203"/>
          </a:xfrm>
          <a:prstGeom prst="rect">
            <a:avLst/>
          </a:prstGeom>
        </p:spPr>
      </p:pic>
      <p:pic>
        <p:nvPicPr>
          <p:cNvPr id="109" name="Picture 108" descr="Icon&#10;&#10;Description automatically generated">
            <a:extLst>
              <a:ext uri="{FF2B5EF4-FFF2-40B4-BE49-F238E27FC236}">
                <a16:creationId xmlns:a16="http://schemas.microsoft.com/office/drawing/2014/main" id="{232DEDD8-069D-F74B-933C-64AAFEC79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876761" y="2309702"/>
            <a:ext cx="691668" cy="691668"/>
          </a:xfrm>
          <a:prstGeom prst="rect">
            <a:avLst/>
          </a:prstGeom>
        </p:spPr>
      </p:pic>
      <p:pic>
        <p:nvPicPr>
          <p:cNvPr id="110" name="Picture 109" descr="Logo, icon&#10;&#10;Description automatically generated">
            <a:extLst>
              <a:ext uri="{FF2B5EF4-FFF2-40B4-BE49-F238E27FC236}">
                <a16:creationId xmlns:a16="http://schemas.microsoft.com/office/drawing/2014/main" id="{F4E155A7-1878-4847-999C-8C1D1894E1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878048" y="3753711"/>
            <a:ext cx="689095" cy="689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8F8FA2-CA6A-F3EC-AB5A-A79335301A55}"/>
                  </a:ext>
                </a:extLst>
              </p:cNvPr>
              <p:cNvSpPr txBox="1"/>
              <p:nvPr/>
            </p:nvSpPr>
            <p:spPr>
              <a:xfrm>
                <a:off x="9288804" y="3724459"/>
                <a:ext cx="15988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8F8FA2-CA6A-F3EC-AB5A-A79335301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804" y="3724459"/>
                <a:ext cx="1598836" cy="276999"/>
              </a:xfrm>
              <a:prstGeom prst="rect">
                <a:avLst/>
              </a:prstGeom>
              <a:blipFill>
                <a:blip r:embed="rId10"/>
                <a:stretch>
                  <a:fillRect l="-3937" r="-1575" b="-40909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2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0E76-35B4-564B-8FB2-50A64E46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Recap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70EBF4-97E3-294C-B1FA-C46C80CF52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NO" dirty="0"/>
              <a:t>Computation</a:t>
            </a:r>
          </a:p>
          <a:p>
            <a:pPr lvl="1"/>
            <a:r>
              <a:rPr lang="en-NO" dirty="0"/>
              <a:t>Symbol transformation</a:t>
            </a:r>
          </a:p>
          <a:p>
            <a:pPr lvl="1"/>
            <a:endParaRPr lang="en-NO" dirty="0"/>
          </a:p>
          <a:p>
            <a:r>
              <a:rPr lang="en-NO" dirty="0"/>
              <a:t>Computer Science</a:t>
            </a:r>
          </a:p>
          <a:p>
            <a:pPr lvl="1"/>
            <a:r>
              <a:rPr lang="en-NO" dirty="0"/>
              <a:t>Anything the manipulate symbols</a:t>
            </a:r>
          </a:p>
          <a:p>
            <a:endParaRPr lang="en-NO" dirty="0"/>
          </a:p>
          <a:p>
            <a:r>
              <a:rPr lang="en-NO" dirty="0"/>
              <a:t>RAM (this course)</a:t>
            </a:r>
          </a:p>
          <a:p>
            <a:pPr lvl="1"/>
            <a:r>
              <a:rPr lang="en-NO" dirty="0"/>
              <a:t>“Sequential” machine</a:t>
            </a:r>
          </a:p>
          <a:p>
            <a:pPr lvl="1"/>
            <a:r>
              <a:rPr lang="en-NO" dirty="0"/>
              <a:t>Useful to reason about algorithms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CCD963-5A09-EA44-B685-F3AE802D87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en-NO" dirty="0"/>
              <a:t>Correctness</a:t>
            </a:r>
          </a:p>
          <a:p>
            <a:pPr lvl="1"/>
            <a:r>
              <a:rPr lang="en-NO" dirty="0"/>
              <a:t>Do we solve the problem?</a:t>
            </a:r>
          </a:p>
          <a:p>
            <a:pPr lvl="1"/>
            <a:endParaRPr lang="en-NO" dirty="0"/>
          </a:p>
          <a:p>
            <a:r>
              <a:rPr lang="en-NO" dirty="0"/>
              <a:t>Efficiency</a:t>
            </a:r>
          </a:p>
          <a:p>
            <a:pPr lvl="1"/>
            <a:r>
              <a:rPr lang="en-NO" dirty="0"/>
              <a:t>Is there a better way to use the resources?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C6404-2AB0-3943-8865-5423D6DB1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23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794635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0D4AC-C83D-0445-9FCC-BD447C19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Questions, Comments, or Ideas?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EFCF9-DB2F-7345-9777-ABACDCD98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O" dirty="0"/>
              <a:t>Franck Chauvel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7EF38-E118-6845-BE3F-C60F1F091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O" dirty="0"/>
              <a:t>Axbit &amp; NTNU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A8DF-4824-E04A-B05E-338E83874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O" dirty="0"/>
              <a:t>franck.chauvel@</a:t>
            </a:r>
            <a:r>
              <a:rPr lang="en-NO"/>
              <a:t>ntnu.no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889810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5E0F-E424-A241-807D-2BF88FCF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Programs or Algorithms?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5E33B-0BC9-4241-9794-B1FA63C5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25</a:t>
            </a:fld>
            <a:endParaRPr lang="en-NO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53F8A-A248-6E46-A425-8E71B1E29900}"/>
              </a:ext>
            </a:extLst>
          </p:cNvPr>
          <p:cNvSpPr txBox="1"/>
          <p:nvPr/>
        </p:nvSpPr>
        <p:spPr>
          <a:xfrm>
            <a:off x="897816" y="1647833"/>
            <a:ext cx="3489371" cy="1748510"/>
          </a:xfrm>
          <a:prstGeom prst="rect">
            <a:avLst/>
          </a:prstGeom>
          <a:solidFill>
            <a:schemeClr val="bg2"/>
          </a:solidFill>
        </p:spPr>
        <p:txBody>
          <a:bodyPr wrap="none" lIns="180000" tIns="180000" rIns="180000" bIns="180000" rtlCol="0">
            <a:spAutoFit/>
          </a:bodyPr>
          <a:lstStyle/>
          <a:p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LIMIT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100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 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half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LIMIT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/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2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total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half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*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half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>
              <a:spcAft>
                <a:spcPts val="595"/>
              </a:spcAft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print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f</a:t>
            </a:r>
            <a:r>
              <a:rPr lang="en-GB" kern="150" dirty="0" err="1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"Total</a:t>
            </a:r>
            <a:r>
              <a:rPr lang="en-GB" kern="150" dirty="0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{total}"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BBB3BF-2B10-2D40-9AB0-FC25EDC28347}"/>
              </a:ext>
            </a:extLst>
          </p:cNvPr>
          <p:cNvSpPr txBox="1"/>
          <p:nvPr/>
        </p:nvSpPr>
        <p:spPr>
          <a:xfrm>
            <a:off x="6360362" y="1647833"/>
            <a:ext cx="4614679" cy="4518499"/>
          </a:xfrm>
          <a:prstGeom prst="rect">
            <a:avLst/>
          </a:prstGeom>
          <a:solidFill>
            <a:schemeClr val="bg2"/>
          </a:solidFill>
        </p:spPr>
        <p:txBody>
          <a:bodyPr wrap="none" lIns="180000" tIns="180000" rIns="180000" bIns="180000" rtlCol="0">
            <a:spAutoFit/>
          </a:bodyPr>
          <a:lstStyle/>
          <a:p>
            <a:pPr lvl="0"/>
            <a:r>
              <a:rPr lang="en-GB" kern="150" dirty="0">
                <a:solidFill>
                  <a:srgbClr val="5E81A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#include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&lt;</a:t>
            </a:r>
            <a:r>
              <a:rPr lang="en-GB" kern="150" dirty="0" err="1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stdio.h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&gt;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 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chemeClr val="accent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#define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LIMIT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100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 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int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main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(int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argc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char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**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argv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{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int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0;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for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int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any_integer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=0;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any_integer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&lt;=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LIMIT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;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any_integer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++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{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any_integer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%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2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0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{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any_integer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;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}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}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printf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"Total: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%d\n"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;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>
              <a:spcAft>
                <a:spcPts val="595"/>
              </a:spcAft>
            </a:pP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}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6B5A2-EC68-664B-9BC0-B97FDAD015EF}"/>
              </a:ext>
            </a:extLst>
          </p:cNvPr>
          <p:cNvSpPr txBox="1"/>
          <p:nvPr/>
        </p:nvSpPr>
        <p:spPr>
          <a:xfrm>
            <a:off x="897816" y="4208900"/>
            <a:ext cx="3489371" cy="1748510"/>
          </a:xfrm>
          <a:prstGeom prst="rect">
            <a:avLst/>
          </a:prstGeom>
          <a:solidFill>
            <a:schemeClr val="bg2"/>
          </a:solidFill>
        </p:spPr>
        <p:txBody>
          <a:bodyPr wrap="none" lIns="180000" tIns="180000" rIns="180000" bIns="180000" rtlCol="0">
            <a:spAutoFit/>
          </a:bodyPr>
          <a:lstStyle/>
          <a:p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define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(sum-of-even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*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/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2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5E81A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/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2</a:t>
            </a:r>
            <a:r>
              <a:rPr lang="en-GB" kern="150" dirty="0">
                <a:solidFill>
                  <a:srgbClr val="5E81A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 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>
              <a:spcAft>
                <a:spcPts val="595"/>
              </a:spcAft>
            </a:pP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print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sum-of-even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100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65EA46CD-A2A5-8844-9074-B06AC55E7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40066" y="1867261"/>
            <a:ext cx="691668" cy="691668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15AC5284-0F19-3548-B060-FE0CA6132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42639" y="4394060"/>
            <a:ext cx="689095" cy="689095"/>
          </a:xfrm>
          <a:prstGeom prst="rect">
            <a:avLst/>
          </a:prstGeom>
        </p:spPr>
      </p:pic>
      <p:pic>
        <p:nvPicPr>
          <p:cNvPr id="24" name="Picture 2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F5DCFE5-1DBE-0247-9BA6-8C1479EC1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509597" y="1790993"/>
            <a:ext cx="844203" cy="8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7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1D1B-8B00-C04D-A377-48050A31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Programs to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B5EA5-2E5F-564D-B294-08E4028B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26</a:t>
            </a:fld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2A88BF-BA42-2C4F-9BE2-06F6DE4C1AF4}"/>
              </a:ext>
            </a:extLst>
          </p:cNvPr>
          <p:cNvSpPr/>
          <p:nvPr/>
        </p:nvSpPr>
        <p:spPr>
          <a:xfrm>
            <a:off x="7970910" y="3020952"/>
            <a:ext cx="2018480" cy="409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Share Tech Mono" panose="020B0509050000020004" pitchFamily="49" charset="77"/>
              </a:rPr>
              <a:t>tmp</a:t>
            </a:r>
            <a:r>
              <a:rPr lang="en-NO" dirty="0">
                <a:latin typeface="Share Tech Mono" panose="020B0509050000020004" pitchFamily="49" charset="77"/>
              </a:rPr>
              <a:t> ← n/2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20BF83-C6B8-134F-8590-1F86980D2E6B}"/>
              </a:ext>
            </a:extLst>
          </p:cNvPr>
          <p:cNvSpPr/>
          <p:nvPr/>
        </p:nvSpPr>
        <p:spPr>
          <a:xfrm>
            <a:off x="7746625" y="3840757"/>
            <a:ext cx="2467050" cy="449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hare Tech Mono" panose="020B0509050000020004" pitchFamily="49" charset="77"/>
              </a:rPr>
              <a:t>sum</a:t>
            </a:r>
            <a:r>
              <a:rPr lang="en-NO" dirty="0">
                <a:latin typeface="Share Tech Mono" panose="020B0509050000020004" pitchFamily="49" charset="77"/>
              </a:rPr>
              <a:t> ← tmp*(tmp+1)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D2E360-68B5-504B-889E-336E81DAC820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8980150" y="3430855"/>
            <a:ext cx="0" cy="4099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156FA3-F269-DF45-8A0D-1E8463D098F2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973069" y="2600914"/>
            <a:ext cx="7081" cy="4200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E71D005-7732-664F-B521-C04CA0C0633F}"/>
              </a:ext>
            </a:extLst>
          </p:cNvPr>
          <p:cNvSpPr txBox="1"/>
          <p:nvPr/>
        </p:nvSpPr>
        <p:spPr>
          <a:xfrm>
            <a:off x="9122473" y="2320729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>
                <a:latin typeface="Share Tech Mono" panose="020B0509050000020004" pitchFamily="49" charset="77"/>
              </a:rPr>
              <a:t>start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694033-E872-964D-9EE2-6B50A40A8A2E}"/>
              </a:ext>
            </a:extLst>
          </p:cNvPr>
          <p:cNvSpPr/>
          <p:nvPr/>
        </p:nvSpPr>
        <p:spPr>
          <a:xfrm>
            <a:off x="8850886" y="2356548"/>
            <a:ext cx="244366" cy="244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27DBEF-1666-BB4C-A478-B19F9A92CAAB}"/>
              </a:ext>
            </a:extLst>
          </p:cNvPr>
          <p:cNvSpPr/>
          <p:nvPr/>
        </p:nvSpPr>
        <p:spPr>
          <a:xfrm>
            <a:off x="8846612" y="4699691"/>
            <a:ext cx="244366" cy="244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C407E3-70FD-8A45-943F-9559F635DE01}"/>
              </a:ext>
            </a:extLst>
          </p:cNvPr>
          <p:cNvSpPr txBox="1"/>
          <p:nvPr/>
        </p:nvSpPr>
        <p:spPr>
          <a:xfrm>
            <a:off x="9141993" y="4786090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>
                <a:latin typeface="Share Tech Mono" panose="020B0509050000020004" pitchFamily="49" charset="77"/>
              </a:rPr>
              <a:t>end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BED883-769C-FD4B-9318-9649A81B9991}"/>
              </a:ext>
            </a:extLst>
          </p:cNvPr>
          <p:cNvCxnSpPr>
            <a:cxnSpLocks/>
            <a:stCxn id="6" idx="2"/>
            <a:endCxn id="19" idx="0"/>
          </p:cNvCxnSpPr>
          <p:nvPr/>
        </p:nvCxnSpPr>
        <p:spPr>
          <a:xfrm flipH="1">
            <a:off x="8968795" y="4289789"/>
            <a:ext cx="11355" cy="4099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1712A3D-DD8F-A84C-AB6F-60B68217719B}"/>
              </a:ext>
            </a:extLst>
          </p:cNvPr>
          <p:cNvSpPr txBox="1"/>
          <p:nvPr/>
        </p:nvSpPr>
        <p:spPr>
          <a:xfrm>
            <a:off x="1305322" y="1785028"/>
            <a:ext cx="3489371" cy="1748510"/>
          </a:xfrm>
          <a:prstGeom prst="rect">
            <a:avLst/>
          </a:prstGeom>
          <a:solidFill>
            <a:schemeClr val="bg2"/>
          </a:solidFill>
        </p:spPr>
        <p:txBody>
          <a:bodyPr wrap="none" lIns="180000" tIns="180000" rIns="180000" bIns="180000" rtlCol="0">
            <a:spAutoFit/>
          </a:bodyPr>
          <a:lstStyle/>
          <a:p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LIMIT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100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 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half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LIMIT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/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2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total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half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*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half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>
              <a:spcAft>
                <a:spcPts val="595"/>
              </a:spcAft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print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f</a:t>
            </a:r>
            <a:r>
              <a:rPr lang="en-GB" kern="150" dirty="0" err="1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"Total</a:t>
            </a:r>
            <a:r>
              <a:rPr lang="en-GB" kern="150" dirty="0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{total}"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71BC4D-6FDF-7A45-B9C6-A3B3BFA2D947}"/>
              </a:ext>
            </a:extLst>
          </p:cNvPr>
          <p:cNvSpPr txBox="1"/>
          <p:nvPr/>
        </p:nvSpPr>
        <p:spPr>
          <a:xfrm>
            <a:off x="1305322" y="4346095"/>
            <a:ext cx="3489371" cy="1748510"/>
          </a:xfrm>
          <a:prstGeom prst="rect">
            <a:avLst/>
          </a:prstGeom>
          <a:solidFill>
            <a:schemeClr val="bg2"/>
          </a:solidFill>
        </p:spPr>
        <p:txBody>
          <a:bodyPr wrap="none" lIns="180000" tIns="180000" rIns="180000" bIns="180000" rtlCol="0">
            <a:spAutoFit/>
          </a:bodyPr>
          <a:lstStyle/>
          <a:p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define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(sum-of-even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*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/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2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5E81A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/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2</a:t>
            </a:r>
            <a:r>
              <a:rPr lang="en-GB" kern="150" dirty="0">
                <a:solidFill>
                  <a:srgbClr val="5E81A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 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>
              <a:spcAft>
                <a:spcPts val="595"/>
              </a:spcAft>
            </a:pP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print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sum-of-even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100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FEECCDE5-7DDE-3D47-89E2-CDD182E55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47572" y="2004456"/>
            <a:ext cx="691668" cy="691668"/>
          </a:xfrm>
          <a:prstGeom prst="rect">
            <a:avLst/>
          </a:prstGeom>
        </p:spPr>
      </p:pic>
      <p:pic>
        <p:nvPicPr>
          <p:cNvPr id="29" name="Picture 28" descr="Logo, icon&#10;&#10;Description automatically generated">
            <a:extLst>
              <a:ext uri="{FF2B5EF4-FFF2-40B4-BE49-F238E27FC236}">
                <a16:creationId xmlns:a16="http://schemas.microsoft.com/office/drawing/2014/main" id="{0B698EB9-DFB3-C243-9908-8A8194D84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450145" y="4531255"/>
            <a:ext cx="689095" cy="68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3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  <p:bldP spid="18" grpId="0" animBg="1"/>
      <p:bldP spid="19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9275-2D01-A845-AFFE-7B1901FE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Programs to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98192-A5CE-4C44-A122-3CAEDBFB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27</a:t>
            </a:fld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0150B-66F8-1B46-A252-A2F6B4622D12}"/>
              </a:ext>
            </a:extLst>
          </p:cNvPr>
          <p:cNvSpPr/>
          <p:nvPr/>
        </p:nvSpPr>
        <p:spPr>
          <a:xfrm>
            <a:off x="8229599" y="2095611"/>
            <a:ext cx="1403131" cy="409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hare Tech Mono" panose="020B0509050000020004" pitchFamily="49" charset="77"/>
              </a:rPr>
              <a:t>s</a:t>
            </a:r>
            <a:r>
              <a:rPr lang="en-NO" dirty="0">
                <a:latin typeface="Share Tech Mono" panose="020B0509050000020004" pitchFamily="49" charset="77"/>
              </a:rPr>
              <a:t>um ← 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81881-1C58-634F-A401-3B529E3EB470}"/>
              </a:ext>
            </a:extLst>
          </p:cNvPr>
          <p:cNvSpPr/>
          <p:nvPr/>
        </p:nvSpPr>
        <p:spPr>
          <a:xfrm>
            <a:off x="8229599" y="2934980"/>
            <a:ext cx="1403131" cy="409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hare Tech Mono" panose="020B0509050000020004" pitchFamily="49" charset="77"/>
              </a:rPr>
              <a:t>each</a:t>
            </a:r>
            <a:r>
              <a:rPr lang="en-NO" dirty="0">
                <a:latin typeface="Share Tech Mono" panose="020B0509050000020004" pitchFamily="49" charset="77"/>
              </a:rPr>
              <a:t> ← 0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B7669E68-A52B-634B-A6EC-0870859E9866}"/>
              </a:ext>
            </a:extLst>
          </p:cNvPr>
          <p:cNvSpPr/>
          <p:nvPr/>
        </p:nvSpPr>
        <p:spPr>
          <a:xfrm>
            <a:off x="8686798" y="3788911"/>
            <a:ext cx="488731" cy="48873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4F5B3F-9E21-CF46-8CD0-57654829C3F7}"/>
              </a:ext>
            </a:extLst>
          </p:cNvPr>
          <p:cNvSpPr txBox="1"/>
          <p:nvPr/>
        </p:nvSpPr>
        <p:spPr>
          <a:xfrm>
            <a:off x="7027418" y="356689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each ≤ limit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CA00BA-D759-DC4A-82F5-CD5D102DE679}"/>
              </a:ext>
            </a:extLst>
          </p:cNvPr>
          <p:cNvCxnSpPr>
            <a:stCxn id="6" idx="2"/>
            <a:endCxn id="8" idx="0"/>
          </p:cNvCxnSpPr>
          <p:nvPr/>
        </p:nvCxnSpPr>
        <p:spPr>
          <a:xfrm flipH="1">
            <a:off x="8931164" y="3344883"/>
            <a:ext cx="1" cy="4440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Diamond 11">
            <a:extLst>
              <a:ext uri="{FF2B5EF4-FFF2-40B4-BE49-F238E27FC236}">
                <a16:creationId xmlns:a16="http://schemas.microsoft.com/office/drawing/2014/main" id="{43CFAF07-096B-154D-8F50-FC8ACC7F3FB2}"/>
              </a:ext>
            </a:extLst>
          </p:cNvPr>
          <p:cNvSpPr/>
          <p:nvPr/>
        </p:nvSpPr>
        <p:spPr>
          <a:xfrm>
            <a:off x="8686798" y="4642842"/>
            <a:ext cx="488731" cy="48873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BD9DE-B932-F645-A1D5-C083748A2D1B}"/>
              </a:ext>
            </a:extLst>
          </p:cNvPr>
          <p:cNvSpPr txBox="1"/>
          <p:nvPr/>
        </p:nvSpPr>
        <p:spPr>
          <a:xfrm>
            <a:off x="9226199" y="468695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each % 2 = 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D35E3D-BF95-BA48-9E00-CB5913FB0BEF}"/>
              </a:ext>
            </a:extLst>
          </p:cNvPr>
          <p:cNvSpPr/>
          <p:nvPr/>
        </p:nvSpPr>
        <p:spPr>
          <a:xfrm>
            <a:off x="7681814" y="5650089"/>
            <a:ext cx="2500694" cy="409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hare Tech Mono" panose="020B0509050000020004" pitchFamily="49" charset="77"/>
              </a:rPr>
              <a:t>sum</a:t>
            </a:r>
            <a:r>
              <a:rPr lang="en-NO" dirty="0">
                <a:latin typeface="Share Tech Mono" panose="020B0509050000020004" pitchFamily="49" charset="77"/>
              </a:rPr>
              <a:t> ← sum + each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5EF04E-EAF4-ED49-8AE1-84A608ABD0F6}"/>
              </a:ext>
            </a:extLst>
          </p:cNvPr>
          <p:cNvSpPr/>
          <p:nvPr/>
        </p:nvSpPr>
        <p:spPr>
          <a:xfrm>
            <a:off x="5867395" y="4682255"/>
            <a:ext cx="2088936" cy="409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hare Tech Mono" panose="020B0509050000020004" pitchFamily="49" charset="77"/>
              </a:rPr>
              <a:t>each</a:t>
            </a:r>
            <a:r>
              <a:rPr lang="en-NO" dirty="0">
                <a:latin typeface="Share Tech Mono" panose="020B0509050000020004" pitchFamily="49" charset="77"/>
              </a:rPr>
              <a:t> ← each + 1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DA1888-1777-C043-8626-42A9219ABA17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8931164" y="4277642"/>
            <a:ext cx="0" cy="365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3F4A7D-EDB4-C647-BCD9-859AB7BCAC62}"/>
              </a:ext>
            </a:extLst>
          </p:cNvPr>
          <p:cNvCxnSpPr>
            <a:cxnSpLocks/>
            <a:stCxn id="12" idx="1"/>
            <a:endCxn id="15" idx="3"/>
          </p:cNvCxnSpPr>
          <p:nvPr/>
        </p:nvCxnSpPr>
        <p:spPr>
          <a:xfrm flipH="1" flipV="1">
            <a:off x="7956331" y="4887207"/>
            <a:ext cx="730467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5C389E-5B4B-284C-BBF5-30A43C34E686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>
            <a:off x="8931164" y="5131573"/>
            <a:ext cx="997" cy="5185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2B5845DF-B087-9449-AF85-4DD6BB0FDAF7}"/>
              </a:ext>
            </a:extLst>
          </p:cNvPr>
          <p:cNvCxnSpPr>
            <a:stCxn id="14" idx="1"/>
            <a:endCxn id="15" idx="2"/>
          </p:cNvCxnSpPr>
          <p:nvPr/>
        </p:nvCxnSpPr>
        <p:spPr>
          <a:xfrm rot="10800000">
            <a:off x="6911864" y="5092159"/>
            <a:ext cx="769951" cy="76288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024C63-83A9-9246-B0FB-03198F49BD1E}"/>
              </a:ext>
            </a:extLst>
          </p:cNvPr>
          <p:cNvSpPr txBox="1"/>
          <p:nvPr/>
        </p:nvSpPr>
        <p:spPr>
          <a:xfrm>
            <a:off x="9037329" y="5172422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>
                <a:latin typeface="Share Tech Mono" panose="020B0509050000020004" pitchFamily="49" charset="77"/>
              </a:rPr>
              <a:t>[yes]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F8E6D3-3AA1-634D-9BFE-2C547B046353}"/>
              </a:ext>
            </a:extLst>
          </p:cNvPr>
          <p:cNvSpPr txBox="1"/>
          <p:nvPr/>
        </p:nvSpPr>
        <p:spPr>
          <a:xfrm>
            <a:off x="8009033" y="4458176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>
                <a:latin typeface="Share Tech Mono" panose="020B0509050000020004" pitchFamily="49" charset="77"/>
              </a:rPr>
              <a:t>[no]</a:t>
            </a: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B2191107-481F-A84E-91F3-2F4B98FA7A74}"/>
              </a:ext>
            </a:extLst>
          </p:cNvPr>
          <p:cNvCxnSpPr>
            <a:cxnSpLocks/>
            <a:stCxn id="15" idx="0"/>
            <a:endCxn id="8" idx="1"/>
          </p:cNvCxnSpPr>
          <p:nvPr/>
        </p:nvCxnSpPr>
        <p:spPr>
          <a:xfrm rot="5400000" flipH="1" flipV="1">
            <a:off x="7474841" y="3470299"/>
            <a:ext cx="648978" cy="1774935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F14C20-CDF3-B348-8BA5-3C662E79C308}"/>
              </a:ext>
            </a:extLst>
          </p:cNvPr>
          <p:cNvSpPr txBox="1"/>
          <p:nvPr/>
        </p:nvSpPr>
        <p:spPr>
          <a:xfrm>
            <a:off x="9046267" y="4237941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>
                <a:latin typeface="Share Tech Mono" panose="020B0509050000020004" pitchFamily="49" charset="77"/>
              </a:rPr>
              <a:t>[yes]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08C1E0C-B2D9-E642-BA69-2D32A5B3AED2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8931165" y="2505514"/>
            <a:ext cx="0" cy="429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8680A9B2-1D77-3C4A-9045-B490B1E92B0C}"/>
              </a:ext>
            </a:extLst>
          </p:cNvPr>
          <p:cNvSpPr/>
          <p:nvPr/>
        </p:nvSpPr>
        <p:spPr>
          <a:xfrm>
            <a:off x="8801901" y="1431207"/>
            <a:ext cx="244366" cy="244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AA0F3AC-D8B7-3A4E-AFA9-23E82B4EA735}"/>
              </a:ext>
            </a:extLst>
          </p:cNvPr>
          <p:cNvCxnSpPr>
            <a:cxnSpLocks/>
            <a:stCxn id="39" idx="4"/>
            <a:endCxn id="5" idx="0"/>
          </p:cNvCxnSpPr>
          <p:nvPr/>
        </p:nvCxnSpPr>
        <p:spPr>
          <a:xfrm>
            <a:off x="8924084" y="1675573"/>
            <a:ext cx="7081" cy="4200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5E692B3-7D3B-4346-AA90-4C2A06E10E2B}"/>
              </a:ext>
            </a:extLst>
          </p:cNvPr>
          <p:cNvCxnSpPr>
            <a:cxnSpLocks/>
            <a:stCxn id="8" idx="3"/>
            <a:endCxn id="45" idx="2"/>
          </p:cNvCxnSpPr>
          <p:nvPr/>
        </p:nvCxnSpPr>
        <p:spPr>
          <a:xfrm flipV="1">
            <a:off x="9175529" y="4033276"/>
            <a:ext cx="1496218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3B056C83-6067-DD45-9EF6-36DF7F67E08B}"/>
              </a:ext>
            </a:extLst>
          </p:cNvPr>
          <p:cNvSpPr/>
          <p:nvPr/>
        </p:nvSpPr>
        <p:spPr>
          <a:xfrm>
            <a:off x="10671747" y="3911093"/>
            <a:ext cx="244366" cy="244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7C37A8-C93D-6E40-9FC4-409988182CFB}"/>
              </a:ext>
            </a:extLst>
          </p:cNvPr>
          <p:cNvSpPr txBox="1"/>
          <p:nvPr/>
        </p:nvSpPr>
        <p:spPr>
          <a:xfrm>
            <a:off x="9073488" y="1395388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>
                <a:latin typeface="Share Tech Mono" panose="020B0509050000020004" pitchFamily="49" charset="77"/>
              </a:rPr>
              <a:t>start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407B70-175E-F643-B2D6-BC538904128D}"/>
              </a:ext>
            </a:extLst>
          </p:cNvPr>
          <p:cNvSpPr txBox="1"/>
          <p:nvPr/>
        </p:nvSpPr>
        <p:spPr>
          <a:xfrm>
            <a:off x="10068737" y="3659335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>
                <a:latin typeface="Share Tech Mono" panose="020B0509050000020004" pitchFamily="49" charset="77"/>
              </a:rPr>
              <a:t>[no]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18E6F9-FA36-6F40-AEF8-D914CD29F4A7}"/>
              </a:ext>
            </a:extLst>
          </p:cNvPr>
          <p:cNvSpPr txBox="1"/>
          <p:nvPr/>
        </p:nvSpPr>
        <p:spPr>
          <a:xfrm>
            <a:off x="10984949" y="3863999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>
                <a:latin typeface="Share Tech Mono" panose="020B0509050000020004" pitchFamily="49" charset="77"/>
              </a:rPr>
              <a:t>stop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033E69-A59E-FA4D-9E28-0B88CB37A14E}"/>
              </a:ext>
            </a:extLst>
          </p:cNvPr>
          <p:cNvSpPr txBox="1"/>
          <p:nvPr/>
        </p:nvSpPr>
        <p:spPr>
          <a:xfrm>
            <a:off x="644276" y="1651843"/>
            <a:ext cx="4614679" cy="4518499"/>
          </a:xfrm>
          <a:prstGeom prst="rect">
            <a:avLst/>
          </a:prstGeom>
          <a:solidFill>
            <a:schemeClr val="bg2"/>
          </a:solidFill>
        </p:spPr>
        <p:txBody>
          <a:bodyPr wrap="none" lIns="180000" tIns="180000" rIns="180000" bIns="180000" rtlCol="0">
            <a:spAutoFit/>
          </a:bodyPr>
          <a:lstStyle/>
          <a:p>
            <a:pPr lvl="0"/>
            <a:r>
              <a:rPr lang="en-GB" kern="150" dirty="0">
                <a:solidFill>
                  <a:srgbClr val="5E81A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#include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&lt;</a:t>
            </a:r>
            <a:r>
              <a:rPr lang="en-GB" kern="150" dirty="0" err="1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stdio.h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&gt;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 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chemeClr val="accent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#define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LIMIT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100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 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int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main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(int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argc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char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**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argv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{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int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0;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for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int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any_integer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=0;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any_integer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&lt;=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LIMIT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;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any_integer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++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{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any_integer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%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2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0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{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any_integer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;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}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}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/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printf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"Total: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A3BE8C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%d\n"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;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lvl="0">
              <a:spcAft>
                <a:spcPts val="595"/>
              </a:spcAft>
            </a:pP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}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pic>
        <p:nvPicPr>
          <p:cNvPr id="53" name="Picture 5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A548E9-1025-0447-8D46-CE2AB735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19104" y="1885592"/>
            <a:ext cx="844203" cy="8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  <p:bldP spid="12" grpId="0" animBg="1"/>
      <p:bldP spid="13" grpId="0"/>
      <p:bldP spid="14" grpId="0" animBg="1"/>
      <p:bldP spid="15" grpId="0" animBg="1"/>
      <p:bldP spid="29" grpId="0"/>
      <p:bldP spid="30" grpId="0"/>
      <p:bldP spid="34" grpId="0"/>
      <p:bldP spid="39" grpId="0" animBg="1"/>
      <p:bldP spid="45" grpId="0" animBg="1"/>
      <p:bldP spid="49" grpId="0"/>
      <p:bldP spid="50" grpId="0"/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F9E5E-B741-5147-B93A-8732F535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Correctness vs. Efficiency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1505F-C64A-0341-8D92-4CC01D301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28</a:t>
            </a:fld>
            <a:endParaRPr lang="en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1B89D-7420-7149-9DF6-2CB6D42AADCD}"/>
              </a:ext>
            </a:extLst>
          </p:cNvPr>
          <p:cNvSpPr txBox="1"/>
          <p:nvPr/>
        </p:nvSpPr>
        <p:spPr>
          <a:xfrm>
            <a:off x="1154290" y="2293394"/>
            <a:ext cx="67027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/>
              <a:t>“P</a:t>
            </a:r>
            <a:r>
              <a:rPr lang="en-NO" sz="3200" dirty="0"/>
              <a:t>remature optimization is the root of all evil </a:t>
            </a:r>
            <a:r>
              <a:rPr lang="en-GB" sz="3200" dirty="0"/>
              <a:t>(or at least most of it) in programming</a:t>
            </a:r>
            <a:r>
              <a:rPr lang="en-NO" sz="3200" dirty="0"/>
              <a:t>.”</a:t>
            </a:r>
          </a:p>
          <a:p>
            <a:pPr algn="r"/>
            <a:br>
              <a:rPr lang="en-NO" sz="3200" dirty="0"/>
            </a:br>
            <a:r>
              <a:rPr lang="en-NO" dirty="0"/>
              <a:t>— </a:t>
            </a:r>
            <a:r>
              <a:rPr lang="en-GB" i="1" dirty="0"/>
              <a:t>Donald E. Knuth. 1974. </a:t>
            </a:r>
            <a:br>
              <a:rPr lang="en-GB" i="1" dirty="0"/>
            </a:br>
            <a:r>
              <a:rPr lang="en-GB" i="1" dirty="0"/>
              <a:t>Computer Programming as an Art. Communications of the ACM 17, 12 (Dec 1974).</a:t>
            </a:r>
            <a:r>
              <a:rPr lang="en-NO" dirty="0"/>
              <a:t> </a:t>
            </a:r>
            <a:r>
              <a:rPr lang="en-GB" dirty="0"/>
              <a:t>p</a:t>
            </a:r>
            <a:r>
              <a:rPr lang="en-NO" dirty="0"/>
              <a:t>. 671</a:t>
            </a:r>
            <a:br>
              <a:rPr lang="en-NO" dirty="0"/>
            </a:br>
            <a:endParaRPr lang="en-NO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A309C7-E838-CF48-8DA2-A78EF1AD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438" y="1911388"/>
            <a:ext cx="3184361" cy="37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066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E6557-2DF2-9943-90B3-6B6C2E79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4476"/>
            <a:ext cx="4199626" cy="2670384"/>
          </a:xfrm>
        </p:spPr>
        <p:txBody>
          <a:bodyPr>
            <a:normAutofit/>
          </a:bodyPr>
          <a:lstStyle/>
          <a:p>
            <a:r>
              <a:rPr lang="en-NO" dirty="0"/>
              <a:t>But who executes these </a:t>
            </a:r>
            <a:br>
              <a:rPr lang="en-NO" dirty="0"/>
            </a:br>
            <a:r>
              <a:rPr lang="en-NO" dirty="0"/>
              <a:t>instructions?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44717-8750-8845-A2BE-DB16ECE7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29</a:t>
            </a:fld>
            <a:endParaRPr lang="en-NO" dirty="0"/>
          </a:p>
        </p:txBody>
      </p:sp>
      <p:pic>
        <p:nvPicPr>
          <p:cNvPr id="6" name="Picture 5" descr="Person putting icing on a cake">
            <a:extLst>
              <a:ext uri="{FF2B5EF4-FFF2-40B4-BE49-F238E27FC236}">
                <a16:creationId xmlns:a16="http://schemas.microsoft.com/office/drawing/2014/main" id="{95524179-CE25-1F48-8D21-FA5D21975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1" r="21737"/>
          <a:stretch/>
        </p:blipFill>
        <p:spPr>
          <a:xfrm>
            <a:off x="5549660" y="0"/>
            <a:ext cx="664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05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83CD-0D9A-85A0-846C-F5355675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Algorithms &amp; Computations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D4C11-42E6-1EF1-48F2-B5A89292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</a:t>
            </a:fld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433A45-ECCC-3E0B-3E67-548E992A8365}"/>
              </a:ext>
            </a:extLst>
          </p:cNvPr>
          <p:cNvSpPr/>
          <p:nvPr/>
        </p:nvSpPr>
        <p:spPr>
          <a:xfrm>
            <a:off x="4440868" y="5119103"/>
            <a:ext cx="2725947" cy="909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computation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1AE0F-A4FA-8CAB-F212-654E79C5590B}"/>
              </a:ext>
            </a:extLst>
          </p:cNvPr>
          <p:cNvSpPr txBox="1"/>
          <p:nvPr/>
        </p:nvSpPr>
        <p:spPr>
          <a:xfrm>
            <a:off x="2303323" y="5250580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4179</a:t>
            </a:r>
          </a:p>
          <a:p>
            <a:pPr algn="r"/>
            <a:r>
              <a:rPr lang="en-NO" dirty="0"/>
              <a:t>967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62ED7-1DBF-D3F2-C9B2-0ED8DD6D8AB6}"/>
              </a:ext>
            </a:extLst>
          </p:cNvPr>
          <p:cNvSpPr txBox="1"/>
          <p:nvPr/>
        </p:nvSpPr>
        <p:spPr>
          <a:xfrm>
            <a:off x="8148374" y="538907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5146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80500B-E070-ABB8-9C59-23BB6CBE9130}"/>
              </a:ext>
            </a:extLst>
          </p:cNvPr>
          <p:cNvCxnSpPr>
            <a:cxnSpLocks/>
            <a:stCxn id="6" idx="3"/>
            <a:endCxn id="5" idx="1"/>
          </p:cNvCxnSpPr>
          <p:nvPr/>
        </p:nvCxnSpPr>
        <p:spPr>
          <a:xfrm>
            <a:off x="3077894" y="5573746"/>
            <a:ext cx="13629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40B1AF-2807-D49D-E26A-B2FFBCB506E6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7166815" y="5573745"/>
            <a:ext cx="98155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C74C99B-9E07-C4B8-E2EC-0FB097E1C9A6}"/>
              </a:ext>
            </a:extLst>
          </p:cNvPr>
          <p:cNvSpPr/>
          <p:nvPr/>
        </p:nvSpPr>
        <p:spPr>
          <a:xfrm>
            <a:off x="4440868" y="2085272"/>
            <a:ext cx="2725947" cy="103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Problem</a:t>
            </a:r>
          </a:p>
          <a:p>
            <a:pPr algn="ctr"/>
            <a:r>
              <a:rPr lang="en-NO" dirty="0"/>
              <a:t>(add)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B6588-8AC8-BFB5-BDFA-F5D0BE26D2ED}"/>
              </a:ext>
            </a:extLst>
          </p:cNvPr>
          <p:cNvSpPr txBox="1"/>
          <p:nvPr/>
        </p:nvSpPr>
        <p:spPr>
          <a:xfrm>
            <a:off x="1301295" y="2280072"/>
            <a:ext cx="1962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number (input)</a:t>
            </a:r>
          </a:p>
          <a:p>
            <a:r>
              <a:rPr lang="en-NO" dirty="0"/>
              <a:t>arabic numbers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22ED63-03FC-EA5F-43B7-496D6857B694}"/>
              </a:ext>
            </a:extLst>
          </p:cNvPr>
          <p:cNvSpPr txBox="1"/>
          <p:nvPr/>
        </p:nvSpPr>
        <p:spPr>
          <a:xfrm>
            <a:off x="8314726" y="2280071"/>
            <a:ext cx="212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number (output)</a:t>
            </a:r>
          </a:p>
          <a:p>
            <a:r>
              <a:rPr lang="en-NO" dirty="0"/>
              <a:t>arabic numbers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E284E9-C71C-3F98-13B7-C0645402760C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3263692" y="2603238"/>
            <a:ext cx="1177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7B72D3-ACA1-7B16-1B7F-12FE05EA4493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7166815" y="2603237"/>
            <a:ext cx="114791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7814AC5-5A41-EBC6-F1B3-9DD63EFEC61A}"/>
              </a:ext>
            </a:extLst>
          </p:cNvPr>
          <p:cNvSpPr/>
          <p:nvPr/>
        </p:nvSpPr>
        <p:spPr>
          <a:xfrm>
            <a:off x="4416092" y="3665511"/>
            <a:ext cx="2725947" cy="909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Algorithm</a:t>
            </a:r>
          </a:p>
          <a:p>
            <a:pPr algn="ctr"/>
            <a:r>
              <a:rPr lang="en-NO" dirty="0"/>
              <a:t>(primary school)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C27AF6-96AE-71E3-C78B-741A0F195159}"/>
              </a:ext>
            </a:extLst>
          </p:cNvPr>
          <p:cNvSpPr txBox="1"/>
          <p:nvPr/>
        </p:nvSpPr>
        <p:spPr>
          <a:xfrm>
            <a:off x="1322124" y="3796987"/>
            <a:ext cx="1962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number (input)</a:t>
            </a:r>
          </a:p>
          <a:p>
            <a:r>
              <a:rPr lang="en-NO" dirty="0"/>
              <a:t>arabic numbers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618AB4-9401-B873-F08A-DE4EF723757F}"/>
              </a:ext>
            </a:extLst>
          </p:cNvPr>
          <p:cNvSpPr txBox="1"/>
          <p:nvPr/>
        </p:nvSpPr>
        <p:spPr>
          <a:xfrm>
            <a:off x="8314726" y="3779493"/>
            <a:ext cx="212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number (output)</a:t>
            </a:r>
          </a:p>
          <a:p>
            <a:r>
              <a:rPr lang="en-NO" dirty="0"/>
              <a:t>arabic numbers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B2219C-D8D9-466C-5588-ABB5143B2031}"/>
              </a:ext>
            </a:extLst>
          </p:cNvPr>
          <p:cNvCxnSpPr>
            <a:stCxn id="35" idx="3"/>
            <a:endCxn id="34" idx="1"/>
          </p:cNvCxnSpPr>
          <p:nvPr/>
        </p:nvCxnSpPr>
        <p:spPr>
          <a:xfrm>
            <a:off x="3284521" y="4120153"/>
            <a:ext cx="113157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3C3064B-2E8B-6C31-EFF7-9184CE6E0951}"/>
              </a:ext>
            </a:extLst>
          </p:cNvPr>
          <p:cNvCxnSpPr>
            <a:stCxn id="34" idx="3"/>
            <a:endCxn id="37" idx="1"/>
          </p:cNvCxnSpPr>
          <p:nvPr/>
        </p:nvCxnSpPr>
        <p:spPr>
          <a:xfrm flipV="1">
            <a:off x="7142039" y="4102659"/>
            <a:ext cx="1172687" cy="17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45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34" grpId="0" animBg="1"/>
      <p:bldP spid="35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9DC030-11D7-3449-8A69-5F8B43DF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The RAM Model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0E5609-D017-6C46-9A85-67CED3102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One Minimal and Abstract Executor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D02FD-286C-704A-8822-EB354A5E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30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2217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D5DC9-ED0D-624F-BD06-8914BD77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Further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6FE1E-AE06-4A4C-81A5-72BC1A53A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GB" dirty="0"/>
              <a:t>Stephen Cook &amp; Robert </a:t>
            </a:r>
            <a:r>
              <a:rPr lang="en-GB" dirty="0" err="1"/>
              <a:t>Reckhow</a:t>
            </a:r>
            <a:r>
              <a:rPr lang="en-GB" dirty="0"/>
              <a:t>, Time bounded random access machines, </a:t>
            </a:r>
            <a:r>
              <a:rPr lang="en-GB" i="1" dirty="0"/>
              <a:t>Journal of Computer and System Sciences</a:t>
            </a:r>
            <a:r>
              <a:rPr lang="en-GB" dirty="0"/>
              <a:t>, </a:t>
            </a:r>
            <a:r>
              <a:rPr lang="en-GB" b="1" dirty="0"/>
              <a:t>7(4)</a:t>
            </a:r>
            <a:r>
              <a:rPr lang="en-GB" dirty="0"/>
              <a:t>, 354-375 (1973). </a:t>
            </a:r>
          </a:p>
          <a:p>
            <a:r>
              <a:rPr lang="en-GB" dirty="0"/>
              <a:t>Hill, Robin K. "What an algorithm is." </a:t>
            </a:r>
            <a:r>
              <a:rPr lang="en-GB" i="1" dirty="0"/>
              <a:t>Philosophy &amp; Technology </a:t>
            </a:r>
            <a:r>
              <a:rPr lang="en-GB" dirty="0"/>
              <a:t>29, no. 1 (2016): 35-59.</a:t>
            </a:r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D46CB-1C74-CB4F-9B5C-EFFA5F64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31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272053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59E69-5399-184D-81EE-C68B3928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Next: Lab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AACC3-2291-DA41-A758-AF0E5BBC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32</a:t>
            </a:fld>
            <a:endParaRPr lang="en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A333F-760D-7941-860B-D1D626946990}"/>
              </a:ext>
            </a:extLst>
          </p:cNvPr>
          <p:cNvSpPr txBox="1"/>
          <p:nvPr/>
        </p:nvSpPr>
        <p:spPr>
          <a:xfrm>
            <a:off x="5633358" y="2124794"/>
            <a:ext cx="5865022" cy="3964501"/>
          </a:xfrm>
          <a:prstGeom prst="rect">
            <a:avLst/>
          </a:prstGeom>
          <a:solidFill>
            <a:schemeClr val="bg2"/>
          </a:solidFill>
        </p:spPr>
        <p:txBody>
          <a:bodyPr wrap="none" lIns="180000" tIns="180000" rIns="180000" bIns="180000" rtlCol="0" anchor="ctr">
            <a:spAutoFit/>
          </a:bodyPr>
          <a:lstStyle/>
          <a:p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segment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: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data</a:t>
            </a:r>
            <a:endParaRPr lang="en-GB" dirty="0">
              <a:solidFill>
                <a:srgbClr val="88C0D0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0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0</a:t>
            </a:r>
          </a:p>
          <a:p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segment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: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code</a:t>
            </a:r>
            <a:endParaRPr lang="en-GB" dirty="0">
              <a:solidFill>
                <a:srgbClr val="88C0D0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read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user-input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load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0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    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0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add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+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read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user-input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add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+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store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:=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ACC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print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        </a:t>
            </a:r>
            <a:r>
              <a:rPr lang="en-GB" dirty="0">
                <a:solidFill>
                  <a:srgbClr val="616E88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</a:t>
            </a:r>
          </a:p>
          <a:p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halt</a:t>
            </a:r>
            <a:endParaRPr lang="en-GB" dirty="0">
              <a:solidFill>
                <a:srgbClr val="4C566A"/>
              </a:solidFill>
              <a:latin typeface="Share Tech Mono" panose="020B0509050000020004" pitchFamily="49" charset="77"/>
            </a:endParaRPr>
          </a:p>
          <a:p>
            <a:endParaRPr lang="en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7973F1-EDFC-F74D-9237-C63B0A9A6F28}"/>
              </a:ext>
            </a:extLst>
          </p:cNvPr>
          <p:cNvSpPr txBox="1">
            <a:spLocks/>
          </p:cNvSpPr>
          <p:nvPr/>
        </p:nvSpPr>
        <p:spPr>
          <a:xfrm>
            <a:off x="838200" y="2124794"/>
            <a:ext cx="4450669" cy="368458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O" dirty="0"/>
              <a:t>Let us write some small programs for the RAM machine.</a:t>
            </a:r>
          </a:p>
          <a:p>
            <a:pPr marL="0" indent="0">
              <a:buNone/>
            </a:pP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20154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07E2B-E07A-85A8-1DF5-DB79AE81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Who is the Computer?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F2D526-7BA3-F558-DBCB-16F44F4786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4026"/>
          <a:stretch/>
        </p:blipFill>
        <p:spPr>
          <a:xfrm>
            <a:off x="838200" y="1898988"/>
            <a:ext cx="5688840" cy="37220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6BCF6-A718-A746-9B7F-74FC5FE2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4</a:t>
            </a:fld>
            <a:endParaRPr lang="en-N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A0B8BE-66F4-CD93-6518-716499E4BB8E}"/>
              </a:ext>
            </a:extLst>
          </p:cNvPr>
          <p:cNvSpPr txBox="1"/>
          <p:nvPr/>
        </p:nvSpPr>
        <p:spPr>
          <a:xfrm>
            <a:off x="838200" y="1898988"/>
            <a:ext cx="5688840" cy="1015663"/>
          </a:xfrm>
          <a:prstGeom prst="rect">
            <a:avLst/>
          </a:prstGeom>
          <a:solidFill>
            <a:srgbClr val="0B0303">
              <a:alpha val="15294"/>
            </a:srgbClr>
          </a:solidFill>
        </p:spPr>
        <p:txBody>
          <a:bodyPr wrap="square" rtlCol="0">
            <a:spAutoFit/>
          </a:bodyPr>
          <a:lstStyle/>
          <a:p>
            <a:r>
              <a:rPr lang="en-NO" sz="6000" b="1" dirty="0">
                <a:latin typeface="Montserrat" pitchFamily="2" charset="77"/>
              </a:rPr>
              <a:t>People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CC349F-25A6-DC7C-4CB6-8FD729C69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1" y="2413001"/>
            <a:ext cx="6095999" cy="37591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2D9052-6F66-5505-2D88-D67AD379063D}"/>
              </a:ext>
            </a:extLst>
          </p:cNvPr>
          <p:cNvSpPr txBox="1"/>
          <p:nvPr/>
        </p:nvSpPr>
        <p:spPr>
          <a:xfrm>
            <a:off x="6096001" y="5162718"/>
            <a:ext cx="6095998" cy="1015663"/>
          </a:xfrm>
          <a:prstGeom prst="rect">
            <a:avLst/>
          </a:prstGeom>
          <a:solidFill>
            <a:srgbClr val="0B0303">
              <a:alpha val="1529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NO" sz="6000" b="1" dirty="0">
                <a:latin typeface="Montserrat" pitchFamily="2" charset="77"/>
              </a:rPr>
              <a:t>Machines</a:t>
            </a:r>
          </a:p>
        </p:txBody>
      </p:sp>
    </p:spTree>
    <p:extLst>
      <p:ext uri="{BB962C8B-B14F-4D97-AF65-F5344CB8AC3E}">
        <p14:creationId xmlns:p14="http://schemas.microsoft.com/office/powerpoint/2010/main" val="3394723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E1C2-564D-484B-823F-CF0E18F53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AD51-7B27-8948-9CAC-C66C5FA85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Random Access Machine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Machine Code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Assembly Code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Pseudo Code</a:t>
            </a:r>
          </a:p>
          <a:p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21BB4-977C-324F-81C6-2BA59100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5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485800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5B129-E063-D941-A916-E4BBDC2FD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Automation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6588E-F68A-4F46-BDF8-7424DE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282" y="6368382"/>
            <a:ext cx="757518" cy="365125"/>
          </a:xfrm>
        </p:spPr>
        <p:txBody>
          <a:bodyPr/>
          <a:lstStyle/>
          <a:p>
            <a:fld id="{9EAE67CF-1745-2945-BC67-7BD79F205591}" type="slidenum">
              <a:rPr lang="en-NO" smtClean="0"/>
              <a:t>6</a:t>
            </a:fld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3C8F8-D820-5E4F-9159-4BC53542BBD1}"/>
              </a:ext>
            </a:extLst>
          </p:cNvPr>
          <p:cNvSpPr/>
          <p:nvPr/>
        </p:nvSpPr>
        <p:spPr>
          <a:xfrm>
            <a:off x="3079570" y="4123190"/>
            <a:ext cx="239635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b="1" dirty="0">
                <a:latin typeface="Montserrat" pitchFamily="2" charset="77"/>
              </a:rPr>
              <a:t>Executor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0D50FE-0880-4446-BFA4-BBC530B2F7A9}"/>
              </a:ext>
            </a:extLst>
          </p:cNvPr>
          <p:cNvSpPr txBox="1"/>
          <p:nvPr/>
        </p:nvSpPr>
        <p:spPr>
          <a:xfrm>
            <a:off x="3909698" y="5689354"/>
            <a:ext cx="736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Share Tech Mono" panose="020B0509050000020004" pitchFamily="49" charset="77"/>
              </a:rPr>
              <a:t>5146</a:t>
            </a:r>
            <a:endParaRPr lang="en-NO" sz="2000" dirty="0">
              <a:latin typeface="Share Tech Mono" panose="020B0509050000020004" pitchFamily="49" charset="77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93103C-1CA3-9245-A016-6140153021CE}"/>
              </a:ext>
            </a:extLst>
          </p:cNvPr>
          <p:cNvCxnSpPr>
            <a:stCxn id="5" idx="2"/>
            <a:endCxn id="48" idx="0"/>
          </p:cNvCxnSpPr>
          <p:nvPr/>
        </p:nvCxnSpPr>
        <p:spPr>
          <a:xfrm flipH="1">
            <a:off x="4277748" y="5037590"/>
            <a:ext cx="2" cy="6517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C3C16F68-E6DA-B548-BE90-30C8F14883BB}"/>
              </a:ext>
            </a:extLst>
          </p:cNvPr>
          <p:cNvCxnSpPr>
            <a:cxnSpLocks/>
            <a:endCxn id="5" idx="0"/>
          </p:cNvCxnSpPr>
          <p:nvPr/>
        </p:nvCxnSpPr>
        <p:spPr>
          <a:xfrm rot="5400000">
            <a:off x="4640855" y="2874048"/>
            <a:ext cx="886037" cy="161224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6330C7C-E847-8A48-A1EF-86D407A8A495}"/>
              </a:ext>
            </a:extLst>
          </p:cNvPr>
          <p:cNvSpPr txBox="1"/>
          <p:nvPr/>
        </p:nvSpPr>
        <p:spPr>
          <a:xfrm>
            <a:off x="1947563" y="2837042"/>
            <a:ext cx="1425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2000" dirty="0">
                <a:latin typeface="Share Tech Mono" panose="020B0509050000020004" pitchFamily="49" charset="77"/>
              </a:rPr>
              <a:t>4179, 967</a:t>
            </a:r>
          </a:p>
        </p:txBody>
      </p: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7D6A5D4F-CEA8-5749-A7C0-DFB9F045B1BF}"/>
              </a:ext>
            </a:extLst>
          </p:cNvPr>
          <p:cNvCxnSpPr>
            <a:stCxn id="55" idx="2"/>
            <a:endCxn id="5" idx="0"/>
          </p:cNvCxnSpPr>
          <p:nvPr/>
        </p:nvCxnSpPr>
        <p:spPr>
          <a:xfrm rot="16200000" flipH="1">
            <a:off x="3025985" y="2871425"/>
            <a:ext cx="886038" cy="161749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152C669-A0D5-E54F-8CAD-CA308B34E017}"/>
              </a:ext>
            </a:extLst>
          </p:cNvPr>
          <p:cNvSpPr txBox="1"/>
          <p:nvPr/>
        </p:nvSpPr>
        <p:spPr>
          <a:xfrm>
            <a:off x="1462076" y="3224387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itchFamily="2" charset="77"/>
              </a:rPr>
              <a:t>inputs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39D0AAD-2DA8-5447-83EC-A0B2B4DBA420}"/>
              </a:ext>
            </a:extLst>
          </p:cNvPr>
          <p:cNvSpPr txBox="1"/>
          <p:nvPr/>
        </p:nvSpPr>
        <p:spPr>
          <a:xfrm>
            <a:off x="6027167" y="3258210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itchFamily="2" charset="77"/>
              </a:rPr>
              <a:t>algorithm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9879F7-987F-AF46-8900-6C20F2450EEF}"/>
              </a:ext>
            </a:extLst>
          </p:cNvPr>
          <p:cNvSpPr txBox="1"/>
          <p:nvPr/>
        </p:nvSpPr>
        <p:spPr>
          <a:xfrm>
            <a:off x="4529738" y="5320022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itchFamily="2" charset="77"/>
              </a:rPr>
              <a:t>output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C9131-C277-91F9-C9C6-281745BB0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9372" y="490310"/>
            <a:ext cx="2389265" cy="2746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744B13-106D-5D5A-ACB8-CD6D97C664A7}"/>
              </a:ext>
            </a:extLst>
          </p:cNvPr>
          <p:cNvSpPr txBox="1"/>
          <p:nvPr/>
        </p:nvSpPr>
        <p:spPr>
          <a:xfrm>
            <a:off x="7612940" y="3994506"/>
            <a:ext cx="36850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3200" i="1" dirty="0">
                <a:latin typeface="Montserrat" pitchFamily="2" charset="77"/>
              </a:rPr>
              <a:t>There are many kinds of machines we can build…</a:t>
            </a:r>
          </a:p>
        </p:txBody>
      </p:sp>
    </p:spTree>
    <p:extLst>
      <p:ext uri="{BB962C8B-B14F-4D97-AF65-F5344CB8AC3E}">
        <p14:creationId xmlns:p14="http://schemas.microsoft.com/office/powerpoint/2010/main" val="205900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5" grpId="0"/>
      <p:bldP spid="58" grpId="0"/>
      <p:bldP spid="59" grpId="0"/>
      <p:bldP spid="60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3AA373-52F3-7E43-9CFF-B0859F938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NO" dirty="0"/>
            </a:br>
            <a:r>
              <a:rPr lang="en-NO" dirty="0"/>
              <a:t>Random Access Machine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86DAA7-710A-4EA8-98B2-3D304F90C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Sequential Machine that Processes Symbols</a:t>
            </a:r>
          </a:p>
        </p:txBody>
      </p:sp>
    </p:spTree>
    <p:extLst>
      <p:ext uri="{BB962C8B-B14F-4D97-AF65-F5344CB8AC3E}">
        <p14:creationId xmlns:p14="http://schemas.microsoft.com/office/powerpoint/2010/main" val="398059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AC8928B4-DAB0-2344-98CB-5A10F4398BAC}"/>
              </a:ext>
            </a:extLst>
          </p:cNvPr>
          <p:cNvSpPr/>
          <p:nvPr/>
        </p:nvSpPr>
        <p:spPr>
          <a:xfrm>
            <a:off x="1407544" y="1663072"/>
            <a:ext cx="6236678" cy="4835769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solidFill>
                <a:schemeClr val="accent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6314270-C987-A343-909D-B666F5B88226}"/>
              </a:ext>
            </a:extLst>
          </p:cNvPr>
          <p:cNvSpPr/>
          <p:nvPr/>
        </p:nvSpPr>
        <p:spPr>
          <a:xfrm>
            <a:off x="4670304" y="1953219"/>
            <a:ext cx="2636724" cy="42554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4F550D-DF4B-0A47-8BDE-C4BDDE4E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The Pieces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3F3FE-AED3-C947-82FC-1C1FC899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8</a:t>
            </a:fld>
            <a:endParaRPr lang="en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3472D-92D0-3048-894E-6043A4BBA2BC}"/>
              </a:ext>
            </a:extLst>
          </p:cNvPr>
          <p:cNvSpPr txBox="1"/>
          <p:nvPr/>
        </p:nvSpPr>
        <p:spPr>
          <a:xfrm>
            <a:off x="4764105" y="2136010"/>
            <a:ext cx="11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Memory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5221F-9211-1F44-87FC-F44AF2D71E96}"/>
              </a:ext>
            </a:extLst>
          </p:cNvPr>
          <p:cNvSpPr/>
          <p:nvPr/>
        </p:nvSpPr>
        <p:spPr>
          <a:xfrm>
            <a:off x="8753815" y="2505342"/>
            <a:ext cx="2254469" cy="6935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solidFill>
                  <a:schemeClr val="accent3"/>
                </a:solidFill>
                <a:latin typeface="Montserrat" pitchFamily="2" charset="77"/>
              </a:rPr>
              <a:t>input 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094DB7-BED0-344E-B518-40F864EB1610}"/>
              </a:ext>
            </a:extLst>
          </p:cNvPr>
          <p:cNvSpPr txBox="1"/>
          <p:nvPr/>
        </p:nvSpPr>
        <p:spPr>
          <a:xfrm>
            <a:off x="9159463" y="2667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 dirty="0">
              <a:latin typeface="Montserrat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2711CC-2B85-9743-9E50-0DAE1F6045E2}"/>
              </a:ext>
            </a:extLst>
          </p:cNvPr>
          <p:cNvSpPr/>
          <p:nvPr/>
        </p:nvSpPr>
        <p:spPr>
          <a:xfrm>
            <a:off x="8753815" y="4936811"/>
            <a:ext cx="2254469" cy="6935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solidFill>
                  <a:schemeClr val="accent3"/>
                </a:solidFill>
                <a:latin typeface="Montserrat" pitchFamily="2" charset="77"/>
              </a:rPr>
              <a:t>output device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35E4940-091A-4946-ACDA-8025291371C5}"/>
              </a:ext>
            </a:extLst>
          </p:cNvPr>
          <p:cNvGrpSpPr/>
          <p:nvPr/>
        </p:nvGrpSpPr>
        <p:grpSpPr>
          <a:xfrm>
            <a:off x="5779898" y="2145569"/>
            <a:ext cx="1169541" cy="369332"/>
            <a:chOff x="5266717" y="2822573"/>
            <a:chExt cx="1169541" cy="3693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25B77DF-CD83-7241-A470-27925F3E00BC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413DF3-3A1A-8944-B5FE-1484BBAEEAF1}"/>
                </a:ext>
              </a:extLst>
            </p:cNvPr>
            <p:cNvSpPr txBox="1"/>
            <p:nvPr/>
          </p:nvSpPr>
          <p:spPr>
            <a:xfrm>
              <a:off x="5266717" y="2822573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00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AB77177-B545-C947-A579-E1F05208FA2C}"/>
              </a:ext>
            </a:extLst>
          </p:cNvPr>
          <p:cNvGrpSpPr/>
          <p:nvPr/>
        </p:nvGrpSpPr>
        <p:grpSpPr>
          <a:xfrm>
            <a:off x="5779897" y="2581432"/>
            <a:ext cx="1169542" cy="369332"/>
            <a:chOff x="5266716" y="2822573"/>
            <a:chExt cx="1169542" cy="36933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41FF970-665F-0A44-BB0C-B36954D46812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CCA974-4802-D240-9F23-80C8B8C94DE4}"/>
                </a:ext>
              </a:extLst>
            </p:cNvPr>
            <p:cNvSpPr txBox="1"/>
            <p:nvPr/>
          </p:nvSpPr>
          <p:spPr>
            <a:xfrm>
              <a:off x="5266716" y="2822573"/>
              <a:ext cx="434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02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9C755FA-D275-9E41-BF6C-E25212EC5B10}"/>
              </a:ext>
            </a:extLst>
          </p:cNvPr>
          <p:cNvGrpSpPr/>
          <p:nvPr/>
        </p:nvGrpSpPr>
        <p:grpSpPr>
          <a:xfrm>
            <a:off x="5779897" y="3016774"/>
            <a:ext cx="1169542" cy="369332"/>
            <a:chOff x="5266716" y="2822573"/>
            <a:chExt cx="1169542" cy="36933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AE0C58B-5153-E949-8167-BE0E6221821E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29BC2E5-98C8-2C48-92A3-805E897ADC61}"/>
                </a:ext>
              </a:extLst>
            </p:cNvPr>
            <p:cNvSpPr txBox="1"/>
            <p:nvPr/>
          </p:nvSpPr>
          <p:spPr>
            <a:xfrm>
              <a:off x="5266716" y="2822573"/>
              <a:ext cx="434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02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7BC2039-A28F-3C4F-9BFC-9B65370985D0}"/>
              </a:ext>
            </a:extLst>
          </p:cNvPr>
          <p:cNvGrpSpPr/>
          <p:nvPr/>
        </p:nvGrpSpPr>
        <p:grpSpPr>
          <a:xfrm>
            <a:off x="5779897" y="3452637"/>
            <a:ext cx="1169542" cy="369332"/>
            <a:chOff x="5266716" y="2822573"/>
            <a:chExt cx="1169542" cy="36933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33F8092-A21D-FE4E-903E-9B156B11DEE9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2174453-0DD4-FB40-BDA4-E11026E00737}"/>
                </a:ext>
              </a:extLst>
            </p:cNvPr>
            <p:cNvSpPr txBox="1"/>
            <p:nvPr/>
          </p:nvSpPr>
          <p:spPr>
            <a:xfrm>
              <a:off x="5266716" y="2822573"/>
              <a:ext cx="434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03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5E22982-67CE-CF41-BEBD-551C573805DE}"/>
              </a:ext>
            </a:extLst>
          </p:cNvPr>
          <p:cNvGrpSpPr/>
          <p:nvPr/>
        </p:nvGrpSpPr>
        <p:grpSpPr>
          <a:xfrm>
            <a:off x="5779897" y="3880940"/>
            <a:ext cx="1169542" cy="369332"/>
            <a:chOff x="5266716" y="2822573"/>
            <a:chExt cx="1169542" cy="36933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C01BBBF-F364-104F-A92E-8E0ED039FC6D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59F8B7-A48E-994F-88D5-1A23CC4C9572}"/>
                </a:ext>
              </a:extLst>
            </p:cNvPr>
            <p:cNvSpPr txBox="1"/>
            <p:nvPr/>
          </p:nvSpPr>
          <p:spPr>
            <a:xfrm>
              <a:off x="5266716" y="2822573"/>
              <a:ext cx="434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04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7839AAA-E01F-4D44-9ED1-7CDE56BA7DDE}"/>
              </a:ext>
            </a:extLst>
          </p:cNvPr>
          <p:cNvGrpSpPr/>
          <p:nvPr/>
        </p:nvGrpSpPr>
        <p:grpSpPr>
          <a:xfrm>
            <a:off x="5779897" y="4316803"/>
            <a:ext cx="1169542" cy="369332"/>
            <a:chOff x="5266716" y="2822573"/>
            <a:chExt cx="1169542" cy="36933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10611EF-7DE3-EF4C-BCE5-348C180DF7EE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9D5FD05-8C29-4D46-8474-2E72DD2DCA71}"/>
                </a:ext>
              </a:extLst>
            </p:cNvPr>
            <p:cNvSpPr txBox="1"/>
            <p:nvPr/>
          </p:nvSpPr>
          <p:spPr>
            <a:xfrm>
              <a:off x="5266716" y="2822573"/>
              <a:ext cx="434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05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20E7D96-96F9-2F4E-B826-18D00C5049D0}"/>
              </a:ext>
            </a:extLst>
          </p:cNvPr>
          <p:cNvGrpSpPr/>
          <p:nvPr/>
        </p:nvGrpSpPr>
        <p:grpSpPr>
          <a:xfrm>
            <a:off x="5779897" y="4752145"/>
            <a:ext cx="1169542" cy="369332"/>
            <a:chOff x="5266716" y="2822573"/>
            <a:chExt cx="1169542" cy="36933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71F0490-F906-AA47-B67D-DB1F8290164E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6128451-9017-7046-ADEE-1E40EAE61546}"/>
                </a:ext>
              </a:extLst>
            </p:cNvPr>
            <p:cNvSpPr txBox="1"/>
            <p:nvPr/>
          </p:nvSpPr>
          <p:spPr>
            <a:xfrm>
              <a:off x="5266716" y="2822573"/>
              <a:ext cx="434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06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310EF98-EF41-9C43-A054-333C6E230EF2}"/>
              </a:ext>
            </a:extLst>
          </p:cNvPr>
          <p:cNvGrpSpPr/>
          <p:nvPr/>
        </p:nvGrpSpPr>
        <p:grpSpPr>
          <a:xfrm>
            <a:off x="5922564" y="5210426"/>
            <a:ext cx="1026875" cy="369332"/>
            <a:chOff x="5409383" y="2822573"/>
            <a:chExt cx="1026875" cy="36933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404615C-457B-174A-B025-58A76BC951D9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  <a:noFill/>
            <a:ln w="19050"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1CFED18-A029-EA44-B8E7-AAAD7F9EF56B}"/>
                </a:ext>
              </a:extLst>
            </p:cNvPr>
            <p:cNvSpPr txBox="1"/>
            <p:nvPr/>
          </p:nvSpPr>
          <p:spPr>
            <a:xfrm>
              <a:off x="5409383" y="2822573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⇣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4825948-982A-F343-A74A-4D969895C11A}"/>
              </a:ext>
            </a:extLst>
          </p:cNvPr>
          <p:cNvGrpSpPr/>
          <p:nvPr/>
        </p:nvGrpSpPr>
        <p:grpSpPr>
          <a:xfrm>
            <a:off x="5904931" y="5646289"/>
            <a:ext cx="1044508" cy="369332"/>
            <a:chOff x="5391750" y="2822573"/>
            <a:chExt cx="1044508" cy="36933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00F1848-2897-8F4F-912D-529079911508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B9537D1-5E3F-8D4E-9A26-CB4F0338FD72}"/>
                </a:ext>
              </a:extLst>
            </p:cNvPr>
            <p:cNvSpPr txBox="1"/>
            <p:nvPr/>
          </p:nvSpPr>
          <p:spPr>
            <a:xfrm>
              <a:off x="5391750" y="2822573"/>
              <a:ext cx="309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∞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DBA97876-D98E-594A-BE2F-7FB78C28CF1C}"/>
              </a:ext>
            </a:extLst>
          </p:cNvPr>
          <p:cNvSpPr/>
          <p:nvPr/>
        </p:nvSpPr>
        <p:spPr>
          <a:xfrm>
            <a:off x="1721733" y="3437393"/>
            <a:ext cx="2636724" cy="1301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C526B01-12EC-9D4D-80B1-A4A406FF4D55}"/>
              </a:ext>
            </a:extLst>
          </p:cNvPr>
          <p:cNvSpPr txBox="1"/>
          <p:nvPr/>
        </p:nvSpPr>
        <p:spPr>
          <a:xfrm>
            <a:off x="1832238" y="3620184"/>
            <a:ext cx="11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latin typeface="Share Tech Mono" panose="020B0509050000020004" pitchFamily="49" charset="77"/>
              </a:rPr>
              <a:t>CPU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61DD11C-52A7-674D-BE38-96D0F0B0E0E3}"/>
              </a:ext>
            </a:extLst>
          </p:cNvPr>
          <p:cNvGrpSpPr/>
          <p:nvPr/>
        </p:nvGrpSpPr>
        <p:grpSpPr>
          <a:xfrm>
            <a:off x="2712112" y="3629743"/>
            <a:ext cx="1294576" cy="369332"/>
            <a:chOff x="5141682" y="2822573"/>
            <a:chExt cx="1294576" cy="369332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3CC9D17-586B-7046-8F9A-6927F35B1D07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BBBCDF-0AF6-4943-BF3C-765EA9EDB48C}"/>
                </a:ext>
              </a:extLst>
            </p:cNvPr>
            <p:cNvSpPr txBox="1"/>
            <p:nvPr/>
          </p:nvSpPr>
          <p:spPr>
            <a:xfrm>
              <a:off x="5141682" y="2822573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ACC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96CB276-AE6A-A940-A9F3-3997164DF20A}"/>
              </a:ext>
            </a:extLst>
          </p:cNvPr>
          <p:cNvGrpSpPr/>
          <p:nvPr/>
        </p:nvGrpSpPr>
        <p:grpSpPr>
          <a:xfrm>
            <a:off x="2837147" y="4065606"/>
            <a:ext cx="1169541" cy="369332"/>
            <a:chOff x="5266717" y="2822573"/>
            <a:chExt cx="1169541" cy="36933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E87D788-EE71-5248-B36C-C6D4EB05F47F}"/>
                </a:ext>
              </a:extLst>
            </p:cNvPr>
            <p:cNvSpPr/>
            <p:nvPr/>
          </p:nvSpPr>
          <p:spPr>
            <a:xfrm>
              <a:off x="5701451" y="2822573"/>
              <a:ext cx="73480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D453F8B-591C-C340-9385-A535458C1747}"/>
                </a:ext>
              </a:extLst>
            </p:cNvPr>
            <p:cNvSpPr txBox="1"/>
            <p:nvPr/>
          </p:nvSpPr>
          <p:spPr>
            <a:xfrm>
              <a:off x="5266717" y="2822573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O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IP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5336890-E484-9C41-8AA8-43FCE51C800E}"/>
              </a:ext>
            </a:extLst>
          </p:cNvPr>
          <p:cNvSpPr txBox="1"/>
          <p:nvPr/>
        </p:nvSpPr>
        <p:spPr>
          <a:xfrm>
            <a:off x="1725478" y="1953219"/>
            <a:ext cx="193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Random Access </a:t>
            </a:r>
          </a:p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Machine</a:t>
            </a:r>
          </a:p>
        </p:txBody>
      </p: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E347887B-B434-464C-BDDF-0EEBF8457780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7307029" y="2852120"/>
            <a:ext cx="1446787" cy="346778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99">
            <a:extLst>
              <a:ext uri="{FF2B5EF4-FFF2-40B4-BE49-F238E27FC236}">
                <a16:creationId xmlns:a16="http://schemas.microsoft.com/office/drawing/2014/main" id="{4E311A07-A6D0-9B42-8DD8-226620E2DA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296831" y="4992563"/>
            <a:ext cx="1456984" cy="291026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25531777-01FC-C341-AD78-F1B0F70FE87F}"/>
              </a:ext>
            </a:extLst>
          </p:cNvPr>
          <p:cNvSpPr txBox="1"/>
          <p:nvPr/>
        </p:nvSpPr>
        <p:spPr>
          <a:xfrm>
            <a:off x="1812828" y="5283589"/>
            <a:ext cx="2483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/>
              <a:t>a</a:t>
            </a:r>
            <a:r>
              <a:rPr lang="en-NO" i="1" dirty="0"/>
              <a:t>rithmetic and logic</a:t>
            </a:r>
          </a:p>
          <a:p>
            <a:pPr algn="ctr"/>
            <a:r>
              <a:rPr lang="en-NO" i="1" dirty="0"/>
              <a:t>operations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ECAAAE-CD5B-C74B-8449-7962B2355927}"/>
              </a:ext>
            </a:extLst>
          </p:cNvPr>
          <p:cNvSpPr txBox="1"/>
          <p:nvPr/>
        </p:nvSpPr>
        <p:spPr>
          <a:xfrm>
            <a:off x="7296831" y="1072145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/>
              <a:t>a </a:t>
            </a:r>
            <a:r>
              <a:rPr lang="nb-NO" i="1" dirty="0" err="1"/>
              <a:t>word</a:t>
            </a:r>
            <a:r>
              <a:rPr lang="nb-NO" i="1" dirty="0"/>
              <a:t> (e.g.,</a:t>
            </a:r>
            <a:r>
              <a:rPr lang="zh-CN" altLang="en-US" i="1" dirty="0"/>
              <a:t> “</a:t>
            </a:r>
            <a:r>
              <a:rPr lang="en-US" altLang="zh-CN" i="1" dirty="0"/>
              <a:t>123</a:t>
            </a:r>
            <a:r>
              <a:rPr lang="zh-CN" altLang="en-US" i="1" dirty="0"/>
              <a:t>”</a:t>
            </a:r>
            <a:r>
              <a:rPr lang="nb-NO" i="1" dirty="0"/>
              <a:t>)</a:t>
            </a:r>
            <a:endParaRPr lang="en-NO" i="1" dirty="0"/>
          </a:p>
        </p:txBody>
      </p: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331544D5-96C9-9943-80A8-407AA6939621}"/>
              </a:ext>
            </a:extLst>
          </p:cNvPr>
          <p:cNvCxnSpPr>
            <a:stCxn id="106" idx="1"/>
            <a:endCxn id="19" idx="0"/>
          </p:cNvCxnSpPr>
          <p:nvPr/>
        </p:nvCxnSpPr>
        <p:spPr>
          <a:xfrm rot="10800000" flipV="1">
            <a:off x="6582037" y="1256811"/>
            <a:ext cx="714795" cy="888758"/>
          </a:xfrm>
          <a:prstGeom prst="bentConnector2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B285F6B7-56A3-5D42-BB08-413306B28463}"/>
              </a:ext>
            </a:extLst>
          </p:cNvPr>
          <p:cNvCxnSpPr>
            <a:stCxn id="51" idx="1"/>
            <a:endCxn id="91" idx="0"/>
          </p:cNvCxnSpPr>
          <p:nvPr/>
        </p:nvCxnSpPr>
        <p:spPr>
          <a:xfrm rot="10800000" flipV="1">
            <a:off x="3639285" y="3201439"/>
            <a:ext cx="2140612" cy="428303"/>
          </a:xfrm>
          <a:prstGeom prst="bentConnector2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lbow Connector 112">
            <a:extLst>
              <a:ext uri="{FF2B5EF4-FFF2-40B4-BE49-F238E27FC236}">
                <a16:creationId xmlns:a16="http://schemas.microsoft.com/office/drawing/2014/main" id="{9CAA79F6-BBEA-394E-96E7-EB61E2CDFBCB}"/>
              </a:ext>
            </a:extLst>
          </p:cNvPr>
          <p:cNvCxnSpPr>
            <a:stCxn id="91" idx="3"/>
          </p:cNvCxnSpPr>
          <p:nvPr/>
        </p:nvCxnSpPr>
        <p:spPr>
          <a:xfrm>
            <a:off x="4006688" y="3814409"/>
            <a:ext cx="1773209" cy="251197"/>
          </a:xfrm>
          <a:prstGeom prst="bentConnector3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0" grpId="0"/>
      <p:bldP spid="11" grpId="0" animBg="1"/>
      <p:bldP spid="13" grpId="0" animBg="1"/>
      <p:bldP spid="87" grpId="0" animBg="1"/>
      <p:bldP spid="89" grpId="0"/>
      <p:bldP spid="105" grpId="0"/>
      <p:bldP spid="1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1555-2EDC-E843-B29D-E58A2FB2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The Instructions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7854195-BD08-FD45-8CA8-DFEA991919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31950"/>
          <a:ext cx="7874479" cy="472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0274">
                  <a:extLst>
                    <a:ext uri="{9D8B030D-6E8A-4147-A177-3AD203B41FA5}">
                      <a16:colId xmlns:a16="http://schemas.microsoft.com/office/drawing/2014/main" val="4103277960"/>
                    </a:ext>
                  </a:extLst>
                </a:gridCol>
                <a:gridCol w="1525524">
                  <a:extLst>
                    <a:ext uri="{9D8B030D-6E8A-4147-A177-3AD203B41FA5}">
                      <a16:colId xmlns:a16="http://schemas.microsoft.com/office/drawing/2014/main" val="3610308237"/>
                    </a:ext>
                  </a:extLst>
                </a:gridCol>
                <a:gridCol w="1561604">
                  <a:extLst>
                    <a:ext uri="{9D8B030D-6E8A-4147-A177-3AD203B41FA5}">
                      <a16:colId xmlns:a16="http://schemas.microsoft.com/office/drawing/2014/main" val="2417730460"/>
                    </a:ext>
                  </a:extLst>
                </a:gridCol>
                <a:gridCol w="3987077">
                  <a:extLst>
                    <a:ext uri="{9D8B030D-6E8A-4147-A177-3AD203B41FA5}">
                      <a16:colId xmlns:a16="http://schemas.microsoft.com/office/drawing/2014/main" val="1370151099"/>
                    </a:ext>
                  </a:extLst>
                </a:gridCol>
              </a:tblGrid>
              <a:tr h="318756">
                <a:tc>
                  <a:txBody>
                    <a:bodyPr/>
                    <a:lstStyle/>
                    <a:p>
                      <a:pPr algn="r"/>
                      <a:r>
                        <a:rPr lang="en-NO" sz="1600" b="1" dirty="0"/>
                        <a:t>Code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/>
                        <a:t>Mnemonic</a:t>
                      </a:r>
                      <a:endParaRPr lang="en-NO" sz="1600" b="1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/>
                        <a:t>Parameter</a:t>
                      </a:r>
                      <a:endParaRPr lang="en-NO" sz="1600" b="1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 dirty="0"/>
                        <a:t>Semantic</a:t>
                      </a: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731257"/>
                  </a:ext>
                </a:extLst>
              </a:tr>
              <a:tr h="557824">
                <a:tc>
                  <a:txBody>
                    <a:bodyPr/>
                    <a:lstStyle/>
                    <a:p>
                      <a:pPr algn="r"/>
                      <a:r>
                        <a:rPr lang="en-NO" sz="1600" dirty="0">
                          <a:latin typeface="Share Tech Mono" panose="020B0509050000020004" pitchFamily="49" charset="77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 dirty="0">
                          <a:latin typeface="Share Tech Mono" panose="020B0509050000020004" pitchFamily="49" charset="77"/>
                        </a:rPr>
                        <a:t>LOAD</a:t>
                      </a: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value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latin typeface="Share Tech Mono" panose="020B0509050000020004" pitchFamily="49" charset="77"/>
                        </a:rPr>
                        <a:t>ACC := value</a:t>
                      </a:r>
                    </a:p>
                    <a:p>
                      <a:r>
                        <a:rPr lang="en-NO" sz="1600" dirty="0">
                          <a:latin typeface="Share Tech Mono" panose="020B0509050000020004" pitchFamily="49" charset="77"/>
                        </a:rPr>
                        <a:t>IP := IP + 2</a:t>
                      </a: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6691849"/>
                  </a:ext>
                </a:extLst>
              </a:tr>
              <a:tr h="557824">
                <a:tc>
                  <a:txBody>
                    <a:bodyPr/>
                    <a:lstStyle/>
                    <a:p>
                      <a:pPr algn="r"/>
                      <a:r>
                        <a:rPr lang="en-NO" sz="1600">
                          <a:latin typeface="Share Tech Mono" panose="020B0509050000020004" pitchFamily="49" charset="77"/>
                        </a:rPr>
                        <a:t>2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>
                          <a:latin typeface="Share Tech Mono" panose="020B0509050000020004" pitchFamily="49" charset="77"/>
                        </a:rPr>
                        <a:t>ADD</a:t>
                      </a:r>
                      <a:endParaRPr lang="en-NO" sz="1600" b="1" dirty="0">
                        <a:latin typeface="Share Tech Mono" panose="020B0509050000020004" pitchFamily="49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latin typeface="Share Tech Mono" panose="020B0509050000020004" pitchFamily="49" charset="77"/>
                        </a:rPr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latin typeface="Share Tech Mono" panose="020B0509050000020004" pitchFamily="49" charset="77"/>
                        </a:rPr>
                        <a:t>ACC := ACC + memory[address]</a:t>
                      </a:r>
                    </a:p>
                    <a:p>
                      <a:r>
                        <a:rPr lang="en-NO" sz="1600" dirty="0">
                          <a:latin typeface="Share Tech Mono" panose="020B0509050000020004" pitchFamily="49" charset="77"/>
                        </a:rPr>
                        <a:t>IP := IP + 2</a:t>
                      </a: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43761822"/>
                  </a:ext>
                </a:extLst>
              </a:tr>
              <a:tr h="557824">
                <a:tc>
                  <a:txBody>
                    <a:bodyPr/>
                    <a:lstStyle/>
                    <a:p>
                      <a:pPr algn="r"/>
                      <a:r>
                        <a:rPr lang="en-NO" sz="1600">
                          <a:latin typeface="Share Tech Mono" panose="020B0509050000020004" pitchFamily="49" charset="77"/>
                        </a:rPr>
                        <a:t>3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>
                          <a:latin typeface="Share Tech Mono" panose="020B0509050000020004" pitchFamily="49" charset="77"/>
                        </a:rPr>
                        <a:t>SUBTRACT</a:t>
                      </a:r>
                      <a:endParaRPr lang="en-NO" sz="1600" b="1" dirty="0">
                        <a:latin typeface="Share Tech Mono" panose="020B0509050000020004" pitchFamily="49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address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ACC := ACC - memory[address]</a:t>
                      </a:r>
                    </a:p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IP := IP + 2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84657148"/>
                  </a:ext>
                </a:extLst>
              </a:tr>
              <a:tr h="557824">
                <a:tc>
                  <a:txBody>
                    <a:bodyPr/>
                    <a:lstStyle/>
                    <a:p>
                      <a:pPr algn="r"/>
                      <a:r>
                        <a:rPr lang="en-NO" sz="1600">
                          <a:latin typeface="Share Tech Mono" panose="020B0509050000020004" pitchFamily="49" charset="77"/>
                        </a:rPr>
                        <a:t>4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>
                          <a:latin typeface="Share Tech Mono" panose="020B0509050000020004" pitchFamily="49" charset="77"/>
                        </a:rPr>
                        <a:t>STORE</a:t>
                      </a:r>
                      <a:endParaRPr lang="en-NO" sz="1600" b="1" dirty="0">
                        <a:latin typeface="Share Tech Mono" panose="020B0509050000020004" pitchFamily="49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address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latin typeface="Share Tech Mono" panose="020B0509050000020004" pitchFamily="49" charset="77"/>
                        </a:rPr>
                        <a:t>memory[address] := ACC</a:t>
                      </a:r>
                    </a:p>
                    <a:p>
                      <a:r>
                        <a:rPr lang="en-NO" sz="1600" dirty="0">
                          <a:latin typeface="Share Tech Mono" panose="020B0509050000020004" pitchFamily="49" charset="77"/>
                        </a:rPr>
                        <a:t>IP := IP + 2</a:t>
                      </a: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5552008"/>
                  </a:ext>
                </a:extLst>
              </a:tr>
              <a:tr h="557824">
                <a:tc>
                  <a:txBody>
                    <a:bodyPr/>
                    <a:lstStyle/>
                    <a:p>
                      <a:pPr algn="r"/>
                      <a:r>
                        <a:rPr lang="en-NO" sz="1600">
                          <a:latin typeface="Share Tech Mono" panose="020B0509050000020004" pitchFamily="49" charset="77"/>
                        </a:rPr>
                        <a:t>5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>
                          <a:latin typeface="Share Tech Mono" panose="020B0509050000020004" pitchFamily="49" charset="77"/>
                        </a:rPr>
                        <a:t>JUMP</a:t>
                      </a:r>
                      <a:endParaRPr lang="en-NO" sz="1600" b="1" dirty="0">
                        <a:latin typeface="Share Tech Mono" panose="020B0509050000020004" pitchFamily="49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address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if ACC = 0 then IP := address</a:t>
                      </a:r>
                    </a:p>
                    <a:p>
                      <a:r>
                        <a:rPr lang="en-GB" sz="1600">
                          <a:latin typeface="Share Tech Mono" panose="020B0509050000020004" pitchFamily="49" charset="77"/>
                        </a:rPr>
                        <a:t>e</a:t>
                      </a:r>
                      <a:r>
                        <a:rPr lang="en-NO" sz="1600">
                          <a:latin typeface="Share Tech Mono" panose="020B0509050000020004" pitchFamily="49" charset="77"/>
                        </a:rPr>
                        <a:t>lse IP := IP + 1 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1653106"/>
                  </a:ext>
                </a:extLst>
              </a:tr>
              <a:tr h="557824">
                <a:tc>
                  <a:txBody>
                    <a:bodyPr/>
                    <a:lstStyle/>
                    <a:p>
                      <a:pPr algn="r"/>
                      <a:r>
                        <a:rPr lang="en-NO" sz="1600">
                          <a:latin typeface="Share Tech Mono" panose="020B0509050000020004" pitchFamily="49" charset="77"/>
                        </a:rPr>
                        <a:t>6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>
                          <a:latin typeface="Share Tech Mono" panose="020B0509050000020004" pitchFamily="49" charset="77"/>
                        </a:rPr>
                        <a:t>READ</a:t>
                      </a:r>
                      <a:endParaRPr lang="en-NO" sz="1600" b="1" dirty="0">
                        <a:latin typeface="Share Tech Mono" panose="020B0509050000020004" pitchFamily="49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address 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memory[address] := input</a:t>
                      </a:r>
                    </a:p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IP := IP + 2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83511460"/>
                  </a:ext>
                </a:extLst>
              </a:tr>
              <a:tr h="557824">
                <a:tc>
                  <a:txBody>
                    <a:bodyPr/>
                    <a:lstStyle/>
                    <a:p>
                      <a:pPr algn="r"/>
                      <a:r>
                        <a:rPr lang="en-NO" sz="1600">
                          <a:latin typeface="Share Tech Mono" panose="020B0509050000020004" pitchFamily="49" charset="77"/>
                        </a:rPr>
                        <a:t>7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>
                          <a:latin typeface="Share Tech Mono" panose="020B0509050000020004" pitchFamily="49" charset="77"/>
                        </a:rPr>
                        <a:t>PRINT</a:t>
                      </a:r>
                      <a:endParaRPr lang="en-NO" sz="1600" b="1" dirty="0">
                        <a:latin typeface="Share Tech Mono" panose="020B0509050000020004" pitchFamily="49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address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output := memory[address]</a:t>
                      </a:r>
                    </a:p>
                    <a:p>
                      <a:r>
                        <a:rPr lang="en-NO" sz="1600">
                          <a:latin typeface="Share Tech Mono" panose="020B0509050000020004" pitchFamily="49" charset="77"/>
                        </a:rPr>
                        <a:t>IP := IP + 2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43863782"/>
                  </a:ext>
                </a:extLst>
              </a:tr>
              <a:tr h="318756">
                <a:tc>
                  <a:txBody>
                    <a:bodyPr/>
                    <a:lstStyle/>
                    <a:p>
                      <a:pPr algn="r"/>
                      <a:r>
                        <a:rPr lang="en-NO" sz="1600">
                          <a:latin typeface="Share Tech Mono" panose="020B0509050000020004" pitchFamily="49" charset="77"/>
                        </a:rPr>
                        <a:t>?</a:t>
                      </a:r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>
                          <a:latin typeface="Share Tech Mono" panose="020B0509050000020004" pitchFamily="49" charset="77"/>
                        </a:rPr>
                        <a:t>HALT</a:t>
                      </a:r>
                      <a:endParaRPr lang="en-NO" sz="1600" b="1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O" sz="1600" dirty="0">
                        <a:latin typeface="Share Tech Mono" panose="020B0509050000020004" pitchFamily="49" charset="77"/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98490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39294-1F5B-524C-8D77-90EDBE281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9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118641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ord">
      <a:dk1>
        <a:srgbClr val="4C5669"/>
      </a:dk1>
      <a:lt1>
        <a:srgbClr val="ECEFF3"/>
      </a:lt1>
      <a:dk2>
        <a:srgbClr val="2E3440"/>
      </a:dk2>
      <a:lt2>
        <a:srgbClr val="D8DEE9"/>
      </a:lt2>
      <a:accent1>
        <a:srgbClr val="5E81AC"/>
      </a:accent1>
      <a:accent2>
        <a:srgbClr val="81A1C1"/>
      </a:accent2>
      <a:accent3>
        <a:srgbClr val="EBCB8B"/>
      </a:accent3>
      <a:accent4>
        <a:srgbClr val="D08770"/>
      </a:accent4>
      <a:accent5>
        <a:srgbClr val="BF6169"/>
      </a:accent5>
      <a:accent6>
        <a:srgbClr val="A3BE8C"/>
      </a:accent6>
      <a:hlink>
        <a:srgbClr val="8FBCBB"/>
      </a:hlink>
      <a:folHlink>
        <a:srgbClr val="88C0D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867B10F-2C89-2044-990C-88AAF5477CED}" vid="{59984707-B803-C648-9115-92E2482BF1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25381</TotalTime>
  <Words>1437</Words>
  <Application>Microsoft Macintosh PowerPoint</Application>
  <PresentationFormat>Widescreen</PresentationFormat>
  <Paragraphs>457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Cambria Math</vt:lpstr>
      <vt:lpstr>Courier New</vt:lpstr>
      <vt:lpstr>Montserrat</vt:lpstr>
      <vt:lpstr>Montserrat Light</vt:lpstr>
      <vt:lpstr>Share Tech Mono</vt:lpstr>
      <vt:lpstr>Verdana</vt:lpstr>
      <vt:lpstr>Office Theme</vt:lpstr>
      <vt:lpstr>Random Access Machines</vt:lpstr>
      <vt:lpstr>Remember</vt:lpstr>
      <vt:lpstr>Algorithms &amp; Computations</vt:lpstr>
      <vt:lpstr>Who is the Computer?</vt:lpstr>
      <vt:lpstr>Agenda</vt:lpstr>
      <vt:lpstr>Automation</vt:lpstr>
      <vt:lpstr> Random Access Machine</vt:lpstr>
      <vt:lpstr>The Pieces</vt:lpstr>
      <vt:lpstr>The Instructions</vt:lpstr>
      <vt:lpstr>Instructions Are Also “Symbols”  We can store them in memory</vt:lpstr>
      <vt:lpstr>Machine Code</vt:lpstr>
      <vt:lpstr>Example: Adding 2 Numbers</vt:lpstr>
      <vt:lpstr>Programming Languages</vt:lpstr>
      <vt:lpstr>Memory Layout</vt:lpstr>
      <vt:lpstr>Assembly Code</vt:lpstr>
      <vt:lpstr>Pseudo-code?</vt:lpstr>
      <vt:lpstr>Sequences</vt:lpstr>
      <vt:lpstr>Assignements</vt:lpstr>
      <vt:lpstr>Arithmetic Expressions</vt:lpstr>
      <vt:lpstr>Conditionals</vt:lpstr>
      <vt:lpstr>Loops</vt:lpstr>
      <vt:lpstr>Big Picture</vt:lpstr>
      <vt:lpstr>Recap</vt:lpstr>
      <vt:lpstr>Questions, Comments, or Ideas?</vt:lpstr>
      <vt:lpstr>Programs or Algorithms?</vt:lpstr>
      <vt:lpstr>Programs to Algorithms</vt:lpstr>
      <vt:lpstr>Programs to Algorithms</vt:lpstr>
      <vt:lpstr>Correctness vs. Efficiency</vt:lpstr>
      <vt:lpstr>But who executes these  instructions?</vt:lpstr>
      <vt:lpstr>The RAM Model</vt:lpstr>
      <vt:lpstr>Further Readings</vt:lpstr>
      <vt:lpstr>Next: Lab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Random Access Machines</dc:title>
  <dc:creator>Franck Chauvel</dc:creator>
  <cp:lastModifiedBy>Franck Chauvel</cp:lastModifiedBy>
  <cp:revision>80</cp:revision>
  <dcterms:created xsi:type="dcterms:W3CDTF">2021-07-30T13:21:53Z</dcterms:created>
  <dcterms:modified xsi:type="dcterms:W3CDTF">2023-08-20T19:58:33Z</dcterms:modified>
</cp:coreProperties>
</file>