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62" r:id="rId2"/>
    <p:sldId id="295" r:id="rId3"/>
    <p:sldId id="296" r:id="rId4"/>
    <p:sldId id="297" r:id="rId5"/>
    <p:sldId id="267" r:id="rId6"/>
    <p:sldId id="260" r:id="rId7"/>
    <p:sldId id="269" r:id="rId8"/>
    <p:sldId id="275" r:id="rId9"/>
    <p:sldId id="268" r:id="rId10"/>
    <p:sldId id="277" r:id="rId11"/>
    <p:sldId id="285" r:id="rId12"/>
    <p:sldId id="292" r:id="rId13"/>
    <p:sldId id="276" r:id="rId14"/>
    <p:sldId id="286" r:id="rId15"/>
    <p:sldId id="291" r:id="rId16"/>
    <p:sldId id="290" r:id="rId17"/>
    <p:sldId id="266" r:id="rId18"/>
    <p:sldId id="287" r:id="rId19"/>
    <p:sldId id="288" r:id="rId20"/>
    <p:sldId id="289" r:id="rId21"/>
    <p:sldId id="294" r:id="rId22"/>
    <p:sldId id="293" r:id="rId23"/>
    <p:sldId id="271" r:id="rId24"/>
    <p:sldId id="274" r:id="rId25"/>
    <p:sldId id="265" r:id="rId26"/>
    <p:sldId id="261" r:id="rId27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17"/>
    <p:restoredTop sz="96197"/>
  </p:normalViewPr>
  <p:slideViewPr>
    <p:cSldViewPr snapToGrid="0" snapToObjects="1">
      <p:cViewPr varScale="1">
        <p:scale>
          <a:sx n="105" d="100"/>
          <a:sy n="105" d="100"/>
        </p:scale>
        <p:origin x="20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9782-C61A-CD4C-9376-B0A272778357}" type="datetimeFigureOut">
              <a:rPr lang="en-NO" smtClean="0"/>
              <a:t>13/11/2023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D9C9-7907-5743-B025-04A356EF685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261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F33D-383C-E546-95B4-2AB8F84A0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250" y="1532534"/>
            <a:ext cx="10708343" cy="171536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BF92D-248D-0340-BD39-94456065B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250" y="3271630"/>
            <a:ext cx="10708342" cy="60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26DED-2EAF-2E46-B8CE-8A0803BF4A14}"/>
              </a:ext>
            </a:extLst>
          </p:cNvPr>
          <p:cNvSpPr txBox="1"/>
          <p:nvPr userDrawn="1"/>
        </p:nvSpPr>
        <p:spPr>
          <a:xfrm>
            <a:off x="726514" y="545068"/>
            <a:ext cx="59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b="0" i="0" dirty="0">
                <a:solidFill>
                  <a:schemeClr val="accent1"/>
                </a:solidFill>
                <a:latin typeface="Montserrat Light" pitchFamily="2" charset="77"/>
              </a:rPr>
              <a:t>IDATA2302 — Algorithms &amp; Data Structures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5F789B-9877-4A4E-8B5B-0882CD4AB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621" y="5011717"/>
            <a:ext cx="10708342" cy="471487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2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 dirty="0"/>
              <a:t>Click to edit Authors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C64FC85-8A6F-9244-A80E-125C77D9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250" y="5483225"/>
            <a:ext cx="10717213" cy="460375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Montserrat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9A85B7-D86D-484C-A4DC-34F0FEECA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250" y="5943600"/>
            <a:ext cx="10731500" cy="3365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NO" dirty="0"/>
              <a:t>Click to edit emails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3D4897-37FE-C94B-AF92-8295FEEBF3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514" y="3903630"/>
            <a:ext cx="10708342" cy="457200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NO" dirty="0"/>
              <a:t>Click to Number</a:t>
            </a:r>
          </a:p>
        </p:txBody>
      </p:sp>
    </p:spTree>
    <p:extLst>
      <p:ext uri="{BB962C8B-B14F-4D97-AF65-F5344CB8AC3E}">
        <p14:creationId xmlns:p14="http://schemas.microsoft.com/office/powerpoint/2010/main" val="126434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D179C-94C8-9744-B08F-571A86B8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8DCAD-59A9-064B-A92A-1F0AF0EDF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EB359-5F21-8F45-9EFA-F3E4D30FE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E66DD-9268-3547-A32F-FBF3F19C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F3420-0167-3942-B9B7-39374ED8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A2839-7C1E-C44C-91B1-D948DC11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4280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CC5-B31B-D846-9AE6-A8F55DE0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F7EA4-BB71-3049-A09E-13447433B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6D9BC-2599-244B-97AA-3D292F90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596D-FE4E-B54A-8E1D-70D2D6B5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4084F-EDFD-A54B-AD26-9776A02B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0889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2F1BA-AF39-D845-8DA2-F3A1F76C6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15E4-54D9-8B47-9382-EF24D2505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4510-A423-FB4A-A744-29E6DFD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0D90-2C83-8B46-9CE0-C1417FA3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2144-57E0-5D4D-B249-F62BA1F1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9466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7B35-C0BE-B949-918A-9E149A575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8922"/>
            <a:ext cx="10515600" cy="124007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GB" dirty="0"/>
              <a:t>Questions, Comments, Ideas?</a:t>
            </a:r>
            <a:endParaRPr lang="en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E2E2B-D457-CE48-B784-A38D2A175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0612" y="4531659"/>
            <a:ext cx="4733925" cy="510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Authors</a:t>
            </a:r>
            <a:endParaRPr lang="en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030E4-8066-BF41-9B3B-AD19D81616C7}"/>
              </a:ext>
            </a:extLst>
          </p:cNvPr>
          <p:cNvSpPr txBox="1"/>
          <p:nvPr userDrawn="1"/>
        </p:nvSpPr>
        <p:spPr>
          <a:xfrm>
            <a:off x="3281456" y="1419481"/>
            <a:ext cx="5432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4400" dirty="0">
                <a:solidFill>
                  <a:schemeClr val="accent2"/>
                </a:solidFill>
                <a:latin typeface="Montserrat" pitchFamily="2" charset="77"/>
              </a:rPr>
              <a:t>Thank </a:t>
            </a:r>
            <a:r>
              <a:rPr lang="en-NO" sz="4400" b="0" i="0" dirty="0">
                <a:solidFill>
                  <a:schemeClr val="accent2"/>
                </a:solidFill>
                <a:latin typeface="Montserrat" pitchFamily="2" charset="77"/>
              </a:rPr>
              <a:t>You!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1EA375-307E-7D4E-86FA-A069F2452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612" y="5042647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A0621E8-7953-A04A-9A56-3EB319EFA0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0611" y="5553635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</a:lstStyle>
          <a:p>
            <a:pPr lvl="0"/>
            <a:r>
              <a:rPr lang="en-GB" dirty="0"/>
              <a:t>Click to Edit Emails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2627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5F43-190F-E741-88A4-04729D35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41DD-1F59-BA41-86D5-10DD0E65C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FFFC-8FC6-0B40-A313-EB437B68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341223" cy="365125"/>
          </a:xfrm>
        </p:spPr>
        <p:txBody>
          <a:bodyPr/>
          <a:lstStyle/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90E2-EB36-3247-A7BF-D2BBFCFD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4923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9ECF-431F-B74A-A471-8A5E7EDE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AF027-6F6F-4D40-9A95-16EC714D9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27049-E3C3-3445-ADE5-D910057D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C45C-E7F7-DB4B-8F2B-707BE0F2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E41A-4160-2249-A271-39F5AC4C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812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0438-3F97-1F40-9716-7D1455E5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74CB-00E4-D546-A1C1-71AAC81C8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CBCA2-5985-6348-9C76-7F65D11D1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C516-F5BB-DE41-AAF3-57FA90A3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3D53-5AA3-5943-81BE-A4D3B538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22CE8-6A19-4A4E-9687-CC8443D0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72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98D8-F10A-AC4D-9FA5-73479AD4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8BDD0-752E-5D46-94AE-29E08D015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D75FF-2ED3-F24D-B786-4346D2F0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C59D7-9DD4-9F47-90F5-D1D439C08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B4872-DE2F-8940-A18A-EE5D5F910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959F03-F814-574B-AB40-B4AA295E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05F10-0B49-604B-8E48-00625C30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D0741-3462-0B46-8618-233C816E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483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80B6-C550-5944-BF1B-9DD6F4FB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2C610-D425-4046-9EE1-35CE1C48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8BCF-4035-354E-9D4B-B6CB9269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F85CD-8089-7444-94B0-3E705AA6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57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563CB-9296-1846-9861-0A2BEBA2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F1956-9D6F-9149-9CB5-F84E0C70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8C1FD-71B1-DF41-9999-FEC7DFEE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0183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24AE-2E77-AF45-A2E0-C3F21C0C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4354-9505-9C4A-82A0-7CF7F1E1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6BE4F-D4D2-C54A-84C4-8A7B820BC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E92A3-FCBC-CF42-9D47-8331F340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AAF95-6539-F449-ABA5-ECB94C4D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52B7-7167-CE47-90B5-3B9E7298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675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chemeClr val="bg1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119A9-D41D-7548-9F70-E0331964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10515600" cy="1240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A4D46-B366-6B46-94D3-4A97EE713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0A464-D664-094E-967B-5EFDA6990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341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833C-CD1A-CA47-B92A-9848CD4B8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6282" y="6356350"/>
            <a:ext cx="757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EAE67CF-1745-2945-BC67-7BD79F205591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8747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Share Tech Mono" panose="020B0509050000020004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_Riqjdh2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izwan-mehmood.deviantart.com/art/Old-light-switch-346808714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E4B3-C5AB-B04B-A10F-B850D5F571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O" dirty="0"/>
              <a:t>Quantum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B4C6E-6FBC-2144-B2CD-65F0FA0FFB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From a distance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323E5-593C-1342-BD88-046D66279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91A02-9B1E-6541-A253-E2D57CFB9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8FC0CD-AC17-A14B-B318-AF1FE36884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NO" dirty="0"/>
              <a:t>franck.chauvel@</a:t>
            </a:r>
            <a:r>
              <a:rPr lang="en-NO"/>
              <a:t>ntnu.no</a:t>
            </a:r>
            <a:endParaRPr lang="en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F87905-BDBF-0840-ADD3-DA2DB188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NO" dirty="0"/>
              <a:t>Beyond RAM / Lecture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188D84-D5DD-2F48-A9D5-CE7D95AAB343}"/>
              </a:ext>
            </a:extLst>
          </p:cNvPr>
          <p:cNvSpPr txBox="1"/>
          <p:nvPr/>
        </p:nvSpPr>
        <p:spPr>
          <a:xfrm>
            <a:off x="7740868" y="5810925"/>
            <a:ext cx="434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latin typeface="Montserrat" pitchFamily="2" charset="77"/>
              </a:rPr>
              <a:t>Based on a </a:t>
            </a:r>
            <a:r>
              <a:rPr lang="en-NO" i="1" dirty="0">
                <a:latin typeface="Montserrat" pitchFamily="2" charset="77"/>
                <a:hlinkClick r:id="rId2"/>
              </a:rPr>
              <a:t>Microsoft Research Talk</a:t>
            </a:r>
            <a:endParaRPr lang="en-NO" i="1" dirty="0">
              <a:latin typeface="Montserrat" pitchFamily="2" charset="77"/>
            </a:endParaRPr>
          </a:p>
          <a:p>
            <a:endParaRPr lang="en-NO" i="1" dirty="0"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7BDD9-3BD4-6AF5-C3B3-80A8DCFF7291}"/>
              </a:ext>
            </a:extLst>
          </p:cNvPr>
          <p:cNvSpPr txBox="1"/>
          <p:nvPr/>
        </p:nvSpPr>
        <p:spPr>
          <a:xfrm>
            <a:off x="8535636" y="5011717"/>
            <a:ext cx="3433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0" i="0" dirty="0">
                <a:solidFill>
                  <a:schemeClr val="accent6"/>
                </a:solidFill>
                <a:effectLst/>
                <a:latin typeface="Montserrat" pitchFamily="2" charset="77"/>
              </a:rPr>
              <a:t>Ask anything on </a:t>
            </a:r>
            <a:r>
              <a:rPr lang="en-GB" b="1" i="0" dirty="0" err="1">
                <a:solidFill>
                  <a:schemeClr val="accent6"/>
                </a:solidFill>
                <a:effectLst/>
                <a:latin typeface="Montserrat" pitchFamily="2" charset="77"/>
              </a:rPr>
              <a:t>menti.com</a:t>
            </a:r>
            <a:br>
              <a:rPr lang="en-GB" b="1" dirty="0">
                <a:solidFill>
                  <a:schemeClr val="accent6"/>
                </a:solidFill>
                <a:latin typeface="Montserrat" pitchFamily="2" charset="77"/>
              </a:rPr>
            </a:br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with code </a:t>
            </a:r>
            <a:r>
              <a:rPr lang="en-GB" b="1" dirty="0">
                <a:solidFill>
                  <a:schemeClr val="accent6"/>
                </a:solidFill>
                <a:latin typeface="Montserrat" pitchFamily="2" charset="77"/>
              </a:rPr>
              <a:t>2855-5096</a:t>
            </a:r>
            <a:endParaRPr lang="en-NO" b="1" dirty="0">
              <a:solidFill>
                <a:schemeClr val="accent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655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0C43-EA12-B746-A3DF-BB93CD58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Quantum Superpostion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D8E77-2A23-E94B-8A9D-DECC8B13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10</a:t>
            </a:fld>
            <a:endParaRPr lang="en-NO" dirty="0"/>
          </a:p>
        </p:txBody>
      </p:sp>
      <p:pic>
        <p:nvPicPr>
          <p:cNvPr id="5" name="Picture 2" descr="https://www.ias.edu/sites/default/files/styles/grid_feature_teaser/public/images/featured-thumbnails/ideas/dt_c120417.jpg?itok=_AqJ9MtK">
            <a:extLst>
              <a:ext uri="{FF2B5EF4-FFF2-40B4-BE49-F238E27FC236}">
                <a16:creationId xmlns:a16="http://schemas.microsoft.com/office/drawing/2014/main" id="{8FD1CB0F-77E8-CE40-B3CB-C2BA7792F0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73" y="2128345"/>
            <a:ext cx="10249254" cy="317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0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4CD1-D5A7-774A-B352-20A96F80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Quantum Superposition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E2EEF-4D8B-AE4F-B4F3-A530FEA0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11</a:t>
            </a:fld>
            <a:endParaRPr lang="en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5043C2-11F8-B445-91B2-E89D48209BD4}"/>
              </a:ext>
            </a:extLst>
          </p:cNvPr>
          <p:cNvCxnSpPr/>
          <p:nvPr/>
        </p:nvCxnSpPr>
        <p:spPr>
          <a:xfrm>
            <a:off x="4997419" y="4156022"/>
            <a:ext cx="4020207" cy="0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8CEE0C-7525-7941-AA3C-1DDBAC7EAAD5}"/>
              </a:ext>
            </a:extLst>
          </p:cNvPr>
          <p:cNvCxnSpPr>
            <a:cxnSpLocks/>
          </p:cNvCxnSpPr>
          <p:nvPr/>
        </p:nvCxnSpPr>
        <p:spPr>
          <a:xfrm rot="5400000">
            <a:off x="5015814" y="4156022"/>
            <a:ext cx="4020207" cy="0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8951DF-1B1A-0149-B2D9-4F9B7673EFAE}"/>
              </a:ext>
            </a:extLst>
          </p:cNvPr>
          <p:cNvCxnSpPr>
            <a:cxnSpLocks/>
            <a:endCxn id="13" idx="6"/>
          </p:cNvCxnSpPr>
          <p:nvPr/>
        </p:nvCxnSpPr>
        <p:spPr>
          <a:xfrm>
            <a:off x="7025918" y="4156022"/>
            <a:ext cx="16448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FC0B93A-741C-EF49-AE84-6E0BD0D461DF}"/>
              </a:ext>
            </a:extLst>
          </p:cNvPr>
          <p:cNvSpPr/>
          <p:nvPr/>
        </p:nvSpPr>
        <p:spPr>
          <a:xfrm>
            <a:off x="5391557" y="2516408"/>
            <a:ext cx="3279228" cy="3279228"/>
          </a:xfrm>
          <a:prstGeom prst="ellipse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938365-2000-034E-9E27-05F32E018905}"/>
              </a:ext>
            </a:extLst>
          </p:cNvPr>
          <p:cNvCxnSpPr>
            <a:cxnSpLocks/>
            <a:endCxn id="13" idx="0"/>
          </p:cNvCxnSpPr>
          <p:nvPr/>
        </p:nvCxnSpPr>
        <p:spPr>
          <a:xfrm flipV="1">
            <a:off x="7031171" y="2516408"/>
            <a:ext cx="0" cy="1639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AF21E4-01F5-A645-814A-62CD819F1ACB}"/>
              </a:ext>
            </a:extLst>
          </p:cNvPr>
          <p:cNvSpPr txBox="1"/>
          <p:nvPr/>
        </p:nvSpPr>
        <p:spPr>
          <a:xfrm>
            <a:off x="8290057" y="418844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C064C-905A-F64B-BEBF-6E3F3C405212}"/>
              </a:ext>
            </a:extLst>
          </p:cNvPr>
          <p:cNvSpPr txBox="1"/>
          <p:nvPr/>
        </p:nvSpPr>
        <p:spPr>
          <a:xfrm>
            <a:off x="6578495" y="269434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0977A9-7930-3E42-ADB0-C46E31BF84EA}"/>
                  </a:ext>
                </a:extLst>
              </p:cNvPr>
              <p:cNvSpPr txBox="1"/>
              <p:nvPr/>
            </p:nvSpPr>
            <p:spPr>
              <a:xfrm>
                <a:off x="8670785" y="3632838"/>
                <a:ext cx="1252586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0⟩ 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0977A9-7930-3E42-ADB0-C46E31BF8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785" y="3632838"/>
                <a:ext cx="1252586" cy="554254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C9EFEF-052A-F940-887E-32DC91F3A681}"/>
                  </a:ext>
                </a:extLst>
              </p:cNvPr>
              <p:cNvSpPr txBox="1"/>
              <p:nvPr/>
            </p:nvSpPr>
            <p:spPr>
              <a:xfrm>
                <a:off x="7167308" y="1961252"/>
                <a:ext cx="1252586" cy="55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1⟩ 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C9EFEF-052A-F940-887E-32DC91F3A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308" y="1961252"/>
                <a:ext cx="1252586" cy="552459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A4ADE0-26B7-9049-A6A2-1B1894E44C3B}"/>
              </a:ext>
            </a:extLst>
          </p:cNvPr>
          <p:cNvCxnSpPr>
            <a:cxnSpLocks/>
          </p:cNvCxnSpPr>
          <p:nvPr/>
        </p:nvCxnSpPr>
        <p:spPr>
          <a:xfrm>
            <a:off x="7025917" y="2533912"/>
            <a:ext cx="1644867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EDF11B-9CDC-B243-9F49-7F3896BD2093}"/>
              </a:ext>
            </a:extLst>
          </p:cNvPr>
          <p:cNvCxnSpPr>
            <a:cxnSpLocks/>
          </p:cNvCxnSpPr>
          <p:nvPr/>
        </p:nvCxnSpPr>
        <p:spPr>
          <a:xfrm flipV="1">
            <a:off x="7025917" y="2549678"/>
            <a:ext cx="1644867" cy="1606344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02556A-D0F1-FB44-A8DC-B04689B85890}"/>
                  </a:ext>
                </a:extLst>
              </p:cNvPr>
              <p:cNvSpPr txBox="1"/>
              <p:nvPr/>
            </p:nvSpPr>
            <p:spPr>
              <a:xfrm>
                <a:off x="8609969" y="2299032"/>
                <a:ext cx="1125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⟩"/>
                          <m:ctrlPr>
                            <a:rPr lang="nb-NO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nb-NO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+[1⟩</m:t>
                      </m:r>
                    </m:oMath>
                  </m:oMathPara>
                </a14:m>
                <a:endParaRPr lang="en-NO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02556A-D0F1-FB44-A8DC-B04689B85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969" y="2299032"/>
                <a:ext cx="1125885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44D0C0-6360-D64B-8B03-36CC4F66F1BB}"/>
              </a:ext>
            </a:extLst>
          </p:cNvPr>
          <p:cNvCxnSpPr>
            <a:cxnSpLocks/>
          </p:cNvCxnSpPr>
          <p:nvPr/>
        </p:nvCxnSpPr>
        <p:spPr>
          <a:xfrm flipV="1">
            <a:off x="7111744" y="3383237"/>
            <a:ext cx="1385261" cy="69648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56CE52-323A-2F43-A330-BC38B37CCC1B}"/>
                  </a:ext>
                </a:extLst>
              </p:cNvPr>
              <p:cNvSpPr txBox="1"/>
              <p:nvPr/>
            </p:nvSpPr>
            <p:spPr>
              <a:xfrm>
                <a:off x="8751356" y="3067351"/>
                <a:ext cx="2602444" cy="508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⟩=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nb-NO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⟩"/>
                          <m:ctrlPr>
                            <a:rPr lang="nb-NO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NO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56CE52-323A-2F43-A330-BC38B37CC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356" y="3067351"/>
                <a:ext cx="2602444" cy="508216"/>
              </a:xfrm>
              <a:prstGeom prst="rect">
                <a:avLst/>
              </a:prstGeom>
              <a:blipFill>
                <a:blip r:embed="rId5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B555A5-5E4B-F245-A110-E1AD5404CB2F}"/>
              </a:ext>
            </a:extLst>
          </p:cNvPr>
          <p:cNvCxnSpPr>
            <a:cxnSpLocks/>
          </p:cNvCxnSpPr>
          <p:nvPr/>
        </p:nvCxnSpPr>
        <p:spPr>
          <a:xfrm>
            <a:off x="8462103" y="3427652"/>
            <a:ext cx="0" cy="75944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3E561B-917F-8B4B-8592-E3EBA3594D57}"/>
              </a:ext>
            </a:extLst>
          </p:cNvPr>
          <p:cNvCxnSpPr>
            <a:cxnSpLocks/>
          </p:cNvCxnSpPr>
          <p:nvPr/>
        </p:nvCxnSpPr>
        <p:spPr>
          <a:xfrm flipH="1">
            <a:off x="7017786" y="3380354"/>
            <a:ext cx="1444317" cy="1348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04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1056-88A7-4245-8A5A-333EEC3B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759E80A-6189-2844-AB0B-FDAB0E02C40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NO" dirty="0"/>
                  <a:t>When we </a:t>
                </a:r>
                <a:r>
                  <a:rPr lang="en-NO" dirty="0">
                    <a:solidFill>
                      <a:schemeClr val="accent3"/>
                    </a:solidFill>
                  </a:rPr>
                  <a:t>measure</a:t>
                </a:r>
                <a:r>
                  <a:rPr lang="en-NO" dirty="0"/>
                  <a:t> a qubit</a:t>
                </a:r>
              </a:p>
              <a:p>
                <a:r>
                  <a:rPr lang="en-NO" dirty="0"/>
                  <a:t>It chooses either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|0⟩</m:t>
                    </m:r>
                  </m:oMath>
                </a14:m>
                <a:r>
                  <a:rPr lang="en-NO" dirty="0"/>
                  <a:t> or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|1⟩</m:t>
                    </m:r>
                  </m:oMath>
                </a14:m>
                <a:endParaRPr lang="en-NO" dirty="0"/>
              </a:p>
              <a:p>
                <a:endParaRPr lang="nb-NO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⟩= </m:t>
                    </m:r>
                    <m:d>
                      <m:dPr>
                        <m:begChr m:val="["/>
                        <m:endChr m:val="]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⟩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nb-NO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|1⟩</m:t>
                    </m:r>
                  </m:oMath>
                </a14:m>
                <a:endParaRPr lang="en-NO" dirty="0"/>
              </a:p>
              <a:p>
                <a:pPr marL="0" indent="0">
                  <a:buNone/>
                </a:pPr>
                <a:endParaRPr lang="nb-NO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b-NO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(|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func>
                    <m:r>
                      <a:rPr lang="nb-NO" i="1">
                        <a:latin typeface="Cambria Math" panose="02040503050406030204" pitchFamily="18" charset="0"/>
                      </a:rPr>
                      <m:t>=|0⟩)=</m:t>
                    </m:r>
                    <m:sSup>
                      <m:sSup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nb-NO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NO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b-NO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(|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func>
                    <m:r>
                      <a:rPr lang="nb-NO" i="1">
                        <a:latin typeface="Cambria Math" panose="02040503050406030204" pitchFamily="18" charset="0"/>
                      </a:rPr>
                      <m:t>=|1⟩)=</m:t>
                    </m:r>
                    <m:sSup>
                      <m:sSup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b-NO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NO" dirty="0"/>
              </a:p>
              <a:p>
                <a:endParaRPr lang="en-NO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759E80A-6189-2844-AB0B-FDAB0E02C4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1711" t="-203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72AE5-5313-2549-AB85-EB67D058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12</a:t>
            </a:fld>
            <a:endParaRPr lang="en-NO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06DE97-4C2B-834C-8CF6-FE38A4EB7E13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 flipV="1">
            <a:off x="1869148" y="3466363"/>
            <a:ext cx="232231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BFF7FFE-0E55-E24D-AE02-CABEBD5F6805}"/>
              </a:ext>
            </a:extLst>
          </p:cNvPr>
          <p:cNvSpPr/>
          <p:nvPr/>
        </p:nvSpPr>
        <p:spPr>
          <a:xfrm>
            <a:off x="2419992" y="3074275"/>
            <a:ext cx="1087821" cy="70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Graphic 7" descr="Gauge with solid fill">
            <a:extLst>
              <a:ext uri="{FF2B5EF4-FFF2-40B4-BE49-F238E27FC236}">
                <a16:creationId xmlns:a16="http://schemas.microsoft.com/office/drawing/2014/main" id="{79D40588-3DCF-FC40-915B-280B8AF06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7975" y="3150094"/>
            <a:ext cx="540206" cy="540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1AE1CD-97C8-0A48-9109-EE66871AA166}"/>
                  </a:ext>
                </a:extLst>
              </p:cNvPr>
              <p:cNvSpPr/>
              <p:nvPr/>
            </p:nvSpPr>
            <p:spPr>
              <a:xfrm>
                <a:off x="1216277" y="3235531"/>
                <a:ext cx="6528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4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nb-NO" sz="24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1AE1CD-97C8-0A48-9109-EE66871AA1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77" y="3235531"/>
                <a:ext cx="652871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9A5B3C-BE69-A449-A891-D2E52E9599EB}"/>
                  </a:ext>
                </a:extLst>
              </p:cNvPr>
              <p:cNvSpPr/>
              <p:nvPr/>
            </p:nvSpPr>
            <p:spPr>
              <a:xfrm>
                <a:off x="4191458" y="3235530"/>
                <a:ext cx="9845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{0, 1}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9A5B3C-BE69-A449-A891-D2E52E959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458" y="3235530"/>
                <a:ext cx="984565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923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66E3-14B9-4943-9F26-F3A252D4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Quantum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F34BA-4D8E-C743-B8C0-0EA5087A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13</a:t>
            </a:fld>
            <a:endParaRPr lang="en-NO" dirty="0"/>
          </a:p>
        </p:txBody>
      </p:sp>
      <p:pic>
        <p:nvPicPr>
          <p:cNvPr id="6" name="Picture 2" descr="https://www.media.mit.edu/quanta/qasm2circ/test2.png">
            <a:extLst>
              <a:ext uri="{FF2B5EF4-FFF2-40B4-BE49-F238E27FC236}">
                <a16:creationId xmlns:a16="http://schemas.microsoft.com/office/drawing/2014/main" id="{B1563F05-B093-1F43-806F-B131B79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32" y="2517062"/>
            <a:ext cx="8225135" cy="323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33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7B81-AE32-194C-B6B6-E878F341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Quantum “Reversible” Gates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9F218-9C02-A143-85C1-36C5806A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14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0EA9D-4BC9-AE49-B13A-50156A5E9AC6}"/>
              </a:ext>
            </a:extLst>
          </p:cNvPr>
          <p:cNvSpPr/>
          <p:nvPr/>
        </p:nvSpPr>
        <p:spPr>
          <a:xfrm>
            <a:off x="2497497" y="3074276"/>
            <a:ext cx="1560786" cy="1229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Gate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8ED6B-023F-7E43-BE9E-AD58721951C8}"/>
              </a:ext>
            </a:extLst>
          </p:cNvPr>
          <p:cNvSpPr txBox="1"/>
          <p:nvPr/>
        </p:nvSpPr>
        <p:spPr>
          <a:xfrm>
            <a:off x="1108013" y="350446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164B3-BDAC-174D-8A6B-67EB8C4E35F6}"/>
              </a:ext>
            </a:extLst>
          </p:cNvPr>
          <p:cNvSpPr txBox="1"/>
          <p:nvPr/>
        </p:nvSpPr>
        <p:spPr>
          <a:xfrm>
            <a:off x="4647117" y="3516289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Output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A2C909-C63B-A345-AC65-AD18153660A5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1917850" y="3689131"/>
            <a:ext cx="57964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79166B-B69F-954C-A888-D3C39187EDC4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4058283" y="3689132"/>
            <a:ext cx="588834" cy="11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F15023-2145-7B47-ACD0-05310C1AE711}"/>
              </a:ext>
            </a:extLst>
          </p:cNvPr>
          <p:cNvSpPr/>
          <p:nvPr/>
        </p:nvSpPr>
        <p:spPr>
          <a:xfrm>
            <a:off x="8176269" y="2743200"/>
            <a:ext cx="1560786" cy="1915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Reversible</a:t>
            </a:r>
          </a:p>
          <a:p>
            <a:pPr algn="ctr"/>
            <a:r>
              <a:rPr lang="en-NO" dirty="0"/>
              <a:t>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12947A-7010-4545-A1D8-BDE39E22455D}"/>
                  </a:ext>
                </a:extLst>
              </p:cNvPr>
              <p:cNvSpPr txBox="1"/>
              <p:nvPr/>
            </p:nvSpPr>
            <p:spPr>
              <a:xfrm>
                <a:off x="7080757" y="3934655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12947A-7010-4545-A1D8-BDE39E224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757" y="3934655"/>
                <a:ext cx="553933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2BF702-67C3-2342-A9D6-D1C8AEEEAE53}"/>
                  </a:ext>
                </a:extLst>
              </p:cNvPr>
              <p:cNvSpPr txBox="1"/>
              <p:nvPr/>
            </p:nvSpPr>
            <p:spPr>
              <a:xfrm>
                <a:off x="10253910" y="3173543"/>
                <a:ext cx="879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2BF702-67C3-2342-A9D6-D1C8AEEE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910" y="3173543"/>
                <a:ext cx="879664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E1DA89-DD40-A947-BC0C-12C9DA55F85A}"/>
                  </a:ext>
                </a:extLst>
              </p:cNvPr>
              <p:cNvSpPr txBox="1"/>
              <p:nvPr/>
            </p:nvSpPr>
            <p:spPr>
              <a:xfrm>
                <a:off x="7191703" y="3173543"/>
                <a:ext cx="365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nb-NO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E1DA89-DD40-A947-BC0C-12C9DA55F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703" y="3173543"/>
                <a:ext cx="365998" cy="276999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E10AF4-0836-3C48-B194-1140671C1FA9}"/>
                  </a:ext>
                </a:extLst>
              </p:cNvPr>
              <p:cNvSpPr txBox="1"/>
              <p:nvPr/>
            </p:nvSpPr>
            <p:spPr>
              <a:xfrm>
                <a:off x="10280456" y="3934655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E10AF4-0836-3C48-B194-1140671C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456" y="3934655"/>
                <a:ext cx="553933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3E9814-5D47-B142-A12C-05E0108C6F2F}"/>
              </a:ext>
            </a:extLst>
          </p:cNvPr>
          <p:cNvCxnSpPr>
            <a:stCxn id="14" idx="3"/>
            <a:endCxn id="23" idx="1"/>
          </p:cNvCxnSpPr>
          <p:nvPr/>
        </p:nvCxnSpPr>
        <p:spPr>
          <a:xfrm>
            <a:off x="7634690" y="4119321"/>
            <a:ext cx="26457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DAE44B-D784-0546-A2D8-508FDC862F8D}"/>
              </a:ext>
            </a:extLst>
          </p:cNvPr>
          <p:cNvCxnSpPr>
            <a:stCxn id="21" idx="3"/>
            <a:endCxn id="15" idx="1"/>
          </p:cNvCxnSpPr>
          <p:nvPr/>
        </p:nvCxnSpPr>
        <p:spPr>
          <a:xfrm>
            <a:off x="7557701" y="3312043"/>
            <a:ext cx="2696209" cy="4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44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40187-AED6-F74D-A9D8-479A2A3C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Hadamard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8D5A0-1AF7-3B45-B876-A0B91F19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15</a:t>
            </a:fld>
            <a:endParaRPr lang="en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D77BAF-A4B0-FF47-835A-EA74D6F7E672}"/>
                  </a:ext>
                </a:extLst>
              </p:cNvPr>
              <p:cNvSpPr txBox="1"/>
              <p:nvPr/>
            </p:nvSpPr>
            <p:spPr>
              <a:xfrm>
                <a:off x="2161789" y="4084184"/>
                <a:ext cx="2288896" cy="1631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nb-NO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b-NO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nb-NO" sz="2400" b="0" i="1" smtClean="0">
                                        <a:latin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nb-NO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b-NO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nb-NO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D77BAF-A4B0-FF47-835A-EA74D6F7E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789" y="4084184"/>
                <a:ext cx="2288896" cy="1631280"/>
              </a:xfrm>
              <a:prstGeom prst="rect">
                <a:avLst/>
              </a:prstGeom>
              <a:blipFill>
                <a:blip r:embed="rId2"/>
                <a:stretch>
                  <a:fillRect b="-538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00B2B1-F5FC-7B43-B722-C3BC421AB8D9}"/>
              </a:ext>
            </a:extLst>
          </p:cNvPr>
          <p:cNvCxnSpPr/>
          <p:nvPr/>
        </p:nvCxnSpPr>
        <p:spPr>
          <a:xfrm>
            <a:off x="6672020" y="4002661"/>
            <a:ext cx="4020207" cy="0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F0BD92-3825-C64A-867A-0BD6DB77A63D}"/>
              </a:ext>
            </a:extLst>
          </p:cNvPr>
          <p:cNvCxnSpPr>
            <a:cxnSpLocks/>
          </p:cNvCxnSpPr>
          <p:nvPr/>
        </p:nvCxnSpPr>
        <p:spPr>
          <a:xfrm rot="5400000">
            <a:off x="6690415" y="4002661"/>
            <a:ext cx="4020207" cy="0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9F3B0A-E293-B148-A8A3-1351428843C7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8700519" y="4002661"/>
            <a:ext cx="16448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AE85249-B987-084D-8491-1C5E164248D1}"/>
              </a:ext>
            </a:extLst>
          </p:cNvPr>
          <p:cNvSpPr/>
          <p:nvPr/>
        </p:nvSpPr>
        <p:spPr>
          <a:xfrm>
            <a:off x="7066158" y="2363047"/>
            <a:ext cx="3279228" cy="3279228"/>
          </a:xfrm>
          <a:prstGeom prst="ellipse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B6F9E8-AF61-9F42-8A6F-66B3250DCED1}"/>
              </a:ext>
            </a:extLst>
          </p:cNvPr>
          <p:cNvCxnSpPr>
            <a:cxnSpLocks/>
            <a:endCxn id="9" idx="0"/>
          </p:cNvCxnSpPr>
          <p:nvPr/>
        </p:nvCxnSpPr>
        <p:spPr>
          <a:xfrm flipV="1">
            <a:off x="8705772" y="2363047"/>
            <a:ext cx="0" cy="1639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26F398-3DC0-7849-8730-B45262677C8F}"/>
              </a:ext>
            </a:extLst>
          </p:cNvPr>
          <p:cNvCxnSpPr>
            <a:cxnSpLocks/>
            <a:endCxn id="9" idx="7"/>
          </p:cNvCxnSpPr>
          <p:nvPr/>
        </p:nvCxnSpPr>
        <p:spPr>
          <a:xfrm flipV="1">
            <a:off x="8700519" y="2843279"/>
            <a:ext cx="1164635" cy="1159382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1360F3-5BEE-4C40-A876-0DEBD81E881C}"/>
              </a:ext>
            </a:extLst>
          </p:cNvPr>
          <p:cNvSpPr txBox="1"/>
          <p:nvPr/>
        </p:nvSpPr>
        <p:spPr>
          <a:xfrm>
            <a:off x="9964658" y="403507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F3069-CDFA-814D-AECB-04AF8FC5CC82}"/>
              </a:ext>
            </a:extLst>
          </p:cNvPr>
          <p:cNvSpPr txBox="1"/>
          <p:nvPr/>
        </p:nvSpPr>
        <p:spPr>
          <a:xfrm>
            <a:off x="8253096" y="254098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7176AF-AFD0-484B-A428-C6EA7A175945}"/>
                  </a:ext>
                </a:extLst>
              </p:cNvPr>
              <p:cNvSpPr txBox="1"/>
              <p:nvPr/>
            </p:nvSpPr>
            <p:spPr>
              <a:xfrm>
                <a:off x="10345386" y="3479477"/>
                <a:ext cx="1252586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0⟩ 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7176AF-AFD0-484B-A428-C6EA7A175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386" y="3479477"/>
                <a:ext cx="1252586" cy="554254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8EAC37-429A-154F-B3B4-37CF4F5FCB00}"/>
                  </a:ext>
                </a:extLst>
              </p:cNvPr>
              <p:cNvSpPr txBox="1"/>
              <p:nvPr/>
            </p:nvSpPr>
            <p:spPr>
              <a:xfrm>
                <a:off x="8841909" y="1807891"/>
                <a:ext cx="1252586" cy="55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1⟩ 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8EAC37-429A-154F-B3B4-37CF4F5FC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909" y="1807891"/>
                <a:ext cx="1252586" cy="552459"/>
              </a:xfrm>
              <a:prstGeom prst="rect">
                <a:avLst/>
              </a:prstGeom>
              <a:blipFill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B65BDB-C8C4-9943-B4EF-BE0D86F5D52A}"/>
              </a:ext>
            </a:extLst>
          </p:cNvPr>
          <p:cNvCxnSpPr>
            <a:stCxn id="9" idx="5"/>
          </p:cNvCxnSpPr>
          <p:nvPr/>
        </p:nvCxnSpPr>
        <p:spPr>
          <a:xfrm flipV="1">
            <a:off x="9865154" y="4002661"/>
            <a:ext cx="0" cy="1159382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D5249A-DA66-0B45-A8F3-06FA40875849}"/>
              </a:ext>
            </a:extLst>
          </p:cNvPr>
          <p:cNvCxnSpPr>
            <a:stCxn id="9" idx="5"/>
          </p:cNvCxnSpPr>
          <p:nvPr/>
        </p:nvCxnSpPr>
        <p:spPr>
          <a:xfrm flipH="1">
            <a:off x="8700518" y="5162043"/>
            <a:ext cx="1164636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432543-A59B-DD46-9D64-A434AA3E904E}"/>
                  </a:ext>
                </a:extLst>
              </p:cNvPr>
              <p:cNvSpPr txBox="1"/>
              <p:nvPr/>
            </p:nvSpPr>
            <p:spPr>
              <a:xfrm>
                <a:off x="9917713" y="2459597"/>
                <a:ext cx="527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NO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432543-A59B-DD46-9D64-A434AA3E9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7713" y="2459597"/>
                <a:ext cx="52713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9D116D-0E66-9F48-8B0E-540E608F1ABF}"/>
                  </a:ext>
                </a:extLst>
              </p:cNvPr>
              <p:cNvSpPr txBox="1"/>
              <p:nvPr/>
            </p:nvSpPr>
            <p:spPr>
              <a:xfrm>
                <a:off x="1429421" y="3069142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9D116D-0E66-9F48-8B0E-540E608F1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421" y="3069142"/>
                <a:ext cx="55393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7957C6-6BCE-5B4A-A1CE-9A1D65558716}"/>
                  </a:ext>
                </a:extLst>
              </p:cNvPr>
              <p:cNvSpPr txBox="1"/>
              <p:nvPr/>
            </p:nvSpPr>
            <p:spPr>
              <a:xfrm>
                <a:off x="4629120" y="3069142"/>
                <a:ext cx="921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7957C6-6BCE-5B4A-A1CE-9A1D65558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20" y="3069142"/>
                <a:ext cx="921342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F90974-0051-6248-AB75-B61E722FD9F7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1983354" y="3253808"/>
            <a:ext cx="26457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7B39423-CB51-9442-9051-BB4966B8DB85}"/>
                  </a:ext>
                </a:extLst>
              </p:cNvPr>
              <p:cNvSpPr/>
              <p:nvPr/>
            </p:nvSpPr>
            <p:spPr>
              <a:xfrm>
                <a:off x="2958748" y="3014075"/>
                <a:ext cx="835572" cy="5102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7B39423-CB51-9442-9051-BB4966B8D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748" y="3014075"/>
                <a:ext cx="835572" cy="5102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E5161DF-E7D0-B240-93D7-CC6972FEBA87}"/>
              </a:ext>
            </a:extLst>
          </p:cNvPr>
          <p:cNvSpPr txBox="1"/>
          <p:nvPr/>
        </p:nvSpPr>
        <p:spPr>
          <a:xfrm>
            <a:off x="1782475" y="1992557"/>
            <a:ext cx="330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latin typeface="Montserrat" pitchFamily="2" charset="77"/>
              </a:rPr>
              <a:t>Equal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150535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FF25-85DF-EB4C-BA8A-950FB7E6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Controlled NOT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9AE506-7F08-D740-9E3E-3A086A94DA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9628" y="1825625"/>
                <a:ext cx="4874172" cy="4351338"/>
              </a:xfrm>
            </p:spPr>
            <p:txBody>
              <a:bodyPr anchor="ctr"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𝐶𝑁𝑂𝑇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𝑐𝑡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⟩)= </m:t>
                      </m:r>
                      <m:d>
                        <m:dPr>
                          <m:begChr m:val="{"/>
                          <m:endChr m:val="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𝑐𝑡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=|0⟩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=|1⟩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9AE506-7F08-D740-9E3E-3A086A94DA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9628" y="1825625"/>
                <a:ext cx="4874172" cy="4351338"/>
              </a:xfrm>
              <a:blipFill>
                <a:blip r:embed="rId2"/>
                <a:stretch>
                  <a:fillRect t="-3198" r="-260" b="-2151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D4089-7BF1-D84B-B619-244CD7CB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16</a:t>
            </a:fld>
            <a:endParaRPr lang="en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86626-9CBF-F544-9893-48BE49657F5A}"/>
              </a:ext>
            </a:extLst>
          </p:cNvPr>
          <p:cNvSpPr/>
          <p:nvPr/>
        </p:nvSpPr>
        <p:spPr>
          <a:xfrm>
            <a:off x="2393541" y="2238704"/>
            <a:ext cx="1560786" cy="1915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CNOT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2BA87A-5C45-1A47-BFA9-A51E17F5985D}"/>
                  </a:ext>
                </a:extLst>
              </p:cNvPr>
              <p:cNvSpPr txBox="1"/>
              <p:nvPr/>
            </p:nvSpPr>
            <p:spPr>
              <a:xfrm>
                <a:off x="1298029" y="3430159"/>
                <a:ext cx="520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2BA87A-5C45-1A47-BFA9-A51E17F59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29" y="3430159"/>
                <a:ext cx="520527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C39FDF-EB8E-5E48-98E3-2DBB56D2C458}"/>
                  </a:ext>
                </a:extLst>
              </p:cNvPr>
              <p:cNvSpPr txBox="1"/>
              <p:nvPr/>
            </p:nvSpPr>
            <p:spPr>
              <a:xfrm>
                <a:off x="4471182" y="2669047"/>
                <a:ext cx="5366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C39FDF-EB8E-5E48-98E3-2DBB56D2C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182" y="2669047"/>
                <a:ext cx="536622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8739E0-3F08-B648-A488-2F6BD1DC91B5}"/>
                  </a:ext>
                </a:extLst>
              </p:cNvPr>
              <p:cNvSpPr txBox="1"/>
              <p:nvPr/>
            </p:nvSpPr>
            <p:spPr>
              <a:xfrm>
                <a:off x="1408975" y="2669047"/>
                <a:ext cx="3508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nb-NO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8739E0-3F08-B648-A488-2F6BD1DC9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975" y="2669047"/>
                <a:ext cx="350865" cy="276999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4938CB-C057-C848-8046-1E1C4489CD5F}"/>
                  </a:ext>
                </a:extLst>
              </p:cNvPr>
              <p:cNvSpPr txBox="1"/>
              <p:nvPr/>
            </p:nvSpPr>
            <p:spPr>
              <a:xfrm>
                <a:off x="4497728" y="3430159"/>
                <a:ext cx="1317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𝐶𝑁𝑂𝑇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4938CB-C057-C848-8046-1E1C4489C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728" y="3430159"/>
                <a:ext cx="131747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8F1859-32D4-5246-8546-4AEA8180A673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1818556" y="3614825"/>
            <a:ext cx="2679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26F382-D352-0743-BE3A-36C47927CF25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>
            <a:off x="1759840" y="2807547"/>
            <a:ext cx="2711342" cy="4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A5A6D-31B3-7B46-99C4-4CEE06D98F35}"/>
              </a:ext>
            </a:extLst>
          </p:cNvPr>
          <p:cNvSpPr txBox="1"/>
          <p:nvPr/>
        </p:nvSpPr>
        <p:spPr>
          <a:xfrm>
            <a:off x="838201" y="215987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F9980-3DB8-4643-923B-414AA353A596}"/>
              </a:ext>
            </a:extLst>
          </p:cNvPr>
          <p:cNvSpPr txBox="1"/>
          <p:nvPr/>
        </p:nvSpPr>
        <p:spPr>
          <a:xfrm>
            <a:off x="838200" y="3133127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89F0FF-14E7-A341-96F9-B97A12193637}"/>
                  </a:ext>
                </a:extLst>
              </p:cNvPr>
              <p:cNvSpPr txBox="1"/>
              <p:nvPr/>
            </p:nvSpPr>
            <p:spPr>
              <a:xfrm>
                <a:off x="1195446" y="4715344"/>
                <a:ext cx="3544047" cy="1461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𝐶𝑁𝑂𝑇</m:t>
                      </m:r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89F0FF-14E7-A341-96F9-B97A12193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446" y="4715344"/>
                <a:ext cx="3544047" cy="1461619"/>
              </a:xfrm>
              <a:prstGeom prst="rect">
                <a:avLst/>
              </a:prstGeom>
              <a:blipFill>
                <a:blip r:embed="rId7"/>
                <a:stretch>
                  <a:fillRect b="-258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320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7E1B-02BC-D047-A638-D59FDFFA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Deutsch Oracle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A745-1D7D-D146-8509-327E1F16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17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FF886-0888-A942-957B-603225C4E664}"/>
              </a:ext>
            </a:extLst>
          </p:cNvPr>
          <p:cNvSpPr/>
          <p:nvPr/>
        </p:nvSpPr>
        <p:spPr>
          <a:xfrm>
            <a:off x="1229711" y="3135529"/>
            <a:ext cx="1954924" cy="1403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f(b)?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B94E61-11F6-7C4E-B910-6DEDFA690D34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2207173" y="2314425"/>
            <a:ext cx="0" cy="821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1F2C5C-FC60-3E43-9233-3389DAFFFFC9}"/>
              </a:ext>
            </a:extLst>
          </p:cNvPr>
          <p:cNvSpPr txBox="1"/>
          <p:nvPr/>
        </p:nvSpPr>
        <p:spPr>
          <a:xfrm>
            <a:off x="1819085" y="194509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05E8D-2EEE-B940-AC0A-39F713DBC155}"/>
              </a:ext>
            </a:extLst>
          </p:cNvPr>
          <p:cNvSpPr txBox="1"/>
          <p:nvPr/>
        </p:nvSpPr>
        <p:spPr>
          <a:xfrm>
            <a:off x="1735728" y="544246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output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64656E-9D48-8D44-B094-DFCEEBFEBD1A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2207172" y="4538660"/>
            <a:ext cx="1" cy="903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CD938E-CC69-F14D-9C19-78D17A12F878}"/>
              </a:ext>
            </a:extLst>
          </p:cNvPr>
          <p:cNvSpPr txBox="1"/>
          <p:nvPr/>
        </p:nvSpPr>
        <p:spPr>
          <a:xfrm>
            <a:off x="4004441" y="2837793"/>
            <a:ext cx="11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identity?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C24E0E-9B7C-5540-B80A-7F33636DCA78}"/>
              </a:ext>
            </a:extLst>
          </p:cNvPr>
          <p:cNvSpPr txBox="1"/>
          <p:nvPr/>
        </p:nvSpPr>
        <p:spPr>
          <a:xfrm>
            <a:off x="4004441" y="3398939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not?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DB7616-1D37-1E4D-9D9A-DF0C5D68DDE0}"/>
              </a:ext>
            </a:extLst>
          </p:cNvPr>
          <p:cNvSpPr txBox="1"/>
          <p:nvPr/>
        </p:nvSpPr>
        <p:spPr>
          <a:xfrm>
            <a:off x="4004440" y="3960085"/>
            <a:ext cx="90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set-0?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41035-D59D-734B-93C5-ABD81C601662}"/>
              </a:ext>
            </a:extLst>
          </p:cNvPr>
          <p:cNvSpPr txBox="1"/>
          <p:nvPr/>
        </p:nvSpPr>
        <p:spPr>
          <a:xfrm>
            <a:off x="4004441" y="4538660"/>
            <a:ext cx="90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set-1?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69F2DF-7498-5E42-B3BA-43F0CF037BBD}"/>
                  </a:ext>
                </a:extLst>
              </p:cNvPr>
              <p:cNvSpPr txBox="1"/>
              <p:nvPr/>
            </p:nvSpPr>
            <p:spPr>
              <a:xfrm>
                <a:off x="5732187" y="3391140"/>
                <a:ext cx="6043321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O" sz="2800" dirty="0">
                    <a:solidFill>
                      <a:schemeClr val="accent3"/>
                    </a:solidFill>
                  </a:rPr>
                  <a:t>How many attempts do we need</a:t>
                </a:r>
              </a:p>
              <a:p>
                <a:pPr algn="ctr"/>
                <a:r>
                  <a:rPr lang="en-NO" sz="2800" dirty="0">
                    <a:solidFill>
                      <a:schemeClr val="accent3"/>
                    </a:solidFill>
                  </a:rPr>
                  <a:t>to identify whether </a:t>
                </a:r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nb-NO" sz="28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O" sz="2800" dirty="0">
                    <a:solidFill>
                      <a:schemeClr val="accent3"/>
                    </a:solidFill>
                  </a:rPr>
                  <a:t> is a </a:t>
                </a:r>
              </a:p>
              <a:p>
                <a:pPr algn="ctr"/>
                <a:r>
                  <a:rPr lang="en-NO" sz="2800" dirty="0">
                    <a:solidFill>
                      <a:schemeClr val="accent3"/>
                    </a:solidFill>
                  </a:rPr>
                  <a:t>constant function?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69F2DF-7498-5E42-B3BA-43F0CF037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187" y="3391140"/>
                <a:ext cx="6043321" cy="1384995"/>
              </a:xfrm>
              <a:prstGeom prst="rect">
                <a:avLst/>
              </a:prstGeom>
              <a:blipFill>
                <a:blip r:embed="rId2"/>
                <a:stretch>
                  <a:fillRect l="-1677" t="-3636" r="-1677" b="-1181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58466D-1D5D-AB43-BFCD-A2DB15C2F282}"/>
              </a:ext>
            </a:extLst>
          </p:cNvPr>
          <p:cNvCxnSpPr>
            <a:stCxn id="5" idx="3"/>
            <a:endCxn id="17" idx="1"/>
          </p:cNvCxnSpPr>
          <p:nvPr/>
        </p:nvCxnSpPr>
        <p:spPr>
          <a:xfrm flipV="1">
            <a:off x="3184635" y="3022459"/>
            <a:ext cx="819806" cy="81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42E5BC-4577-204E-9CE9-1BED115C3B1B}"/>
              </a:ext>
            </a:extLst>
          </p:cNvPr>
          <p:cNvCxnSpPr>
            <a:stCxn id="5" idx="3"/>
            <a:endCxn id="19" idx="1"/>
          </p:cNvCxnSpPr>
          <p:nvPr/>
        </p:nvCxnSpPr>
        <p:spPr>
          <a:xfrm flipV="1">
            <a:off x="3184635" y="3583605"/>
            <a:ext cx="819806" cy="253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4C6E30-FC4C-AB40-A7B9-78091F73B434}"/>
              </a:ext>
            </a:extLst>
          </p:cNvPr>
          <p:cNvCxnSpPr>
            <a:stCxn id="5" idx="3"/>
            <a:endCxn id="20" idx="1"/>
          </p:cNvCxnSpPr>
          <p:nvPr/>
        </p:nvCxnSpPr>
        <p:spPr>
          <a:xfrm>
            <a:off x="3184635" y="3837095"/>
            <a:ext cx="819805" cy="307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C06497-028C-E240-8CDB-25DA9DAF0000}"/>
              </a:ext>
            </a:extLst>
          </p:cNvPr>
          <p:cNvCxnSpPr>
            <a:stCxn id="5" idx="3"/>
            <a:endCxn id="21" idx="1"/>
          </p:cNvCxnSpPr>
          <p:nvPr/>
        </p:nvCxnSpPr>
        <p:spPr>
          <a:xfrm>
            <a:off x="3184635" y="3837095"/>
            <a:ext cx="819806" cy="886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39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104E-87B3-0047-8AB4-5A6F76B6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Constant Unary Functions</a:t>
            </a:r>
            <a:br>
              <a:rPr lang="en-NO" dirty="0"/>
            </a:br>
            <a:r>
              <a:rPr lang="en-NO" sz="2700" dirty="0">
                <a:latin typeface="Montserrat" pitchFamily="2" charset="77"/>
              </a:rPr>
              <a:t>Quantum Gates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7FB90-5FAA-6542-B1C7-21391191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18</a:t>
            </a:fld>
            <a:endParaRPr lang="en-NO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299C99-7F0B-EA4E-9B76-17A497CC4251}"/>
              </a:ext>
            </a:extLst>
          </p:cNvPr>
          <p:cNvSpPr/>
          <p:nvPr/>
        </p:nvSpPr>
        <p:spPr>
          <a:xfrm>
            <a:off x="2473007" y="3139979"/>
            <a:ext cx="1560786" cy="1915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901359-8DEE-7844-B76E-7022CDAF6BE8}"/>
                  </a:ext>
                </a:extLst>
              </p:cNvPr>
              <p:cNvSpPr txBox="1"/>
              <p:nvPr/>
            </p:nvSpPr>
            <p:spPr>
              <a:xfrm>
                <a:off x="1377495" y="4331434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901359-8DEE-7844-B76E-7022CDAF6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495" y="4331434"/>
                <a:ext cx="553933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EFB6A7-AD2C-7647-87AF-D7BCCB1EFDE0}"/>
                  </a:ext>
                </a:extLst>
              </p:cNvPr>
              <p:cNvSpPr txBox="1"/>
              <p:nvPr/>
            </p:nvSpPr>
            <p:spPr>
              <a:xfrm>
                <a:off x="4550648" y="3570322"/>
                <a:ext cx="879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EFB6A7-AD2C-7647-87AF-D7BCCB1EF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648" y="3570322"/>
                <a:ext cx="87966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2DDB745-8393-1A42-97A7-7250BFCE774B}"/>
                  </a:ext>
                </a:extLst>
              </p:cNvPr>
              <p:cNvSpPr txBox="1"/>
              <p:nvPr/>
            </p:nvSpPr>
            <p:spPr>
              <a:xfrm>
                <a:off x="1471462" y="3616488"/>
                <a:ext cx="365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nb-NO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2DDB745-8393-1A42-97A7-7250BFCE7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62" y="3616488"/>
                <a:ext cx="365998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F76B54-F044-9A43-956E-23FCC215DF83}"/>
                  </a:ext>
                </a:extLst>
              </p:cNvPr>
              <p:cNvSpPr txBox="1"/>
              <p:nvPr/>
            </p:nvSpPr>
            <p:spPr>
              <a:xfrm>
                <a:off x="4577194" y="4331434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F76B54-F044-9A43-956E-23FCC215D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194" y="4331434"/>
                <a:ext cx="55393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89CCED-E3A3-5947-A526-C6330CFB72F6}"/>
              </a:ext>
            </a:extLst>
          </p:cNvPr>
          <p:cNvCxnSpPr>
            <a:stCxn id="15" idx="3"/>
            <a:endCxn id="18" idx="1"/>
          </p:cNvCxnSpPr>
          <p:nvPr/>
        </p:nvCxnSpPr>
        <p:spPr>
          <a:xfrm>
            <a:off x="1931428" y="4516100"/>
            <a:ext cx="26457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1EE852-2D6D-AC44-99D9-3C0E23421D3D}"/>
              </a:ext>
            </a:extLst>
          </p:cNvPr>
          <p:cNvCxnSpPr>
            <a:stCxn id="17" idx="3"/>
            <a:endCxn id="16" idx="1"/>
          </p:cNvCxnSpPr>
          <p:nvPr/>
        </p:nvCxnSpPr>
        <p:spPr>
          <a:xfrm>
            <a:off x="1837460" y="3754988"/>
            <a:ext cx="27131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930E12B-B8F7-B249-9B33-A3F9C1BBABF7}"/>
              </a:ext>
            </a:extLst>
          </p:cNvPr>
          <p:cNvSpPr txBox="1"/>
          <p:nvPr/>
        </p:nvSpPr>
        <p:spPr>
          <a:xfrm>
            <a:off x="2473007" y="2701397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Montserrat" pitchFamily="2" charset="77"/>
              </a:rPr>
              <a:t>Constant-0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F67859-3439-B84D-AEB0-B9FFC01D23AA}"/>
              </a:ext>
            </a:extLst>
          </p:cNvPr>
          <p:cNvSpPr/>
          <p:nvPr/>
        </p:nvSpPr>
        <p:spPr>
          <a:xfrm>
            <a:off x="8396495" y="3070729"/>
            <a:ext cx="1560786" cy="1915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1C6B42-EA0B-2943-87CE-CBE174A708FC}"/>
                  </a:ext>
                </a:extLst>
              </p:cNvPr>
              <p:cNvSpPr txBox="1"/>
              <p:nvPr/>
            </p:nvSpPr>
            <p:spPr>
              <a:xfrm>
                <a:off x="7300983" y="4262184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1C6B42-EA0B-2943-87CE-CBE174A70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983" y="4262184"/>
                <a:ext cx="553933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31ADDF-D61B-B440-8951-DBDD706CE7DF}"/>
                  </a:ext>
                </a:extLst>
              </p:cNvPr>
              <p:cNvSpPr txBox="1"/>
              <p:nvPr/>
            </p:nvSpPr>
            <p:spPr>
              <a:xfrm>
                <a:off x="10474136" y="3501072"/>
                <a:ext cx="1104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(¬ 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31ADDF-D61B-B440-8951-DBDD706CE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4136" y="3501072"/>
                <a:ext cx="1104084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55A93E-6A98-2248-A2CB-3BBA9889BDC5}"/>
                  </a:ext>
                </a:extLst>
              </p:cNvPr>
              <p:cNvSpPr txBox="1"/>
              <p:nvPr/>
            </p:nvSpPr>
            <p:spPr>
              <a:xfrm>
                <a:off x="7394950" y="3547238"/>
                <a:ext cx="365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nb-NO" b="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55A93E-6A98-2248-A2CB-3BBA9889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950" y="3547238"/>
                <a:ext cx="365998" cy="276999"/>
              </a:xfrm>
              <a:prstGeom prst="rect">
                <a:avLst/>
              </a:prstGeom>
              <a:blipFill>
                <a:blip r:embed="rId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DD79BF-F7B8-DF43-B2A3-5ED03D353547}"/>
                  </a:ext>
                </a:extLst>
              </p:cNvPr>
              <p:cNvSpPr txBox="1"/>
              <p:nvPr/>
            </p:nvSpPr>
            <p:spPr>
              <a:xfrm>
                <a:off x="10500682" y="4262184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DD79BF-F7B8-DF43-B2A3-5ED03D353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0682" y="4262184"/>
                <a:ext cx="553933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E21D1C-B7C4-0F42-88C2-85A42D7529A5}"/>
              </a:ext>
            </a:extLst>
          </p:cNvPr>
          <p:cNvCxnSpPr>
            <a:stCxn id="27" idx="3"/>
            <a:endCxn id="30" idx="1"/>
          </p:cNvCxnSpPr>
          <p:nvPr/>
        </p:nvCxnSpPr>
        <p:spPr>
          <a:xfrm>
            <a:off x="7854916" y="4446850"/>
            <a:ext cx="26457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E56552-DD52-2846-86F9-97CDF42BD930}"/>
              </a:ext>
            </a:extLst>
          </p:cNvPr>
          <p:cNvCxnSpPr>
            <a:stCxn id="29" idx="3"/>
            <a:endCxn id="28" idx="1"/>
          </p:cNvCxnSpPr>
          <p:nvPr/>
        </p:nvCxnSpPr>
        <p:spPr>
          <a:xfrm>
            <a:off x="7760948" y="3685738"/>
            <a:ext cx="27131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E6CA768-283E-6E4B-A924-0F28945059A8}"/>
              </a:ext>
            </a:extLst>
          </p:cNvPr>
          <p:cNvSpPr txBox="1"/>
          <p:nvPr/>
        </p:nvSpPr>
        <p:spPr>
          <a:xfrm>
            <a:off x="8396495" y="2632147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Montserrat" pitchFamily="2" charset="77"/>
              </a:rPr>
              <a:t>Constant-1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670A14-804B-9D4C-8613-B9D4D9D0ED84}"/>
              </a:ext>
            </a:extLst>
          </p:cNvPr>
          <p:cNvSpPr/>
          <p:nvPr/>
        </p:nvSpPr>
        <p:spPr>
          <a:xfrm>
            <a:off x="8913350" y="3501072"/>
            <a:ext cx="513737" cy="399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3160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104E-87B3-0047-8AB4-5A6F76B6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rgbClr val="EBCB8B"/>
                </a:solidFill>
              </a:rPr>
              <a:t>Variable Unary Functions</a:t>
            </a:r>
            <a:br>
              <a:rPr lang="en-NO" dirty="0">
                <a:solidFill>
                  <a:srgbClr val="EBCB8B"/>
                </a:solidFill>
              </a:rPr>
            </a:br>
            <a:r>
              <a:rPr lang="en-NO" sz="2700" dirty="0">
                <a:solidFill>
                  <a:srgbClr val="EBCB8B"/>
                </a:solidFill>
                <a:latin typeface="Montserrat" pitchFamily="2" charset="77"/>
              </a:rPr>
              <a:t>Quantum Gates</a:t>
            </a: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7FB90-5FAA-6542-B1C7-21391191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19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F68B7-7053-F84B-8F4E-AA8EDBD25220}"/>
              </a:ext>
            </a:extLst>
          </p:cNvPr>
          <p:cNvSpPr/>
          <p:nvPr/>
        </p:nvSpPr>
        <p:spPr>
          <a:xfrm>
            <a:off x="2327263" y="2926734"/>
            <a:ext cx="1560786" cy="1915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7C9A88-9449-E44E-8EA8-63FA59DFA852}"/>
                  </a:ext>
                </a:extLst>
              </p:cNvPr>
              <p:cNvSpPr txBox="1"/>
              <p:nvPr/>
            </p:nvSpPr>
            <p:spPr>
              <a:xfrm>
                <a:off x="1231751" y="4118189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7C9A88-9449-E44E-8EA8-63FA59DFA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751" y="4118189"/>
                <a:ext cx="553933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ECA7D8-7C35-8A4F-B6BB-4ADC6EBD4AEE}"/>
                  </a:ext>
                </a:extLst>
              </p:cNvPr>
              <p:cNvSpPr txBox="1"/>
              <p:nvPr/>
            </p:nvSpPr>
            <p:spPr>
              <a:xfrm>
                <a:off x="4404904" y="3357077"/>
                <a:ext cx="879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ECA7D8-7C35-8A4F-B6BB-4ADC6EBD4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904" y="3357077"/>
                <a:ext cx="87966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F2040B-D734-6F44-95C3-D29A81408BFC}"/>
                  </a:ext>
                </a:extLst>
              </p:cNvPr>
              <p:cNvSpPr txBox="1"/>
              <p:nvPr/>
            </p:nvSpPr>
            <p:spPr>
              <a:xfrm>
                <a:off x="1325718" y="3403243"/>
                <a:ext cx="365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nb-NO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F2040B-D734-6F44-95C3-D29A81408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18" y="3403243"/>
                <a:ext cx="365998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E3D17B-B149-8A45-9CBA-7D4EBA55F014}"/>
                  </a:ext>
                </a:extLst>
              </p:cNvPr>
              <p:cNvSpPr txBox="1"/>
              <p:nvPr/>
            </p:nvSpPr>
            <p:spPr>
              <a:xfrm>
                <a:off x="4431450" y="4118189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E3D17B-B149-8A45-9CBA-7D4EBA55F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450" y="4118189"/>
                <a:ext cx="55393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B157F7-EA14-C249-AC2C-77A60FB566A5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1785684" y="4302855"/>
            <a:ext cx="26457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EE02A7-CA3D-514A-B419-DFF1A0472D5A}"/>
              </a:ext>
            </a:extLst>
          </p:cNvPr>
          <p:cNvCxnSpPr>
            <a:stCxn id="8" idx="3"/>
            <a:endCxn id="7" idx="1"/>
          </p:cNvCxnSpPr>
          <p:nvPr/>
        </p:nvCxnSpPr>
        <p:spPr>
          <a:xfrm>
            <a:off x="1691716" y="3541743"/>
            <a:ext cx="27131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FE763C-247C-E447-BC17-59A078CA93E4}"/>
              </a:ext>
            </a:extLst>
          </p:cNvPr>
          <p:cNvSpPr txBox="1"/>
          <p:nvPr/>
        </p:nvSpPr>
        <p:spPr>
          <a:xfrm>
            <a:off x="2561448" y="2471428"/>
            <a:ext cx="109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Montserrat" pitchFamily="2" charset="77"/>
              </a:rPr>
              <a:t>Identity</a:t>
            </a:r>
          </a:p>
        </p:txBody>
      </p:sp>
      <p:sp>
        <p:nvSpPr>
          <p:cNvPr id="23" name="Or 22">
            <a:extLst>
              <a:ext uri="{FF2B5EF4-FFF2-40B4-BE49-F238E27FC236}">
                <a16:creationId xmlns:a16="http://schemas.microsoft.com/office/drawing/2014/main" id="{CD5B739C-9CBC-6347-B3E4-7EEDCBC8F8D0}"/>
              </a:ext>
            </a:extLst>
          </p:cNvPr>
          <p:cNvSpPr/>
          <p:nvPr/>
        </p:nvSpPr>
        <p:spPr>
          <a:xfrm>
            <a:off x="2867006" y="3372843"/>
            <a:ext cx="362607" cy="362607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369A4536-C673-3546-9B02-ACEABEB0B42E}"/>
              </a:ext>
            </a:extLst>
          </p:cNvPr>
          <p:cNvCxnSpPr>
            <a:stCxn id="6" idx="3"/>
            <a:endCxn id="23" idx="4"/>
          </p:cNvCxnSpPr>
          <p:nvPr/>
        </p:nvCxnSpPr>
        <p:spPr>
          <a:xfrm flipV="1">
            <a:off x="1785684" y="3735450"/>
            <a:ext cx="1262626" cy="56740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D0B7323-BFBC-7040-92F5-E4ADC25B797C}"/>
              </a:ext>
            </a:extLst>
          </p:cNvPr>
          <p:cNvSpPr/>
          <p:nvPr/>
        </p:nvSpPr>
        <p:spPr>
          <a:xfrm>
            <a:off x="8079453" y="2926734"/>
            <a:ext cx="1560786" cy="1915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FBD108-167B-E646-94A8-3DB1F88CB8DB}"/>
                  </a:ext>
                </a:extLst>
              </p:cNvPr>
              <p:cNvSpPr txBox="1"/>
              <p:nvPr/>
            </p:nvSpPr>
            <p:spPr>
              <a:xfrm>
                <a:off x="6983941" y="4118189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FBD108-167B-E646-94A8-3DB1F88CB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941" y="4118189"/>
                <a:ext cx="55393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22A344-7DF4-9147-BBFD-D25430B0FF64}"/>
                  </a:ext>
                </a:extLst>
              </p:cNvPr>
              <p:cNvSpPr txBox="1"/>
              <p:nvPr/>
            </p:nvSpPr>
            <p:spPr>
              <a:xfrm>
                <a:off x="10157094" y="3357077"/>
                <a:ext cx="879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22A344-7DF4-9147-BBFD-D25430B0F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7094" y="3357077"/>
                <a:ext cx="87966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69F4D4-4BE7-3E46-BD70-3E6BAAA5F322}"/>
                  </a:ext>
                </a:extLst>
              </p:cNvPr>
              <p:cNvSpPr txBox="1"/>
              <p:nvPr/>
            </p:nvSpPr>
            <p:spPr>
              <a:xfrm>
                <a:off x="7077908" y="3403243"/>
                <a:ext cx="365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nb-NO" b="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69F4D4-4BE7-3E46-BD70-3E6BAAA5F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08" y="3403243"/>
                <a:ext cx="365998" cy="2769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CFB8CF9-BD85-FF4C-ADF5-B9ABC6EE164F}"/>
                  </a:ext>
                </a:extLst>
              </p:cNvPr>
              <p:cNvSpPr txBox="1"/>
              <p:nvPr/>
            </p:nvSpPr>
            <p:spPr>
              <a:xfrm>
                <a:off x="10183640" y="4118189"/>
                <a:ext cx="55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CFB8CF9-BD85-FF4C-ADF5-B9ABC6EE1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640" y="4118189"/>
                <a:ext cx="55393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1AE57E-181B-EE42-9099-0B83F47DA90A}"/>
              </a:ext>
            </a:extLst>
          </p:cNvPr>
          <p:cNvCxnSpPr>
            <a:stCxn id="24" idx="3"/>
            <a:endCxn id="28" idx="1"/>
          </p:cNvCxnSpPr>
          <p:nvPr/>
        </p:nvCxnSpPr>
        <p:spPr>
          <a:xfrm>
            <a:off x="7537874" y="4302855"/>
            <a:ext cx="26457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876B8BE-E201-5643-993B-B8DC872176DF}"/>
              </a:ext>
            </a:extLst>
          </p:cNvPr>
          <p:cNvCxnSpPr>
            <a:stCxn id="27" idx="3"/>
            <a:endCxn id="26" idx="1"/>
          </p:cNvCxnSpPr>
          <p:nvPr/>
        </p:nvCxnSpPr>
        <p:spPr>
          <a:xfrm>
            <a:off x="7443906" y="3541743"/>
            <a:ext cx="27131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78F6D2C-BAF6-3F42-AA9A-6AA505CA846E}"/>
              </a:ext>
            </a:extLst>
          </p:cNvPr>
          <p:cNvSpPr txBox="1"/>
          <p:nvPr/>
        </p:nvSpPr>
        <p:spPr>
          <a:xfrm>
            <a:off x="8169558" y="248815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latin typeface="Montserrat" pitchFamily="2" charset="77"/>
              </a:rPr>
              <a:t>Negation</a:t>
            </a:r>
          </a:p>
        </p:txBody>
      </p:sp>
      <p:sp>
        <p:nvSpPr>
          <p:cNvPr id="32" name="Or 31">
            <a:extLst>
              <a:ext uri="{FF2B5EF4-FFF2-40B4-BE49-F238E27FC236}">
                <a16:creationId xmlns:a16="http://schemas.microsoft.com/office/drawing/2014/main" id="{24181A54-6AD5-C841-BB5A-97E2EE9FF306}"/>
              </a:ext>
            </a:extLst>
          </p:cNvPr>
          <p:cNvSpPr/>
          <p:nvPr/>
        </p:nvSpPr>
        <p:spPr>
          <a:xfrm>
            <a:off x="8374611" y="3357077"/>
            <a:ext cx="362607" cy="362607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D63C3432-539E-B14F-A1B0-848677DE4BAE}"/>
              </a:ext>
            </a:extLst>
          </p:cNvPr>
          <p:cNvCxnSpPr>
            <a:cxnSpLocks/>
            <a:endCxn id="32" idx="4"/>
          </p:cNvCxnSpPr>
          <p:nvPr/>
        </p:nvCxnSpPr>
        <p:spPr>
          <a:xfrm flipV="1">
            <a:off x="7537873" y="3719684"/>
            <a:ext cx="1018042" cy="592212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F3E17EB-9733-BC43-A6C8-54E2919705BE}"/>
              </a:ext>
            </a:extLst>
          </p:cNvPr>
          <p:cNvSpPr/>
          <p:nvPr/>
        </p:nvSpPr>
        <p:spPr>
          <a:xfrm>
            <a:off x="8931860" y="3341926"/>
            <a:ext cx="513737" cy="399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091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E2722-87E1-F347-AECF-1DC03ECE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Non-Deterministic Turing Machine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7DCCA-93CA-8E4A-A933-919C4AA1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</a:t>
            </a:fld>
            <a:endParaRPr lang="en-NO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82C6D94-323C-4D43-B5E8-ED9C516F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216" y="1691156"/>
            <a:ext cx="9388839" cy="4814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A449D-594C-6C47-B89C-E8B06BA9B394}"/>
              </a:ext>
            </a:extLst>
          </p:cNvPr>
          <p:cNvSpPr txBox="1"/>
          <p:nvPr/>
        </p:nvSpPr>
        <p:spPr>
          <a:xfrm>
            <a:off x="5268708" y="2678114"/>
            <a:ext cx="4802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A non-deterministic machine</a:t>
            </a:r>
          </a:p>
          <a:p>
            <a:pPr algn="ctr"/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always picks </a:t>
            </a:r>
          </a:p>
          <a:p>
            <a:pPr algn="ctr"/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the right branch</a:t>
            </a:r>
            <a:endParaRPr lang="en-NO" i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711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D3C3-A5E9-BD46-B16B-A703510F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The Deutsch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915D9-4ED9-2846-AB97-D93DA091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20</a:t>
            </a:fld>
            <a:endParaRPr lang="en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BCC6924-2A92-414F-ADEE-DF03E7518239}"/>
                  </a:ext>
                </a:extLst>
              </p:cNvPr>
              <p:cNvSpPr/>
              <p:nvPr/>
            </p:nvSpPr>
            <p:spPr>
              <a:xfrm>
                <a:off x="5890463" y="2605377"/>
                <a:ext cx="1560786" cy="19155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NO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BCC6924-2A92-414F-ADEE-DF03E75182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63" y="2605377"/>
                <a:ext cx="1560786" cy="1915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C6182-99BF-2E43-8638-84CB3BFAEC81}"/>
                  </a:ext>
                </a:extLst>
              </p:cNvPr>
              <p:cNvSpPr txBox="1"/>
              <p:nvPr/>
            </p:nvSpPr>
            <p:spPr>
              <a:xfrm>
                <a:off x="1720678" y="3763091"/>
                <a:ext cx="7566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800" b="0" i="1" smtClean="0"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C6182-99BF-2E43-8638-84CB3BFAE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678" y="3763091"/>
                <a:ext cx="756617" cy="523220"/>
              </a:xfrm>
              <a:prstGeom prst="rect">
                <a:avLst/>
              </a:prstGeom>
              <a:blipFill>
                <a:blip r:embed="rId3"/>
                <a:stretch>
                  <a:fillRect l="-1667" r="-1667" b="-21429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570F0C-C1B2-2140-A51B-AC55CBDE4F50}"/>
                  </a:ext>
                </a:extLst>
              </p:cNvPr>
              <p:cNvSpPr txBox="1"/>
              <p:nvPr/>
            </p:nvSpPr>
            <p:spPr>
              <a:xfrm>
                <a:off x="1831624" y="3001979"/>
                <a:ext cx="5681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b-NO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nb-NO" sz="28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570F0C-C1B2-2140-A51B-AC55CBDE4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624" y="3001979"/>
                <a:ext cx="568104" cy="430887"/>
              </a:xfrm>
              <a:prstGeom prst="rect">
                <a:avLst/>
              </a:prstGeom>
              <a:blipFill>
                <a:blip r:embed="rId4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414CF9-B034-1448-8C23-033F6DD6AF9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477295" y="4024701"/>
            <a:ext cx="8145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964E377-454E-4448-96EB-35463C443F2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399728" y="3217423"/>
            <a:ext cx="8196554" cy="46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C856EE2-EFF4-4649-B5D9-FD5F01A3BDDA}"/>
              </a:ext>
            </a:extLst>
          </p:cNvPr>
          <p:cNvSpPr/>
          <p:nvPr/>
        </p:nvSpPr>
        <p:spPr>
          <a:xfrm>
            <a:off x="3577770" y="3013118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EEA3C8-F83E-B649-9608-FBFBA1F61C80}"/>
              </a:ext>
            </a:extLst>
          </p:cNvPr>
          <p:cNvSpPr/>
          <p:nvPr/>
        </p:nvSpPr>
        <p:spPr>
          <a:xfrm>
            <a:off x="4664919" y="3030683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9AD196-936E-6B4E-B33C-2FB11DE030E7}"/>
              </a:ext>
            </a:extLst>
          </p:cNvPr>
          <p:cNvSpPr/>
          <p:nvPr/>
        </p:nvSpPr>
        <p:spPr>
          <a:xfrm>
            <a:off x="3577770" y="3796481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B34B8C6-77A9-3E4D-A363-9AC31F19E486}"/>
              </a:ext>
            </a:extLst>
          </p:cNvPr>
          <p:cNvSpPr/>
          <p:nvPr/>
        </p:nvSpPr>
        <p:spPr>
          <a:xfrm>
            <a:off x="4693164" y="3796482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1C7E57-EB7A-3D4E-9EF3-6E3CF5E0C30A}"/>
              </a:ext>
            </a:extLst>
          </p:cNvPr>
          <p:cNvSpPr/>
          <p:nvPr/>
        </p:nvSpPr>
        <p:spPr>
          <a:xfrm>
            <a:off x="8073205" y="2978501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CC891B-20E8-BA4A-B9FA-677DB3856936}"/>
              </a:ext>
            </a:extLst>
          </p:cNvPr>
          <p:cNvSpPr/>
          <p:nvPr/>
        </p:nvSpPr>
        <p:spPr>
          <a:xfrm>
            <a:off x="8104518" y="3826155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3E33617-C787-BB44-9427-DA96F81C266C}"/>
                  </a:ext>
                </a:extLst>
              </p:cNvPr>
              <p:cNvSpPr txBox="1"/>
              <p:nvPr/>
            </p:nvSpPr>
            <p:spPr>
              <a:xfrm>
                <a:off x="3916728" y="5162000"/>
                <a:ext cx="458683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O" sz="2400" dirty="0">
                    <a:latin typeface="Montserrat" pitchFamily="2" charset="77"/>
                  </a:rPr>
                  <a:t>if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O" sz="2400" dirty="0">
                    <a:latin typeface="Montserrat" pitchFamily="2" charset="77"/>
                  </a:rPr>
                  <a:t> is constant we get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d>
                  </m:oMath>
                </a14:m>
                <a:endParaRPr lang="nb-NO" sz="2400" b="0" dirty="0">
                  <a:latin typeface="Montserrat" pitchFamily="2" charset="77"/>
                </a:endParaRPr>
              </a:p>
              <a:p>
                <a:r>
                  <a:rPr lang="en-NO" sz="2400" dirty="0">
                    <a:latin typeface="Montserrat" pitchFamily="2" charset="77"/>
                  </a:rPr>
                  <a:t>if </a:t>
                </a:r>
                <a14:m>
                  <m:oMath xmlns:m="http://schemas.openxmlformats.org/officeDocument/2006/math">
                    <m:r>
                      <a:rPr lang="nb-NO" sz="24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b-NO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b-NO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O" sz="2400" dirty="0">
                    <a:latin typeface="Montserrat" pitchFamily="2" charset="77"/>
                  </a:rPr>
                  <a:t> is variable we get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|01⟩</m:t>
                    </m:r>
                  </m:oMath>
                </a14:m>
                <a:endParaRPr lang="en-NO" sz="24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3E33617-C787-BB44-9427-DA96F81C2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28" y="5162000"/>
                <a:ext cx="4586833" cy="830997"/>
              </a:xfrm>
              <a:prstGeom prst="rect">
                <a:avLst/>
              </a:prstGeom>
              <a:blipFill>
                <a:blip r:embed="rId5"/>
                <a:stretch>
                  <a:fillRect l="-2210" t="-6061" b="-1666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3DBFA08C-B8EF-634E-9B9B-6E6B7A7A17DE}"/>
              </a:ext>
            </a:extLst>
          </p:cNvPr>
          <p:cNvSpPr/>
          <p:nvPr/>
        </p:nvSpPr>
        <p:spPr>
          <a:xfrm>
            <a:off x="9034119" y="2988946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A887AA-AC2C-0F40-B4DE-ECCE63E53D86}"/>
              </a:ext>
            </a:extLst>
          </p:cNvPr>
          <p:cNvSpPr/>
          <p:nvPr/>
        </p:nvSpPr>
        <p:spPr>
          <a:xfrm>
            <a:off x="9052266" y="3826154"/>
            <a:ext cx="677917" cy="45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45" name="Graphic 44" descr="Gauge with solid fill">
            <a:extLst>
              <a:ext uri="{FF2B5EF4-FFF2-40B4-BE49-F238E27FC236}">
                <a16:creationId xmlns:a16="http://schemas.microsoft.com/office/drawing/2014/main" id="{325AA6FA-9E42-DB47-8717-D5A2460A5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2974" y="2970403"/>
            <a:ext cx="540206" cy="540206"/>
          </a:xfrm>
          <a:prstGeom prst="rect">
            <a:avLst/>
          </a:prstGeom>
        </p:spPr>
      </p:pic>
      <p:pic>
        <p:nvPicPr>
          <p:cNvPr id="46" name="Graphic 45" descr="Gauge with solid fill">
            <a:extLst>
              <a:ext uri="{FF2B5EF4-FFF2-40B4-BE49-F238E27FC236}">
                <a16:creationId xmlns:a16="http://schemas.microsoft.com/office/drawing/2014/main" id="{49BB5E53-E2EC-684B-AD5B-7725B1532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154" y="3796481"/>
            <a:ext cx="540206" cy="5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2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C1D2-C90E-AA40-9FE8-744682F8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Shor’s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09937-8A11-284B-AA84-978D9727EF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 anchor="ctr"/>
              <a:lstStyle/>
              <a:p>
                <a:r>
                  <a:rPr lang="en-NO" dirty="0"/>
                  <a:t>Integer prime factorization</a:t>
                </a:r>
              </a:p>
              <a:p>
                <a:r>
                  <a:rPr lang="en-NO" dirty="0"/>
                  <a:t>Classical computing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f>
                                  <m:fPr>
                                    <m:type m:val="lin"/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sup>
                            </m:sSup>
                          </m:sup>
                        </m:sSup>
                      </m:e>
                    </m:d>
                  </m:oMath>
                </a14:m>
                <a:endParaRPr lang="nb-NO" b="0" dirty="0"/>
              </a:p>
              <a:p>
                <a:r>
                  <a:rPr lang="en-NO" dirty="0"/>
                  <a:t>Shor’s algorithm: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NO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09937-8A11-284B-AA84-978D9727EF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9F16D-D4F9-A342-9CBA-B2924D2BF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21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ED76E-8BA7-3240-AE23-714A53CBDFC8}"/>
              </a:ext>
            </a:extLst>
          </p:cNvPr>
          <p:cNvSpPr/>
          <p:nvPr/>
        </p:nvSpPr>
        <p:spPr>
          <a:xfrm>
            <a:off x="8024648" y="2385301"/>
            <a:ext cx="1765738" cy="10436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O" sz="3200" dirty="0">
                <a:latin typeface="Montserrat" pitchFamily="2" charset="77"/>
              </a:rPr>
              <a:t>323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D8B3C-8CBF-8D4A-BE25-7DFC6FF99E05}"/>
              </a:ext>
            </a:extLst>
          </p:cNvPr>
          <p:cNvSpPr/>
          <p:nvPr/>
        </p:nvSpPr>
        <p:spPr>
          <a:xfrm>
            <a:off x="6427076" y="4679212"/>
            <a:ext cx="1765738" cy="1043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200" dirty="0">
                <a:latin typeface="Montserrat" pitchFamily="2" charset="77"/>
              </a:rPr>
              <a:t>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76F25-8644-1B4E-8237-3E9B5C06C258}"/>
              </a:ext>
            </a:extLst>
          </p:cNvPr>
          <p:cNvSpPr/>
          <p:nvPr/>
        </p:nvSpPr>
        <p:spPr>
          <a:xfrm>
            <a:off x="9790386" y="4679212"/>
            <a:ext cx="1765738" cy="1043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200" dirty="0">
                <a:latin typeface="Montserrat" pitchFamily="2" charset="77"/>
              </a:rPr>
              <a:t>19</a:t>
            </a:r>
          </a:p>
        </p:txBody>
      </p:sp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9E95714C-B947-9F49-AADF-F82DC76B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5268" y="4794825"/>
            <a:ext cx="719959" cy="7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CCA9-25D9-A44A-8258-917D08B7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Grover’s Algorithm</a:t>
            </a:r>
            <a:br>
              <a:rPr lang="en-NO" dirty="0"/>
            </a:br>
            <a:r>
              <a:rPr lang="en-NO" sz="2400" dirty="0">
                <a:latin typeface="Montserrat" pitchFamily="2" charset="77"/>
              </a:rPr>
              <a:t>Quantum Linear Search</a:t>
            </a:r>
            <a:endParaRPr lang="en-NO" sz="2700" dirty="0">
              <a:latin typeface="Montserra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3DF74-DA13-284B-89FB-77D4E92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22</a:t>
            </a:fld>
            <a:endParaRPr lang="en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D1463E-BA92-B44D-B203-D16F499A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4" y="2207172"/>
            <a:ext cx="8092966" cy="2686064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FA61BB-FC52-EB4D-962D-C21A575E56E7}"/>
                  </a:ext>
                </a:extLst>
              </p:cNvPr>
              <p:cNvSpPr txBox="1"/>
              <p:nvPr/>
            </p:nvSpPr>
            <p:spPr>
              <a:xfrm>
                <a:off x="838200" y="3231244"/>
                <a:ext cx="2545953" cy="465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b="0" dirty="0">
                    <a:latin typeface="Montserrat" pitchFamily="2" charset="77"/>
                  </a:rPr>
                  <a:t>Runtime: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NO" sz="24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FA61BB-FC52-EB4D-962D-C21A575E5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31244"/>
                <a:ext cx="2545953" cy="465769"/>
              </a:xfrm>
              <a:prstGeom prst="rect">
                <a:avLst/>
              </a:prstGeom>
              <a:blipFill>
                <a:blip r:embed="rId3"/>
                <a:stretch>
                  <a:fillRect l="-3980" t="-10811" r="-995" b="-2973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84974A-C0EA-A342-B9F0-C11B9592AB26}"/>
                  </a:ext>
                </a:extLst>
              </p:cNvPr>
              <p:cNvSpPr txBox="1"/>
              <p:nvPr/>
            </p:nvSpPr>
            <p:spPr>
              <a:xfrm>
                <a:off x="838200" y="5391908"/>
                <a:ext cx="5089342" cy="465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b="0" dirty="0">
                    <a:latin typeface="Montserrat" pitchFamily="2" charset="77"/>
                  </a:rPr>
                  <a:t>Quantum Linear </a:t>
                </a:r>
                <a:r>
                  <a:rPr lang="nb-NO" sz="2400" b="0" dirty="0" err="1">
                    <a:latin typeface="Montserrat" pitchFamily="2" charset="77"/>
                  </a:rPr>
                  <a:t>Search</a:t>
                </a:r>
                <a:r>
                  <a:rPr lang="nb-NO" sz="2400" b="0" dirty="0">
                    <a:latin typeface="Montserrat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nb-NO" sz="24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NO" sz="24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84974A-C0EA-A342-B9F0-C11B9592A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91908"/>
                <a:ext cx="5089342" cy="465769"/>
              </a:xfrm>
              <a:prstGeom prst="rect">
                <a:avLst/>
              </a:prstGeom>
              <a:blipFill>
                <a:blip r:embed="rId4"/>
                <a:stretch>
                  <a:fillRect l="-1995" t="-10526" r="-249" b="-2631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AA6EF8D-B54B-234D-9FFD-C5CFA6C75DA1}"/>
              </a:ext>
            </a:extLst>
          </p:cNvPr>
          <p:cNvSpPr txBox="1"/>
          <p:nvPr/>
        </p:nvSpPr>
        <p:spPr>
          <a:xfrm>
            <a:off x="838200" y="5857677"/>
            <a:ext cx="4655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0" i="1" dirty="0" err="1">
                <a:solidFill>
                  <a:schemeClr val="accent3"/>
                </a:solidFill>
                <a:latin typeface="Montserrat" pitchFamily="2" charset="77"/>
              </a:rPr>
              <a:t>Only</a:t>
            </a:r>
            <a:r>
              <a:rPr lang="nb-NO" sz="2400" b="0" i="1" dirty="0">
                <a:solidFill>
                  <a:schemeClr val="accent3"/>
                </a:solidFill>
                <a:latin typeface="Montserrat" pitchFamily="2" charset="77"/>
              </a:rPr>
              <a:t> a polynomial speed-up!</a:t>
            </a:r>
            <a:endParaRPr lang="en-NO" sz="2400" i="1" dirty="0">
              <a:solidFill>
                <a:schemeClr val="accent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0995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3CD9A-4FC4-DE4F-9677-757CCC89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Skepticism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6AF1-C007-894F-8A70-50A6D47C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23</a:t>
            </a:fld>
            <a:endParaRPr lang="en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49010-1ED7-844B-9E3C-8F9E59F6203C}"/>
              </a:ext>
            </a:extLst>
          </p:cNvPr>
          <p:cNvSpPr txBox="1"/>
          <p:nvPr/>
        </p:nvSpPr>
        <p:spPr>
          <a:xfrm>
            <a:off x="3466121" y="2493448"/>
            <a:ext cx="525977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 err="1">
                <a:latin typeface="Montserrat" pitchFamily="2" charset="77"/>
              </a:rPr>
              <a:t>We</a:t>
            </a:r>
            <a:r>
              <a:rPr lang="nb-NO" sz="2800" dirty="0">
                <a:latin typeface="Montserrat" pitchFamily="2" charset="77"/>
              </a:rPr>
              <a:t> just </a:t>
            </a:r>
            <a:r>
              <a:rPr lang="nb-NO" sz="2800" dirty="0" err="1">
                <a:latin typeface="Montserrat" pitchFamily="2" charset="77"/>
              </a:rPr>
              <a:t>need</a:t>
            </a:r>
            <a:r>
              <a:rPr lang="nb-NO" sz="2800" dirty="0">
                <a:latin typeface="Montserrat" pitchFamily="2" charset="77"/>
              </a:rPr>
              <a:t> </a:t>
            </a:r>
            <a:r>
              <a:rPr lang="nb-NO" sz="2800" dirty="0" err="1">
                <a:latin typeface="Montserrat" pitchFamily="2" charset="77"/>
              </a:rPr>
              <a:t>many</a:t>
            </a:r>
            <a:r>
              <a:rPr lang="nb-NO" sz="2800" dirty="0">
                <a:latin typeface="Montserrat" pitchFamily="2" charset="77"/>
              </a:rPr>
              <a:t> </a:t>
            </a:r>
            <a:r>
              <a:rPr lang="nb-NO" sz="2800" dirty="0" err="1">
                <a:latin typeface="Montserrat" pitchFamily="2" charset="77"/>
              </a:rPr>
              <a:t>qubits</a:t>
            </a:r>
            <a:r>
              <a:rPr lang="nb-NO" sz="2800" dirty="0">
                <a:latin typeface="Montserrat" pitchFamily="2" charset="77"/>
              </a:rPr>
              <a:t> ...</a:t>
            </a:r>
          </a:p>
          <a:p>
            <a:pPr algn="ctr"/>
            <a:endParaRPr lang="nb-NO" sz="2800" dirty="0">
              <a:latin typeface="Montserrat" pitchFamily="2" charset="77"/>
            </a:endParaRPr>
          </a:p>
          <a:p>
            <a:pPr algn="ctr"/>
            <a:r>
              <a:rPr lang="nb-NO" sz="2800" dirty="0">
                <a:latin typeface="Montserrat" pitchFamily="2" charset="77"/>
              </a:rPr>
              <a:t>It </a:t>
            </a:r>
            <a:r>
              <a:rPr lang="nb-NO" sz="2800" dirty="0" err="1">
                <a:latin typeface="Montserrat" pitchFamily="2" charset="77"/>
              </a:rPr>
              <a:t>could</a:t>
            </a:r>
            <a:r>
              <a:rPr lang="nb-NO" sz="2800" dirty="0">
                <a:latin typeface="Montserrat" pitchFamily="2" charset="77"/>
              </a:rPr>
              <a:t> be </a:t>
            </a:r>
            <a:r>
              <a:rPr lang="nb-NO" sz="2800" dirty="0" err="1">
                <a:latin typeface="Montserrat" pitchFamily="2" charset="77"/>
              </a:rPr>
              <a:t>that</a:t>
            </a:r>
            <a:r>
              <a:rPr lang="nb-NO" sz="2800" dirty="0">
                <a:latin typeface="Montserrat" pitchFamily="2" charset="77"/>
              </a:rPr>
              <a:t> </a:t>
            </a:r>
            <a:r>
              <a:rPr lang="nb-NO" sz="2800" dirty="0" err="1">
                <a:solidFill>
                  <a:schemeClr val="accent3"/>
                </a:solidFill>
                <a:latin typeface="Montserrat" pitchFamily="2" charset="77"/>
              </a:rPr>
              <a:t>error</a:t>
            </a:r>
            <a:r>
              <a:rPr lang="nb-NO" sz="2800" dirty="0">
                <a:latin typeface="Montserrat" pitchFamily="2" charset="77"/>
              </a:rPr>
              <a:t> </a:t>
            </a:r>
          </a:p>
          <a:p>
            <a:pPr algn="ctr"/>
            <a:r>
              <a:rPr lang="nb-NO" sz="2800" dirty="0" err="1">
                <a:solidFill>
                  <a:schemeClr val="accent3"/>
                </a:solidFill>
                <a:latin typeface="Montserrat" pitchFamily="2" charset="77"/>
              </a:rPr>
              <a:t>increases</a:t>
            </a:r>
            <a:r>
              <a:rPr lang="nb-NO" sz="2800" dirty="0">
                <a:solidFill>
                  <a:schemeClr val="accent3"/>
                </a:solidFill>
                <a:latin typeface="Montserrat" pitchFamily="2" charset="77"/>
              </a:rPr>
              <a:t> </a:t>
            </a:r>
            <a:r>
              <a:rPr lang="nb-NO" sz="2800" dirty="0" err="1">
                <a:solidFill>
                  <a:schemeClr val="accent3"/>
                </a:solidFill>
                <a:latin typeface="Montserrat" pitchFamily="2" charset="77"/>
              </a:rPr>
              <a:t>exponentially</a:t>
            </a:r>
            <a:r>
              <a:rPr lang="nb-NO" sz="2800" dirty="0">
                <a:solidFill>
                  <a:schemeClr val="accent3"/>
                </a:solidFill>
                <a:latin typeface="Montserrat" pitchFamily="2" charset="77"/>
              </a:rPr>
              <a:t> </a:t>
            </a:r>
          </a:p>
          <a:p>
            <a:pPr algn="ctr"/>
            <a:r>
              <a:rPr lang="nb-NO" sz="2800" dirty="0" err="1">
                <a:latin typeface="Montserrat" pitchFamily="2" charset="77"/>
              </a:rPr>
              <a:t>with</a:t>
            </a:r>
            <a:r>
              <a:rPr lang="nb-NO" sz="2800" dirty="0">
                <a:latin typeface="Montserrat" pitchFamily="2" charset="77"/>
              </a:rPr>
              <a:t> </a:t>
            </a:r>
            <a:r>
              <a:rPr lang="nb-NO" sz="2800" dirty="0" err="1">
                <a:latin typeface="Montserrat" pitchFamily="2" charset="77"/>
              </a:rPr>
              <a:t>the</a:t>
            </a:r>
            <a:r>
              <a:rPr lang="nb-NO" sz="2800" dirty="0">
                <a:latin typeface="Montserrat" pitchFamily="2" charset="77"/>
              </a:rPr>
              <a:t> </a:t>
            </a:r>
            <a:r>
              <a:rPr lang="nb-NO" sz="2800" dirty="0" err="1">
                <a:solidFill>
                  <a:schemeClr val="accent3"/>
                </a:solidFill>
                <a:latin typeface="Montserrat" pitchFamily="2" charset="77"/>
              </a:rPr>
              <a:t>number</a:t>
            </a:r>
            <a:r>
              <a:rPr lang="nb-NO" sz="2800" dirty="0">
                <a:solidFill>
                  <a:schemeClr val="accent3"/>
                </a:solidFill>
                <a:latin typeface="Montserrat" pitchFamily="2" charset="77"/>
              </a:rPr>
              <a:t> </a:t>
            </a:r>
            <a:r>
              <a:rPr lang="nb-NO" sz="2800" dirty="0" err="1">
                <a:solidFill>
                  <a:schemeClr val="accent3"/>
                </a:solidFill>
                <a:latin typeface="Montserrat" pitchFamily="2" charset="77"/>
              </a:rPr>
              <a:t>of</a:t>
            </a:r>
            <a:r>
              <a:rPr lang="nb-NO" sz="2800" dirty="0">
                <a:solidFill>
                  <a:schemeClr val="accent3"/>
                </a:solidFill>
                <a:latin typeface="Montserrat" pitchFamily="2" charset="77"/>
              </a:rPr>
              <a:t> </a:t>
            </a:r>
            <a:r>
              <a:rPr lang="nb-NO" sz="2800" dirty="0" err="1">
                <a:solidFill>
                  <a:schemeClr val="accent3"/>
                </a:solidFill>
                <a:latin typeface="Montserrat" pitchFamily="2" charset="77"/>
              </a:rPr>
              <a:t>qubits</a:t>
            </a:r>
            <a:endParaRPr lang="en-NO" sz="2800" dirty="0">
              <a:solidFill>
                <a:schemeClr val="accent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2003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7C5-06D0-C24F-BE62-4750FA84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P, NP &amp; BQP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F806F-125F-7D47-9F47-4D085572F5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 anchor="ctr"/>
              <a:lstStyle/>
              <a:p>
                <a:r>
                  <a:rPr lang="en-NO" dirty="0"/>
                  <a:t>BQP</a:t>
                </a:r>
              </a:p>
              <a:p>
                <a:pPr lvl="1"/>
                <a:r>
                  <a:rPr lang="en-NO" dirty="0"/>
                  <a:t>Bound-error quantum polynomial time</a:t>
                </a:r>
              </a:p>
              <a:p>
                <a:pPr lvl="1"/>
                <a:endParaRPr lang="en-NO" dirty="0"/>
              </a:p>
              <a:p>
                <a:r>
                  <a:rPr lang="en-NO" dirty="0"/>
                  <a:t>We know that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𝐵𝑄𝑃</m:t>
                    </m:r>
                  </m:oMath>
                </a14:m>
                <a:r>
                  <a:rPr lang="en-NO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 ⊈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𝐵𝑄𝑃</m:t>
                    </m:r>
                  </m:oMath>
                </a14:m>
                <a:r>
                  <a:rPr lang="en-NO" dirty="0"/>
                  <a:t> (grover’s algorithm)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F806F-125F-7D47-9F47-4D085572F5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1687" r="-144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B3630-05F4-0349-A22A-C10AAD50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24</a:t>
            </a:fld>
            <a:endParaRPr lang="en-NO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D7DF37-6DCE-C84F-AB47-ED763A2FDE59}"/>
              </a:ext>
            </a:extLst>
          </p:cNvPr>
          <p:cNvSpPr/>
          <p:nvPr/>
        </p:nvSpPr>
        <p:spPr>
          <a:xfrm>
            <a:off x="7527262" y="2809928"/>
            <a:ext cx="3352800" cy="3528063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6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BD9F07-4E43-8F45-BEB5-98C7A29E199D}"/>
              </a:ext>
            </a:extLst>
          </p:cNvPr>
          <p:cNvSpPr/>
          <p:nvPr/>
        </p:nvSpPr>
        <p:spPr>
          <a:xfrm>
            <a:off x="6877321" y="946806"/>
            <a:ext cx="4652682" cy="5391185"/>
          </a:xfrm>
          <a:prstGeom prst="ellipse">
            <a:avLst/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7D2E8-B875-AE45-A2FD-29FFE1F960ED}"/>
              </a:ext>
            </a:extLst>
          </p:cNvPr>
          <p:cNvSpPr txBox="1"/>
          <p:nvPr/>
        </p:nvSpPr>
        <p:spPr>
          <a:xfrm>
            <a:off x="8934998" y="106123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itchFamily="2" charset="77"/>
              </a:rPr>
              <a:t>NP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BC234-08CD-2B46-B1CD-D15EC61E4F9F}"/>
              </a:ext>
            </a:extLst>
          </p:cNvPr>
          <p:cNvSpPr txBox="1"/>
          <p:nvPr/>
        </p:nvSpPr>
        <p:spPr>
          <a:xfrm>
            <a:off x="9048810" y="2858315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6"/>
                </a:solidFill>
                <a:latin typeface="Montserrat" pitchFamily="2" charset="77"/>
              </a:rPr>
              <a:t>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DE0456-0233-E647-84FA-B61FFBBA070D}"/>
              </a:ext>
            </a:extLst>
          </p:cNvPr>
          <p:cNvSpPr/>
          <p:nvPr/>
        </p:nvSpPr>
        <p:spPr>
          <a:xfrm>
            <a:off x="8286887" y="4536113"/>
            <a:ext cx="1873623" cy="175745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BD889-5EC8-1544-8651-57E134338B62}"/>
              </a:ext>
            </a:extLst>
          </p:cNvPr>
          <p:cNvSpPr txBox="1"/>
          <p:nvPr/>
        </p:nvSpPr>
        <p:spPr>
          <a:xfrm>
            <a:off x="8892510" y="4615771"/>
            <a:ext cx="5389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Montserrat" pitchFamily="2" charset="77"/>
              </a:rPr>
              <a:t>NC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41D9CF-B66E-5147-8C6A-548472DB29A8}"/>
              </a:ext>
            </a:extLst>
          </p:cNvPr>
          <p:cNvSpPr/>
          <p:nvPr/>
        </p:nvSpPr>
        <p:spPr>
          <a:xfrm>
            <a:off x="7252138" y="1825626"/>
            <a:ext cx="3799999" cy="451236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accent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B10A5-45BB-8049-872A-021F3EF103A5}"/>
              </a:ext>
            </a:extLst>
          </p:cNvPr>
          <p:cNvSpPr txBox="1"/>
          <p:nvPr/>
        </p:nvSpPr>
        <p:spPr>
          <a:xfrm>
            <a:off x="8844428" y="1948445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1"/>
                </a:solidFill>
                <a:latin typeface="Montserrat" pitchFamily="2" charset="77"/>
              </a:rPr>
              <a:t>BQP</a:t>
            </a:r>
          </a:p>
        </p:txBody>
      </p:sp>
    </p:spTree>
    <p:extLst>
      <p:ext uri="{BB962C8B-B14F-4D97-AF65-F5344CB8AC3E}">
        <p14:creationId xmlns:p14="http://schemas.microsoft.com/office/powerpoint/2010/main" val="2133236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C44DA-9643-584D-AD52-E9A53A7C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185F6-3741-974D-BCE3-E2975F733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Quantum Computing</a:t>
            </a:r>
          </a:p>
          <a:p>
            <a:pPr lvl="1"/>
            <a:r>
              <a:rPr lang="nb-NO" dirty="0"/>
              <a:t>Quantum </a:t>
            </a:r>
            <a:r>
              <a:rPr lang="nb-NO" dirty="0" err="1"/>
              <a:t>Physics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r>
              <a:rPr lang="nb-NO" dirty="0"/>
              <a:t>Not as </a:t>
            </a:r>
            <a:r>
              <a:rPr lang="nb-NO" dirty="0" err="1"/>
              <a:t>good</a:t>
            </a:r>
            <a:r>
              <a:rPr lang="nb-NO" dirty="0"/>
              <a:t> as </a:t>
            </a:r>
            <a:r>
              <a:rPr lang="nb-NO" dirty="0" err="1"/>
              <a:t>initially</a:t>
            </a:r>
            <a:r>
              <a:rPr lang="nb-NO" dirty="0"/>
              <a:t> </a:t>
            </a:r>
            <a:r>
              <a:rPr lang="nb-NO" dirty="0" err="1"/>
              <a:t>though</a:t>
            </a:r>
            <a:endParaRPr lang="nb-NO" dirty="0"/>
          </a:p>
          <a:p>
            <a:r>
              <a:rPr lang="nb-NO" dirty="0"/>
              <a:t>Still </a:t>
            </a:r>
            <a:r>
              <a:rPr lang="nb-NO" dirty="0" err="1"/>
              <a:t>pretty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speed up!</a:t>
            </a:r>
          </a:p>
          <a:p>
            <a:endParaRPr lang="nb-NO" dirty="0"/>
          </a:p>
          <a:p>
            <a:r>
              <a:rPr lang="nb-NO" dirty="0"/>
              <a:t>BQP</a:t>
            </a: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CF7EC-2D4B-1B47-815D-C38AF3CD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25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071962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D4AC-C83D-0445-9FCC-BD447C19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Questions, Comments, or Ideas?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FCF9-DB2F-7345-9777-ABACDCD98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7EF38-E118-6845-BE3F-C60F1F091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A8DF-4824-E04A-B05E-338E83874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O" dirty="0"/>
              <a:t>franck.chauvel@ntnu.no</a:t>
            </a:r>
          </a:p>
        </p:txBody>
      </p:sp>
    </p:spTree>
    <p:extLst>
      <p:ext uri="{BB962C8B-B14F-4D97-AF65-F5344CB8AC3E}">
        <p14:creationId xmlns:p14="http://schemas.microsoft.com/office/powerpoint/2010/main" val="88981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A9F8-BC4F-294D-86F6-DE341877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Non-deterministic Turing Machines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8E5A2-F0D5-2143-ABBA-CC353ED92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</a:t>
            </a:fld>
            <a:endParaRPr lang="en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AC70-F9F3-6A40-8C52-232A44A89BC1}"/>
              </a:ext>
            </a:extLst>
          </p:cNvPr>
          <p:cNvSpPr txBox="1"/>
          <p:nvPr/>
        </p:nvSpPr>
        <p:spPr>
          <a:xfrm>
            <a:off x="3044101" y="2924504"/>
            <a:ext cx="66399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2400" dirty="0">
                <a:latin typeface="Montserrat" pitchFamily="2" charset="77"/>
              </a:rPr>
              <a:t>Non-deterministic Turing Machines</a:t>
            </a:r>
          </a:p>
          <a:p>
            <a:pPr algn="ctr"/>
            <a:r>
              <a:rPr lang="en-NO" sz="2400" dirty="0">
                <a:latin typeface="Montserrat" pitchFamily="2" charset="77"/>
              </a:rPr>
              <a:t>would give us …</a:t>
            </a:r>
          </a:p>
          <a:p>
            <a:pPr algn="ctr"/>
            <a:endParaRPr lang="en-NO" sz="2400" dirty="0">
              <a:latin typeface="Montserrat" pitchFamily="2" charset="77"/>
            </a:endParaRPr>
          </a:p>
          <a:p>
            <a:pPr algn="ctr"/>
            <a:endParaRPr lang="en-NO" sz="2400" dirty="0">
              <a:latin typeface="Montserrat" pitchFamily="2" charset="77"/>
            </a:endParaRPr>
          </a:p>
          <a:p>
            <a:pPr algn="ctr"/>
            <a:r>
              <a:rPr lang="en-NO" sz="4400" dirty="0">
                <a:solidFill>
                  <a:schemeClr val="accent3"/>
                </a:solidFill>
                <a:latin typeface="Montserrat" pitchFamily="2" charset="77"/>
              </a:rPr>
              <a:t>Exponential Speed-up!</a:t>
            </a:r>
            <a:endParaRPr lang="en-NO" sz="4400" i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49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82D6-36AB-ED42-BAFA-EF982193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Quantum Supremacy?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7DD5F-5D25-8244-BEAE-03D5DBEF5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NO" sz="3200" i="1" dirty="0"/>
              <a:t>On Oct. 23, 2019, Google p</a:t>
            </a:r>
            <a:r>
              <a:rPr lang="en-GB" sz="3200" i="1" dirty="0" err="1"/>
              <a:t>erformed</a:t>
            </a:r>
            <a:r>
              <a:rPr lang="en-GB" sz="3200" i="1" dirty="0"/>
              <a:t> </a:t>
            </a:r>
          </a:p>
          <a:p>
            <a:pPr marL="0" indent="0" algn="r">
              <a:buNone/>
            </a:pPr>
            <a:r>
              <a:rPr lang="en-GB" sz="3200" i="1" dirty="0"/>
              <a:t>a series of operations </a:t>
            </a:r>
            <a:r>
              <a:rPr lang="en-GB" sz="3200" i="1" dirty="0">
                <a:solidFill>
                  <a:schemeClr val="accent3"/>
                </a:solidFill>
              </a:rPr>
              <a:t>in 200 seconds </a:t>
            </a:r>
          </a:p>
          <a:p>
            <a:pPr marL="0" indent="0" algn="r">
              <a:buNone/>
            </a:pPr>
            <a:r>
              <a:rPr lang="en-GB" sz="3200" i="1" dirty="0"/>
              <a:t>that would take a supercomputer </a:t>
            </a:r>
          </a:p>
          <a:p>
            <a:pPr marL="0" indent="0" algn="r">
              <a:buNone/>
            </a:pPr>
            <a:r>
              <a:rPr lang="en-GB" sz="3200" i="1" dirty="0">
                <a:solidFill>
                  <a:schemeClr val="accent3"/>
                </a:solidFill>
              </a:rPr>
              <a:t>about 10,000 years to complete.</a:t>
            </a:r>
            <a:endParaRPr lang="en-NO" sz="3200" i="1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E160D-EC45-7E4E-80D8-9466E691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18367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ree lightbulbs hanging">
            <a:extLst>
              <a:ext uri="{FF2B5EF4-FFF2-40B4-BE49-F238E27FC236}">
                <a16:creationId xmlns:a16="http://schemas.microsoft.com/office/drawing/2014/main" id="{806C3C09-95E9-5544-AEEE-6B7292D2F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486" b="25287"/>
          <a:stretch/>
        </p:blipFill>
        <p:spPr>
          <a:xfrm flipH="1">
            <a:off x="5943600" y="1734206"/>
            <a:ext cx="6248400" cy="5123794"/>
          </a:xfrm>
          <a:prstGeom prst="rect">
            <a:avLst/>
          </a:prstGeom>
        </p:spPr>
      </p:pic>
      <p:pic>
        <p:nvPicPr>
          <p:cNvPr id="6" name="Content Placeholder 5" descr="Five lit candles and two brass candlesticks on a wood table in front of a wood-framed window">
            <a:extLst>
              <a:ext uri="{FF2B5EF4-FFF2-40B4-BE49-F238E27FC236}">
                <a16:creationId xmlns:a16="http://schemas.microsoft.com/office/drawing/2014/main" id="{B0143D55-E8A1-B341-B920-994B98C86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034" t="25287" r="25684"/>
          <a:stretch/>
        </p:blipFill>
        <p:spPr>
          <a:xfrm flipH="1">
            <a:off x="0" y="1734206"/>
            <a:ext cx="5943600" cy="51237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ED889-557F-6A4A-B0F4-1C2EF786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Disclaimer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527B1-E6FD-BF42-87F6-AF7595EB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5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087365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E1C2-564D-484B-823F-CF0E18F5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AD51-7B27-8948-9CAC-C66C5FA8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What is  Quantum Computing?</a:t>
            </a:r>
          </a:p>
          <a:p>
            <a:r>
              <a:rPr lang="en-NO" dirty="0"/>
              <a:t>How it works?</a:t>
            </a:r>
          </a:p>
          <a:p>
            <a:pPr lvl="1"/>
            <a:r>
              <a:rPr lang="en-NO" dirty="0"/>
              <a:t>qBits, superposition</a:t>
            </a:r>
          </a:p>
          <a:p>
            <a:pPr lvl="1"/>
            <a:r>
              <a:rPr lang="en-NO" dirty="0"/>
              <a:t>Reversibility</a:t>
            </a:r>
          </a:p>
          <a:p>
            <a:pPr lvl="1"/>
            <a:r>
              <a:rPr lang="en-NO" dirty="0"/>
              <a:t>Deutsch Oracle Problem</a:t>
            </a:r>
          </a:p>
          <a:p>
            <a:r>
              <a:rPr lang="en-NO" dirty="0"/>
              <a:t>Example</a:t>
            </a:r>
          </a:p>
          <a:p>
            <a:r>
              <a:rPr lang="en-NO" dirty="0"/>
              <a:t>BQP</a:t>
            </a:r>
          </a:p>
          <a:p>
            <a:r>
              <a:rPr lang="en-NO" dirty="0"/>
              <a:t>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21BB4-977C-324F-81C6-2BA59100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6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85800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D7442-1061-2C4C-86F4-E894E35DB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Classical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6367C-C50E-6A4B-8839-07BBF436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7</a:t>
            </a:fld>
            <a:endParaRPr lang="en-NO" dirty="0"/>
          </a:p>
        </p:txBody>
      </p:sp>
      <p:pic>
        <p:nvPicPr>
          <p:cNvPr id="29" name="Content Placeholder 28" descr="A picture containing text, indoor, metalware, close&#10;&#10;Description automatically generated">
            <a:extLst>
              <a:ext uri="{FF2B5EF4-FFF2-40B4-BE49-F238E27FC236}">
                <a16:creationId xmlns:a16="http://schemas.microsoft.com/office/drawing/2014/main" id="{2037ABD8-34F9-4C48-96E7-65D46EAB28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59" t="7986" r="5859" b="6870"/>
          <a:stretch/>
        </p:blipFill>
        <p:spPr>
          <a:xfrm>
            <a:off x="0" y="1462846"/>
            <a:ext cx="5596759" cy="4714117"/>
          </a:xfr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A83AA702-C2C9-8344-8BCF-C317A8A4AA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NO" dirty="0"/>
              <a:t>cBit {0, 1}</a:t>
            </a:r>
          </a:p>
          <a:p>
            <a:r>
              <a:rPr lang="en-NO" dirty="0"/>
              <a:t>Unary Operations / Gates</a:t>
            </a:r>
          </a:p>
          <a:p>
            <a:pPr lvl="1"/>
            <a:r>
              <a:rPr lang="en-NO" dirty="0"/>
              <a:t>SET-0</a:t>
            </a:r>
          </a:p>
          <a:p>
            <a:pPr lvl="1"/>
            <a:r>
              <a:rPr lang="en-NO" dirty="0"/>
              <a:t>SET-1	</a:t>
            </a:r>
          </a:p>
          <a:p>
            <a:pPr lvl="1"/>
            <a:r>
              <a:rPr lang="en-NO" dirty="0"/>
              <a:t>ID	</a:t>
            </a:r>
          </a:p>
          <a:p>
            <a:pPr lvl="1"/>
            <a:r>
              <a:rPr lang="en-NO" dirty="0"/>
              <a:t>NOT</a:t>
            </a:r>
          </a:p>
          <a:p>
            <a:r>
              <a:rPr lang="en-NO" dirty="0"/>
              <a:t>Binary Operations / Gates</a:t>
            </a:r>
          </a:p>
          <a:p>
            <a:pPr lvl="1"/>
            <a:r>
              <a:rPr lang="en-NO" dirty="0"/>
              <a:t>OR</a:t>
            </a:r>
          </a:p>
          <a:p>
            <a:pPr lvl="1"/>
            <a:r>
              <a:rPr lang="en-NO" dirty="0"/>
              <a:t>AND</a:t>
            </a:r>
          </a:p>
          <a:p>
            <a:pPr lvl="1"/>
            <a:r>
              <a:rPr lang="en-NO" dirty="0"/>
              <a:t>XOR</a:t>
            </a:r>
          </a:p>
          <a:p>
            <a:pPr lvl="1"/>
            <a:r>
              <a:rPr lang="en-NO" dirty="0"/>
              <a:t>NAND</a:t>
            </a:r>
          </a:p>
        </p:txBody>
      </p:sp>
    </p:spTree>
    <p:extLst>
      <p:ext uri="{BB962C8B-B14F-4D97-AF65-F5344CB8AC3E}">
        <p14:creationId xmlns:p14="http://schemas.microsoft.com/office/powerpoint/2010/main" val="67585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6F84-B206-D144-A755-3E2892CF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Boolean Circuits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9B105-1928-1C4E-A6FE-AD77AE65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8</a:t>
            </a:fld>
            <a:endParaRPr lang="en-NO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C803E88-7A0B-F04D-B432-1FA74AF27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5599" y="1952642"/>
            <a:ext cx="8180602" cy="41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20D8BE-5728-A741-ADF3-C34AE9F0914F}"/>
              </a:ext>
            </a:extLst>
          </p:cNvPr>
          <p:cNvCxnSpPr/>
          <p:nvPr/>
        </p:nvCxnSpPr>
        <p:spPr>
          <a:xfrm>
            <a:off x="1163636" y="4156022"/>
            <a:ext cx="4020207" cy="0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FF0374-6328-D547-BA0E-6DEDBD100860}"/>
              </a:ext>
            </a:extLst>
          </p:cNvPr>
          <p:cNvCxnSpPr>
            <a:cxnSpLocks/>
          </p:cNvCxnSpPr>
          <p:nvPr/>
        </p:nvCxnSpPr>
        <p:spPr>
          <a:xfrm rot="5400000">
            <a:off x="1182031" y="4156022"/>
            <a:ext cx="4020207" cy="0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84E7808-55CB-D742-85B7-6351AEF5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Qubits &amp; Quantum Gates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92DC2-A689-304C-A9BA-6577DF03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9</a:t>
            </a:fld>
            <a:endParaRPr lang="en-NO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3D5987-3344-9A48-BC94-755E9E358CB7}"/>
              </a:ext>
            </a:extLst>
          </p:cNvPr>
          <p:cNvCxnSpPr>
            <a:cxnSpLocks/>
            <a:endCxn id="7" idx="6"/>
          </p:cNvCxnSpPr>
          <p:nvPr/>
        </p:nvCxnSpPr>
        <p:spPr>
          <a:xfrm>
            <a:off x="3192135" y="4156022"/>
            <a:ext cx="16448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02E74F3-9351-144C-8226-D8A11C2C3D5C}"/>
              </a:ext>
            </a:extLst>
          </p:cNvPr>
          <p:cNvSpPr/>
          <p:nvPr/>
        </p:nvSpPr>
        <p:spPr>
          <a:xfrm>
            <a:off x="1557774" y="2516408"/>
            <a:ext cx="3279228" cy="3279228"/>
          </a:xfrm>
          <a:prstGeom prst="ellipse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4A5B09-EFB5-B548-A512-0159C9ACFDB7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3197388" y="2516408"/>
            <a:ext cx="0" cy="1639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1A20968-926F-EA49-B602-EB2EB76C2FFE}"/>
              </a:ext>
            </a:extLst>
          </p:cNvPr>
          <p:cNvSpPr txBox="1"/>
          <p:nvPr/>
        </p:nvSpPr>
        <p:spPr>
          <a:xfrm>
            <a:off x="4456274" y="418844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0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E3A8B-FA8A-6844-AC4A-123EB26246E5}"/>
              </a:ext>
            </a:extLst>
          </p:cNvPr>
          <p:cNvSpPr txBox="1"/>
          <p:nvPr/>
        </p:nvSpPr>
        <p:spPr>
          <a:xfrm>
            <a:off x="2744712" y="269434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7C6820-B740-5F43-A5E0-663FE122C574}"/>
                  </a:ext>
                </a:extLst>
              </p:cNvPr>
              <p:cNvSpPr txBox="1"/>
              <p:nvPr/>
            </p:nvSpPr>
            <p:spPr>
              <a:xfrm>
                <a:off x="4837002" y="3632838"/>
                <a:ext cx="1252586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0⟩ 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7C6820-B740-5F43-A5E0-663FE122C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002" y="3632838"/>
                <a:ext cx="1252586" cy="554254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842BA2B-5EE7-C645-AE83-8616F670E27F}"/>
                  </a:ext>
                </a:extLst>
              </p:cNvPr>
              <p:cNvSpPr txBox="1"/>
              <p:nvPr/>
            </p:nvSpPr>
            <p:spPr>
              <a:xfrm>
                <a:off x="3333525" y="1961252"/>
                <a:ext cx="1252586" cy="55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1⟩ 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842BA2B-5EE7-C645-AE83-8616F670E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525" y="1961252"/>
                <a:ext cx="1252586" cy="552459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47EEE1-C8D9-EF4A-B23F-A6DF00582FD2}"/>
                  </a:ext>
                </a:extLst>
              </p:cNvPr>
              <p:cNvSpPr txBox="1"/>
              <p:nvPr/>
            </p:nvSpPr>
            <p:spPr>
              <a:xfrm>
                <a:off x="8840710" y="2192989"/>
                <a:ext cx="1318887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𝐼𝑑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47EEE1-C8D9-EF4A-B23F-A6DF00582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710" y="2192989"/>
                <a:ext cx="1318887" cy="461921"/>
              </a:xfrm>
              <a:prstGeom prst="rect">
                <a:avLst/>
              </a:prstGeom>
              <a:blipFill>
                <a:blip r:embed="rId4"/>
                <a:stretch>
                  <a:fillRect l="-2857" t="-2632" b="-15789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6E7C7A5-A697-044C-8FBF-F919B909F2A4}"/>
                  </a:ext>
                </a:extLst>
              </p:cNvPr>
              <p:cNvSpPr txBox="1"/>
              <p:nvPr/>
            </p:nvSpPr>
            <p:spPr>
              <a:xfrm>
                <a:off x="8840709" y="3110751"/>
                <a:ext cx="1557093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𝑁𝑂𝑇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6E7C7A5-A697-044C-8FBF-F919B909F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709" y="3110751"/>
                <a:ext cx="1557093" cy="461921"/>
              </a:xfrm>
              <a:prstGeom prst="rect">
                <a:avLst/>
              </a:prstGeom>
              <a:blipFill>
                <a:blip r:embed="rId5"/>
                <a:stretch>
                  <a:fillRect l="-2439" t="-2632" b="-15789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5C323B-24BA-4D4C-B7FE-C6B5F15A4C4C}"/>
                  </a:ext>
                </a:extLst>
              </p:cNvPr>
              <p:cNvSpPr txBox="1"/>
              <p:nvPr/>
            </p:nvSpPr>
            <p:spPr>
              <a:xfrm>
                <a:off x="8874866" y="4081979"/>
                <a:ext cx="2289729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𝐴𝑁𝐷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5C323B-24BA-4D4C-B7FE-C6B5F15A4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866" y="4081979"/>
                <a:ext cx="2289729" cy="461921"/>
              </a:xfrm>
              <a:prstGeom prst="rect">
                <a:avLst/>
              </a:prstGeom>
              <a:blipFill>
                <a:blip r:embed="rId6"/>
                <a:stretch>
                  <a:fillRect l="-1105" t="-2703" b="-1621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0D2705C-A359-FF43-A768-917563337642}"/>
                  </a:ext>
                </a:extLst>
              </p:cNvPr>
              <p:cNvSpPr txBox="1"/>
              <p:nvPr/>
            </p:nvSpPr>
            <p:spPr>
              <a:xfrm>
                <a:off x="8984498" y="5146356"/>
                <a:ext cx="2201564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0D2705C-A359-FF43-A768-917563337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4498" y="5146356"/>
                <a:ext cx="2201564" cy="461921"/>
              </a:xfrm>
              <a:prstGeom prst="rect">
                <a:avLst/>
              </a:prstGeom>
              <a:blipFill>
                <a:blip r:embed="rId7"/>
                <a:stretch>
                  <a:fillRect t="-2703" b="-16216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75FA0D1-1C93-8F40-BABC-948D4F883539}"/>
              </a:ext>
            </a:extLst>
          </p:cNvPr>
          <p:cNvCxnSpPr>
            <a:cxnSpLocks/>
          </p:cNvCxnSpPr>
          <p:nvPr/>
        </p:nvCxnSpPr>
        <p:spPr>
          <a:xfrm flipV="1">
            <a:off x="6866504" y="3396236"/>
            <a:ext cx="183791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CC7B07F-225A-C344-92A3-9EEC03C1956F}"/>
              </a:ext>
            </a:extLst>
          </p:cNvPr>
          <p:cNvSpPr/>
          <p:nvPr/>
        </p:nvSpPr>
        <p:spPr>
          <a:xfrm>
            <a:off x="7355000" y="3100873"/>
            <a:ext cx="860919" cy="584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X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2BAF8C-5C51-D843-B5E6-D41C6EEBADB4}"/>
              </a:ext>
            </a:extLst>
          </p:cNvPr>
          <p:cNvCxnSpPr>
            <a:cxnSpLocks/>
          </p:cNvCxnSpPr>
          <p:nvPr/>
        </p:nvCxnSpPr>
        <p:spPr>
          <a:xfrm flipV="1">
            <a:off x="6866504" y="2400753"/>
            <a:ext cx="183791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B6ACEAC-FB52-594C-A486-A44FE256F6B0}"/>
              </a:ext>
            </a:extLst>
          </p:cNvPr>
          <p:cNvSpPr/>
          <p:nvPr/>
        </p:nvSpPr>
        <p:spPr>
          <a:xfrm>
            <a:off x="7355000" y="2105390"/>
            <a:ext cx="860919" cy="584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I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8924771-0A5F-1241-A6E4-2B778C6B4FA1}"/>
              </a:ext>
            </a:extLst>
          </p:cNvPr>
          <p:cNvCxnSpPr>
            <a:cxnSpLocks/>
          </p:cNvCxnSpPr>
          <p:nvPr/>
        </p:nvCxnSpPr>
        <p:spPr>
          <a:xfrm flipV="1">
            <a:off x="6866504" y="4397808"/>
            <a:ext cx="183791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EDB73649-0F37-7741-A062-83EBC865D3EF}"/>
              </a:ext>
            </a:extLst>
          </p:cNvPr>
          <p:cNvSpPr/>
          <p:nvPr/>
        </p:nvSpPr>
        <p:spPr>
          <a:xfrm>
            <a:off x="7355000" y="4102445"/>
            <a:ext cx="860919" cy="584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AND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879A56-0B7B-5C49-A9BD-6BE4057FE70F}"/>
              </a:ext>
            </a:extLst>
          </p:cNvPr>
          <p:cNvCxnSpPr>
            <a:cxnSpLocks/>
          </p:cNvCxnSpPr>
          <p:nvPr/>
        </p:nvCxnSpPr>
        <p:spPr>
          <a:xfrm flipV="1">
            <a:off x="6866504" y="5348780"/>
            <a:ext cx="183791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1174DA5-45B3-E34F-9B63-7F5DB330CA31}"/>
              </a:ext>
            </a:extLst>
          </p:cNvPr>
          <p:cNvSpPr/>
          <p:nvPr/>
        </p:nvSpPr>
        <p:spPr>
          <a:xfrm>
            <a:off x="7355000" y="5053417"/>
            <a:ext cx="860919" cy="584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6524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d">
      <a:dk1>
        <a:srgbClr val="4C5669"/>
      </a:dk1>
      <a:lt1>
        <a:srgbClr val="ECEFF3"/>
      </a:lt1>
      <a:dk2>
        <a:srgbClr val="2E3440"/>
      </a:dk2>
      <a:lt2>
        <a:srgbClr val="D8DEE9"/>
      </a:lt2>
      <a:accent1>
        <a:srgbClr val="5E81AC"/>
      </a:accent1>
      <a:accent2>
        <a:srgbClr val="81A1C1"/>
      </a:accent2>
      <a:accent3>
        <a:srgbClr val="EBCB8B"/>
      </a:accent3>
      <a:accent4>
        <a:srgbClr val="D08770"/>
      </a:accent4>
      <a:accent5>
        <a:srgbClr val="BF6169"/>
      </a:accent5>
      <a:accent6>
        <a:srgbClr val="A3BE8C"/>
      </a:accent6>
      <a:hlink>
        <a:srgbClr val="8FBCBB"/>
      </a:hlink>
      <a:folHlink>
        <a:srgbClr val="88C0D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_template" id="{8ED55283-0CCD-804A-A29F-0AA8886F3406}" vid="{A75A6633-A08F-0749-ACDA-55760D2F5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2166</TotalTime>
  <Words>619</Words>
  <Application>Microsoft Macintosh PowerPoint</Application>
  <PresentationFormat>Widescreen</PresentationFormat>
  <Paragraphs>221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Montserrat</vt:lpstr>
      <vt:lpstr>Montserrat Light</vt:lpstr>
      <vt:lpstr>Share Tech Mono</vt:lpstr>
      <vt:lpstr>Verdana</vt:lpstr>
      <vt:lpstr>Office Theme</vt:lpstr>
      <vt:lpstr>Quantum Computing</vt:lpstr>
      <vt:lpstr>Non-Deterministic Turing Machine</vt:lpstr>
      <vt:lpstr>Non-deterministic Turing Machines</vt:lpstr>
      <vt:lpstr>Quantum Supremacy?</vt:lpstr>
      <vt:lpstr>Disclaimer</vt:lpstr>
      <vt:lpstr>Agenda</vt:lpstr>
      <vt:lpstr>Classical Computing</vt:lpstr>
      <vt:lpstr>Boolean Circuits</vt:lpstr>
      <vt:lpstr>Qubits &amp; Quantum Gates</vt:lpstr>
      <vt:lpstr>Quantum Superpostion</vt:lpstr>
      <vt:lpstr>Quantum Superposition</vt:lpstr>
      <vt:lpstr>Measurement</vt:lpstr>
      <vt:lpstr>Quantum Circuits</vt:lpstr>
      <vt:lpstr>Quantum “Reversible” Gates</vt:lpstr>
      <vt:lpstr>Hadamard Gate</vt:lpstr>
      <vt:lpstr>Controlled NOT</vt:lpstr>
      <vt:lpstr>Deutsch Oracle Problem</vt:lpstr>
      <vt:lpstr>Constant Unary Functions Quantum Gates</vt:lpstr>
      <vt:lpstr>Variable Unary Functions Quantum Gates</vt:lpstr>
      <vt:lpstr>The Deutsch Algorithm</vt:lpstr>
      <vt:lpstr>Shor’s Algorithm</vt:lpstr>
      <vt:lpstr>Grover’s Algorithm Quantum Linear Search</vt:lpstr>
      <vt:lpstr>Skepticism</vt:lpstr>
      <vt:lpstr>P, NP &amp; BQP</vt:lpstr>
      <vt:lpstr>Recap</vt:lpstr>
      <vt:lpstr>Questions, Comments, or Ideas?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Computing</dc:title>
  <dc:creator>Franck Chauvel</dc:creator>
  <cp:lastModifiedBy>Franck Chauvel</cp:lastModifiedBy>
  <cp:revision>10</cp:revision>
  <dcterms:created xsi:type="dcterms:W3CDTF">2021-11-13T04:50:54Z</dcterms:created>
  <dcterms:modified xsi:type="dcterms:W3CDTF">2023-11-13T10:23:57Z</dcterms:modified>
</cp:coreProperties>
</file>