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1"/>
  </p:notesMasterIdLst>
  <p:sldIdLst>
    <p:sldId id="262" r:id="rId2"/>
    <p:sldId id="265" r:id="rId3"/>
    <p:sldId id="260" r:id="rId4"/>
    <p:sldId id="271" r:id="rId5"/>
    <p:sldId id="267" r:id="rId6"/>
    <p:sldId id="277" r:id="rId7"/>
    <p:sldId id="276" r:id="rId8"/>
    <p:sldId id="275" r:id="rId9"/>
    <p:sldId id="292" r:id="rId10"/>
    <p:sldId id="293" r:id="rId11"/>
    <p:sldId id="294" r:id="rId12"/>
    <p:sldId id="280" r:id="rId13"/>
    <p:sldId id="283" r:id="rId14"/>
    <p:sldId id="272" r:id="rId15"/>
    <p:sldId id="281" r:id="rId16"/>
    <p:sldId id="270" r:id="rId17"/>
    <p:sldId id="284" r:id="rId18"/>
    <p:sldId id="285" r:id="rId19"/>
    <p:sldId id="278" r:id="rId20"/>
    <p:sldId id="286" r:id="rId21"/>
    <p:sldId id="287" r:id="rId22"/>
    <p:sldId id="288" r:id="rId23"/>
    <p:sldId id="289" r:id="rId24"/>
    <p:sldId id="295" r:id="rId25"/>
    <p:sldId id="279" r:id="rId26"/>
    <p:sldId id="291" r:id="rId27"/>
    <p:sldId id="290" r:id="rId28"/>
    <p:sldId id="261" r:id="rId29"/>
    <p:sldId id="263" r:id="rId30"/>
  </p:sldIdLst>
  <p:sldSz cx="12192000" cy="6858000"/>
  <p:notesSz cx="6858000" cy="9144000"/>
  <p:defaultTextStyle>
    <a:defPPr>
      <a:defRPr lang="en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C5669"/>
    <a:srgbClr val="2D34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087"/>
    <p:restoredTop sz="96197"/>
  </p:normalViewPr>
  <p:slideViewPr>
    <p:cSldViewPr snapToGrid="0" snapToObjects="1">
      <p:cViewPr varScale="1">
        <p:scale>
          <a:sx n="105" d="100"/>
          <a:sy n="105" d="100"/>
        </p:scale>
        <p:origin x="200" y="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9BF5DA-6F49-D448-8ADC-C243F33A48AA}" type="doc">
      <dgm:prSet loTypeId="urn:microsoft.com/office/officeart/2005/8/layout/equation1" loCatId="pyramid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GB"/>
        </a:p>
      </dgm:t>
    </dgm:pt>
    <dgm:pt modelId="{E8E8DECC-D79D-A941-AEAC-9203517A70B6}">
      <dgm:prSet/>
      <dgm:spPr/>
      <dgm:t>
        <a:bodyPr/>
        <a:lstStyle/>
        <a:p>
          <a:r>
            <a:rPr lang="en-NO"/>
            <a:t>Recursion</a:t>
          </a:r>
        </a:p>
      </dgm:t>
    </dgm:pt>
    <dgm:pt modelId="{8B3A157A-BF8A-5045-A37F-1D606782531D}" type="parTrans" cxnId="{C5724BB2-E6FD-184B-9123-B678800DC63B}">
      <dgm:prSet/>
      <dgm:spPr/>
      <dgm:t>
        <a:bodyPr/>
        <a:lstStyle/>
        <a:p>
          <a:endParaRPr lang="en-GB"/>
        </a:p>
      </dgm:t>
    </dgm:pt>
    <dgm:pt modelId="{CFCD4A34-4833-4A48-94B5-C98C2C1404F9}" type="sibTrans" cxnId="{C5724BB2-E6FD-184B-9123-B678800DC63B}">
      <dgm:prSet/>
      <dgm:spPr/>
      <dgm:t>
        <a:bodyPr/>
        <a:lstStyle/>
        <a:p>
          <a:endParaRPr lang="en-GB"/>
        </a:p>
      </dgm:t>
    </dgm:pt>
    <dgm:pt modelId="{10EB9EFF-D538-8F43-9DD9-07F86095C1A3}">
      <dgm:prSet/>
      <dgm:spPr/>
      <dgm:t>
        <a:bodyPr/>
        <a:lstStyle/>
        <a:p>
          <a:r>
            <a:rPr lang="en-NO"/>
            <a:t>Iteration</a:t>
          </a:r>
        </a:p>
      </dgm:t>
    </dgm:pt>
    <dgm:pt modelId="{4594ECFC-0201-554B-8656-EDA7698E6CDF}" type="parTrans" cxnId="{110E05A9-45B5-2A4D-A945-CD254EA71EEF}">
      <dgm:prSet/>
      <dgm:spPr/>
      <dgm:t>
        <a:bodyPr/>
        <a:lstStyle/>
        <a:p>
          <a:endParaRPr lang="en-GB"/>
        </a:p>
      </dgm:t>
    </dgm:pt>
    <dgm:pt modelId="{CE463338-4DD7-9A48-9425-81F7200FC870}" type="sibTrans" cxnId="{110E05A9-45B5-2A4D-A945-CD254EA71EEF}">
      <dgm:prSet/>
      <dgm:spPr/>
      <dgm:t>
        <a:bodyPr/>
        <a:lstStyle/>
        <a:p>
          <a:endParaRPr lang="en-GB"/>
        </a:p>
      </dgm:t>
    </dgm:pt>
    <dgm:pt modelId="{02449296-A60B-AA4A-A8BC-6AEDC68DFCCF}" type="pres">
      <dgm:prSet presAssocID="{F19BF5DA-6F49-D448-8ADC-C243F33A48AA}" presName="linearFlow" presStyleCnt="0">
        <dgm:presLayoutVars>
          <dgm:dir/>
          <dgm:resizeHandles val="exact"/>
        </dgm:presLayoutVars>
      </dgm:prSet>
      <dgm:spPr/>
    </dgm:pt>
    <dgm:pt modelId="{13BC185F-0455-E940-8C59-AA2D89F7AF38}" type="pres">
      <dgm:prSet presAssocID="{E8E8DECC-D79D-A941-AEAC-9203517A70B6}" presName="node" presStyleLbl="node1" presStyleIdx="0" presStyleCnt="2">
        <dgm:presLayoutVars>
          <dgm:bulletEnabled val="1"/>
        </dgm:presLayoutVars>
      </dgm:prSet>
      <dgm:spPr/>
    </dgm:pt>
    <dgm:pt modelId="{99E19564-7B46-784D-968C-DC3E45279241}" type="pres">
      <dgm:prSet presAssocID="{CFCD4A34-4833-4A48-94B5-C98C2C1404F9}" presName="spacerL" presStyleCnt="0"/>
      <dgm:spPr/>
    </dgm:pt>
    <dgm:pt modelId="{AF8F4579-47D4-9643-B192-0B523DF03C5C}" type="pres">
      <dgm:prSet presAssocID="{CFCD4A34-4833-4A48-94B5-C98C2C1404F9}" presName="sibTrans" presStyleLbl="sibTrans2D1" presStyleIdx="0" presStyleCnt="1"/>
      <dgm:spPr/>
    </dgm:pt>
    <dgm:pt modelId="{85D7E976-3337-9B4F-9387-34A3BD052477}" type="pres">
      <dgm:prSet presAssocID="{CFCD4A34-4833-4A48-94B5-C98C2C1404F9}" presName="spacerR" presStyleCnt="0"/>
      <dgm:spPr/>
    </dgm:pt>
    <dgm:pt modelId="{AD14C49E-C73C-2E4F-8DA6-40F642B9E359}" type="pres">
      <dgm:prSet presAssocID="{10EB9EFF-D538-8F43-9DD9-07F86095C1A3}" presName="node" presStyleLbl="node1" presStyleIdx="1" presStyleCnt="2">
        <dgm:presLayoutVars>
          <dgm:bulletEnabled val="1"/>
        </dgm:presLayoutVars>
      </dgm:prSet>
      <dgm:spPr/>
    </dgm:pt>
  </dgm:ptLst>
  <dgm:cxnLst>
    <dgm:cxn modelId="{AB315C02-6272-A041-BB20-A70A116238FB}" type="presOf" srcId="{10EB9EFF-D538-8F43-9DD9-07F86095C1A3}" destId="{AD14C49E-C73C-2E4F-8DA6-40F642B9E359}" srcOrd="0" destOrd="0" presId="urn:microsoft.com/office/officeart/2005/8/layout/equation1"/>
    <dgm:cxn modelId="{8773A167-CEDB-584A-989F-BBFFC8CD57CA}" type="presOf" srcId="{CFCD4A34-4833-4A48-94B5-C98C2C1404F9}" destId="{AF8F4579-47D4-9643-B192-0B523DF03C5C}" srcOrd="0" destOrd="0" presId="urn:microsoft.com/office/officeart/2005/8/layout/equation1"/>
    <dgm:cxn modelId="{2E5E8F6E-FCDE-0742-B048-1EBD9A806604}" type="presOf" srcId="{E8E8DECC-D79D-A941-AEAC-9203517A70B6}" destId="{13BC185F-0455-E940-8C59-AA2D89F7AF38}" srcOrd="0" destOrd="0" presId="urn:microsoft.com/office/officeart/2005/8/layout/equation1"/>
    <dgm:cxn modelId="{110E05A9-45B5-2A4D-A945-CD254EA71EEF}" srcId="{F19BF5DA-6F49-D448-8ADC-C243F33A48AA}" destId="{10EB9EFF-D538-8F43-9DD9-07F86095C1A3}" srcOrd="1" destOrd="0" parTransId="{4594ECFC-0201-554B-8656-EDA7698E6CDF}" sibTransId="{CE463338-4DD7-9A48-9425-81F7200FC870}"/>
    <dgm:cxn modelId="{C5724BB2-E6FD-184B-9123-B678800DC63B}" srcId="{F19BF5DA-6F49-D448-8ADC-C243F33A48AA}" destId="{E8E8DECC-D79D-A941-AEAC-9203517A70B6}" srcOrd="0" destOrd="0" parTransId="{8B3A157A-BF8A-5045-A37F-1D606782531D}" sibTransId="{CFCD4A34-4833-4A48-94B5-C98C2C1404F9}"/>
    <dgm:cxn modelId="{481ABDB8-E3D7-844E-BAEC-BAF6EFF38A69}" type="presOf" srcId="{F19BF5DA-6F49-D448-8ADC-C243F33A48AA}" destId="{02449296-A60B-AA4A-A8BC-6AEDC68DFCCF}" srcOrd="0" destOrd="0" presId="urn:microsoft.com/office/officeart/2005/8/layout/equation1"/>
    <dgm:cxn modelId="{EDCF381D-7248-2E48-9B6A-76D8F9E72277}" type="presParOf" srcId="{02449296-A60B-AA4A-A8BC-6AEDC68DFCCF}" destId="{13BC185F-0455-E940-8C59-AA2D89F7AF38}" srcOrd="0" destOrd="0" presId="urn:microsoft.com/office/officeart/2005/8/layout/equation1"/>
    <dgm:cxn modelId="{12932169-D778-A044-B6A0-64E453C1A73F}" type="presParOf" srcId="{02449296-A60B-AA4A-A8BC-6AEDC68DFCCF}" destId="{99E19564-7B46-784D-968C-DC3E45279241}" srcOrd="1" destOrd="0" presId="urn:microsoft.com/office/officeart/2005/8/layout/equation1"/>
    <dgm:cxn modelId="{9019DA9F-F57E-3E40-A1FC-89A796333D5A}" type="presParOf" srcId="{02449296-A60B-AA4A-A8BC-6AEDC68DFCCF}" destId="{AF8F4579-47D4-9643-B192-0B523DF03C5C}" srcOrd="2" destOrd="0" presId="urn:microsoft.com/office/officeart/2005/8/layout/equation1"/>
    <dgm:cxn modelId="{BA44C608-658D-5F4D-BA40-C81B46F1EC65}" type="presParOf" srcId="{02449296-A60B-AA4A-A8BC-6AEDC68DFCCF}" destId="{85D7E976-3337-9B4F-9387-34A3BD052477}" srcOrd="3" destOrd="0" presId="urn:microsoft.com/office/officeart/2005/8/layout/equation1"/>
    <dgm:cxn modelId="{52E253DA-7BFA-E448-BE45-A0E672E7FBE3}" type="presParOf" srcId="{02449296-A60B-AA4A-A8BC-6AEDC68DFCCF}" destId="{AD14C49E-C73C-2E4F-8DA6-40F642B9E359}" srcOrd="4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BC185F-0455-E940-8C59-AA2D89F7AF38}">
      <dsp:nvSpPr>
        <dsp:cNvPr id="0" name=""/>
        <dsp:cNvSpPr/>
      </dsp:nvSpPr>
      <dsp:spPr>
        <a:xfrm>
          <a:off x="5569" y="260474"/>
          <a:ext cx="3830389" cy="383038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70" tIns="52070" rIns="52070" bIns="5207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O" sz="4100" kern="1200"/>
            <a:t>Recursion</a:t>
          </a:r>
        </a:p>
      </dsp:txBody>
      <dsp:txXfrm>
        <a:off x="566516" y="821421"/>
        <a:ext cx="2708495" cy="2708495"/>
      </dsp:txXfrm>
    </dsp:sp>
    <dsp:sp modelId="{AF8F4579-47D4-9643-B192-0B523DF03C5C}">
      <dsp:nvSpPr>
        <dsp:cNvPr id="0" name=""/>
        <dsp:cNvSpPr/>
      </dsp:nvSpPr>
      <dsp:spPr>
        <a:xfrm>
          <a:off x="4146987" y="1064856"/>
          <a:ext cx="2221625" cy="2221625"/>
        </a:xfrm>
        <a:prstGeom prst="mathEqual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300" kern="1200"/>
        </a:p>
      </dsp:txBody>
      <dsp:txXfrm>
        <a:off x="4441463" y="1522511"/>
        <a:ext cx="1632673" cy="1306315"/>
      </dsp:txXfrm>
    </dsp:sp>
    <dsp:sp modelId="{AD14C49E-C73C-2E4F-8DA6-40F642B9E359}">
      <dsp:nvSpPr>
        <dsp:cNvPr id="0" name=""/>
        <dsp:cNvSpPr/>
      </dsp:nvSpPr>
      <dsp:spPr>
        <a:xfrm>
          <a:off x="6679640" y="260474"/>
          <a:ext cx="3830389" cy="383038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70" tIns="52070" rIns="52070" bIns="5207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O" sz="4100" kern="1200"/>
            <a:t>Iteration</a:t>
          </a:r>
        </a:p>
      </dsp:txBody>
      <dsp:txXfrm>
        <a:off x="7240587" y="821421"/>
        <a:ext cx="2708495" cy="27084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F29782-C61A-CD4C-9376-B0A272778357}" type="datetimeFigureOut">
              <a:rPr lang="en-NO" smtClean="0"/>
              <a:t>18/09/2023</a:t>
            </a:fld>
            <a:endParaRPr lang="en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0BD9C9-7907-5743-B025-04A356EF685E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072619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BF33D-383C-E546-95B4-2AB8F84A0E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0250" y="1532534"/>
            <a:ext cx="10708343" cy="171536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GB" dirty="0"/>
              <a:t>Click to edit Master title style</a:t>
            </a:r>
            <a:endParaRPr lang="en-NO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2BF92D-248D-0340-BD39-94456065BA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0250" y="3271630"/>
            <a:ext cx="10708342" cy="605538"/>
          </a:xfrm>
        </p:spPr>
        <p:txBody>
          <a:bodyPr anchor="ctr">
            <a:normAutofit/>
          </a:bodyPr>
          <a:lstStyle>
            <a:lvl1pPr marL="0" indent="0" algn="l">
              <a:buNone/>
              <a:defRPr sz="2800" b="0" i="0">
                <a:solidFill>
                  <a:schemeClr val="accent3"/>
                </a:solidFill>
                <a:latin typeface="Montserrat Ligh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O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B26DED-2EAF-2E46-B8CE-8A0803BF4A14}"/>
              </a:ext>
            </a:extLst>
          </p:cNvPr>
          <p:cNvSpPr txBox="1"/>
          <p:nvPr userDrawn="1"/>
        </p:nvSpPr>
        <p:spPr>
          <a:xfrm>
            <a:off x="726514" y="545068"/>
            <a:ext cx="599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b="0" i="0" dirty="0">
                <a:solidFill>
                  <a:schemeClr val="accent1"/>
                </a:solidFill>
                <a:latin typeface="Montserrat Light" pitchFamily="2" charset="77"/>
              </a:rPr>
              <a:t>IDATA2302 — Algorithms &amp; Data Structures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C5F789B-9877-4A4E-8B5B-0882CD4AB4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0621" y="5011717"/>
            <a:ext cx="10708342" cy="471487"/>
          </a:xfrm>
        </p:spPr>
        <p:txBody>
          <a:bodyPr>
            <a:noAutofit/>
          </a:bodyPr>
          <a:lstStyle>
            <a:lvl1pPr marL="0" indent="0">
              <a:buNone/>
              <a:defRPr sz="2800" b="0" i="0">
                <a:solidFill>
                  <a:schemeClr val="accent2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GB" dirty="0"/>
              <a:t>Click to edit Authors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C64FC85-8A6F-9244-A80E-125C77D92F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0250" y="5483225"/>
            <a:ext cx="10717213" cy="460375"/>
          </a:xfrm>
        </p:spPr>
        <p:txBody>
          <a:bodyPr anchor="ctr">
            <a:normAutofit/>
          </a:bodyPr>
          <a:lstStyle>
            <a:lvl1pPr marL="0" indent="0">
              <a:buNone/>
              <a:defRPr sz="2000" b="0" i="0">
                <a:solidFill>
                  <a:schemeClr val="accent2"/>
                </a:solidFill>
                <a:latin typeface="Montserrat Light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Affiliations</a:t>
            </a:r>
            <a:endParaRPr lang="en-NO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E69A85B7-D86D-484C-A4DC-34F0FEECA9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0250" y="5943600"/>
            <a:ext cx="10731500" cy="33655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2"/>
                </a:solidFill>
                <a:latin typeface="Share Tech Mono" panose="020B0509050000020004" pitchFamily="49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NO" dirty="0"/>
              <a:t>Click to edit emails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A83D4897-37FE-C94B-AF92-8295FEEBF32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6514" y="3903630"/>
            <a:ext cx="10708342" cy="457200"/>
          </a:xfrm>
        </p:spPr>
        <p:txBody>
          <a:bodyPr anchor="t">
            <a:normAutofit/>
          </a:bodyPr>
          <a:lstStyle>
            <a:lvl1pPr marL="0" indent="0">
              <a:buNone/>
              <a:defRPr sz="1800" b="0" i="0">
                <a:solidFill>
                  <a:schemeClr val="accent3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NO" dirty="0"/>
              <a:t>Click to Number</a:t>
            </a:r>
          </a:p>
        </p:txBody>
      </p:sp>
    </p:spTree>
    <p:extLst>
      <p:ext uri="{BB962C8B-B14F-4D97-AF65-F5344CB8AC3E}">
        <p14:creationId xmlns:p14="http://schemas.microsoft.com/office/powerpoint/2010/main" val="1264343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D179C-94C8-9744-B08F-571A86B86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38DCAD-59A9-064B-A92A-1F0AF0EDFF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6EB359-5F21-8F45-9EFA-F3E4D30FEC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0E66DD-9268-3547-A32F-FBF3F19CC3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2F3420-0167-3942-B9B7-39374ED8B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1A2839-7C1E-C44C-91B1-D948DC11E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942804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FCC5-B31B-D846-9AE6-A8F55DE00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AF7EA4-BB71-3049-A09E-13447433BF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76D9BC-2599-244B-97AA-3D292F9098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DB596D-FE4E-B54A-8E1D-70D2D6B54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C4084F-EDFD-A54B-AD26-9776A02B4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5088904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92F1BA-AF39-D845-8DA2-F3A1F76C6E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DB15E4-54D9-8B47-9382-EF24D2505F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724510-A423-FB4A-A744-29E6DFDCB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0F0D90-2C83-8B46-9CE0-C1417FA32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AB2144-57E0-5D4D-B249-F62BA1F13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794669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F7B35-C0BE-B949-918A-9E149A5757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88922"/>
            <a:ext cx="10515600" cy="1240078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en-GB" dirty="0"/>
              <a:t>Questions, Comments, Ideas?</a:t>
            </a:r>
            <a:endParaRPr lang="en-NO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19E2E2B-D457-CE48-B784-A38D2A175F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30612" y="4531659"/>
            <a:ext cx="4733925" cy="510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dirty="0"/>
              <a:t>Click to Edit Authors</a:t>
            </a:r>
            <a:endParaRPr lang="en-NO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1030E4-8066-BF41-9B3B-AD19D81616C7}"/>
              </a:ext>
            </a:extLst>
          </p:cNvPr>
          <p:cNvSpPr txBox="1"/>
          <p:nvPr userDrawn="1"/>
        </p:nvSpPr>
        <p:spPr>
          <a:xfrm>
            <a:off x="3281456" y="1419481"/>
            <a:ext cx="54322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O" sz="4400" dirty="0">
                <a:solidFill>
                  <a:schemeClr val="accent2"/>
                </a:solidFill>
                <a:latin typeface="Montserrat" pitchFamily="2" charset="77"/>
              </a:rPr>
              <a:t>Thank </a:t>
            </a:r>
            <a:r>
              <a:rPr lang="en-NO" sz="4400" b="0" i="0" dirty="0">
                <a:solidFill>
                  <a:schemeClr val="accent2"/>
                </a:solidFill>
                <a:latin typeface="Montserrat" pitchFamily="2" charset="77"/>
              </a:rPr>
              <a:t>You!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1C1EA375-307E-7D4E-86FA-A069F24523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30612" y="5042647"/>
            <a:ext cx="4733925" cy="51098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dirty="0"/>
              <a:t>Click to Edit Affiliations</a:t>
            </a:r>
            <a:endParaRPr lang="en-NO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7A0621E8-7953-A04A-9A56-3EB319EFA0A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30611" y="5553635"/>
            <a:ext cx="4733925" cy="51098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accent2"/>
                </a:solidFill>
                <a:latin typeface="Share Tech Mono" panose="020B0509050000020004" pitchFamily="49" charset="77"/>
              </a:defRPr>
            </a:lvl1pPr>
          </a:lstStyle>
          <a:p>
            <a:pPr lvl="0"/>
            <a:r>
              <a:rPr lang="en-GB" dirty="0"/>
              <a:t>Click to Edit Emails</a:t>
            </a:r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626278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85F43-190F-E741-88A4-04729D35B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DB41DD-1F59-BA41-86D5-10DD0E65C9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DFFFC-8FC6-0B40-A313-EB437B683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9341223" cy="365125"/>
          </a:xfrm>
        </p:spPr>
        <p:txBody>
          <a:bodyPr/>
          <a:lstStyle/>
          <a:p>
            <a:endParaRPr lang="en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4E90E2-EB36-3247-A7BF-D2BBFCFDC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‹#›</a:t>
            </a:fld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1149235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F9ECF-431F-B74A-A471-8A5E7EDE0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8AF027-6F6F-4D40-9A95-16EC714D97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727049-E3C3-3445-ADE5-D910057D86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E6C45C-E7F7-DB4B-8F2B-707BE0F23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C9E41A-4160-2249-A271-39F5AC4C0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188127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30438-3F97-1F40-9716-7D1455E5C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4F74CB-00E4-D546-A1C1-71AAC81C89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CCBCA2-5985-6348-9C76-7F65D11D11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04C516-F5BB-DE41-AAF3-57FA90A3D8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C53D53-5AA3-5943-81BE-A4D3B5386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522CE8-6A19-4A4E-9687-CC8443D0E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334721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998D8-F10A-AC4D-9FA5-73479AD4E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58BDD0-752E-5D46-94AE-29E08D015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AD75FF-2ED3-F24D-B786-4346D2F03A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6C59D7-9DD4-9F47-90F5-D1D439C087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0B4872-DE2F-8940-A18A-EE5D5F910A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959F03-F814-574B-AB40-B4AA295E26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605F10-0B49-604B-8E48-00625C309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4D0741-3462-0B46-8618-233C816EA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348334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D80B6-C550-5944-BF1B-9DD6F4FB6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72C610-D425-4046-9EE1-35CE1C4814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CB8BCF-4035-354E-9D4B-B6CB92696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DF85CD-8089-7444-94B0-3E705AA6A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98574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5563CB-9296-1846-9861-0A2BEBA28D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EF1956-9D6F-9149-9CB5-F84E0C705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48C1FD-71B1-DF41-9999-FEC7DFEE4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301838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824AE-2E77-AF45-A2E0-C3F21C0C1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054354-9505-9C4A-82A0-7CF7F1E13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76BE4F-D4D2-C54A-84C4-8A7B820BC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1E92A3-FCBC-CF42-9D47-8331F34004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9AAF95-6539-F449-ABA5-ECB94C4DC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FB52B7-7167-CE47-90B5-3B9E72980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026759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/>
            </a:gs>
            <a:gs pos="100000">
              <a:schemeClr val="bg1"/>
            </a:gs>
          </a:gsLst>
          <a:lin ang="2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0119A9-D41D-7548-9F70-E03319649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460"/>
            <a:ext cx="10515600" cy="12400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/>
              <a:t>Click to edit Master title style</a:t>
            </a:r>
            <a:endParaRPr lang="en-NO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6A4D46-B366-6B46-94D3-4A97EE7138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B0A464-D664-094E-967B-5EFDA69909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93412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endParaRPr lang="en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1C833C-CD1A-CA47-B92A-9848CD4B8A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96282" y="6356350"/>
            <a:ext cx="7575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9EAE67CF-1745-2945-BC67-7BD79F205591}" type="slidenum">
              <a:rPr lang="en-NO" smtClean="0"/>
              <a:pPr/>
              <a:t>‹#›</a:t>
            </a:fld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6874766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3"/>
          </a:solidFill>
          <a:latin typeface="Share Tech Mono" panose="020B0509050000020004" pitchFamily="49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margaret_jaszowska?utm_source=unsplash&amp;utm_medium=referral&amp;utm_content=creditCopyText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unsplash.com/s/photos/sourdough?utm_source=unsplash&amp;utm_medium=referral&amp;utm_content=creditCopyText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6E4B3-C5AB-B04B-A10F-B850D5F571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NO" dirty="0"/>
              <a:t>Recursion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AB4C6E-6FBC-2144-B2CD-65F0FA0FFB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NO" dirty="0"/>
              <a:t>The snake is biting its own tail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323E5-593C-1342-BD88-046D66279C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NO" dirty="0"/>
              <a:t>Franck Chauvel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691A02-9B1E-6541-A253-E2D57CFB972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NO" dirty="0"/>
              <a:t>axbit &amp; NTNU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18FC0CD-AC17-A14B-B318-AF1FE36884B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NO" dirty="0"/>
              <a:t>franck.chauvel@ntnu.no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3F87905-BDBF-0840-ADD3-DA2DB188B92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NO" dirty="0"/>
              <a:t>Recursion / Lecture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FB93A2-59D6-E937-08C6-78EEA84EDAFF}"/>
              </a:ext>
            </a:extLst>
          </p:cNvPr>
          <p:cNvSpPr txBox="1"/>
          <p:nvPr/>
        </p:nvSpPr>
        <p:spPr>
          <a:xfrm>
            <a:off x="8059774" y="5593892"/>
            <a:ext cx="35846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b="0" i="0" dirty="0">
                <a:solidFill>
                  <a:schemeClr val="accent6"/>
                </a:solidFill>
                <a:effectLst/>
                <a:latin typeface="Montserrat" pitchFamily="2" charset="77"/>
              </a:rPr>
              <a:t>Ask </a:t>
            </a:r>
            <a:r>
              <a:rPr lang="en-GB" dirty="0">
                <a:solidFill>
                  <a:schemeClr val="accent6"/>
                </a:solidFill>
                <a:latin typeface="Montserrat" pitchFamily="2" charset="77"/>
              </a:rPr>
              <a:t>questions on </a:t>
            </a:r>
            <a:r>
              <a:rPr lang="en-GB" b="1" i="0" dirty="0" err="1">
                <a:solidFill>
                  <a:schemeClr val="accent6"/>
                </a:solidFill>
                <a:effectLst/>
                <a:latin typeface="Montserrat" pitchFamily="2" charset="77"/>
              </a:rPr>
              <a:t>menti.com</a:t>
            </a:r>
            <a:r>
              <a:rPr lang="en-GB" b="0" i="0" dirty="0">
                <a:solidFill>
                  <a:schemeClr val="accent6"/>
                </a:solidFill>
                <a:effectLst/>
                <a:latin typeface="Montserrat" pitchFamily="2" charset="77"/>
              </a:rPr>
              <a:t> </a:t>
            </a:r>
            <a:br>
              <a:rPr lang="en-GB" b="0" i="0" dirty="0">
                <a:solidFill>
                  <a:schemeClr val="accent6"/>
                </a:solidFill>
                <a:effectLst/>
                <a:latin typeface="Montserrat" pitchFamily="2" charset="77"/>
              </a:rPr>
            </a:br>
            <a:r>
              <a:rPr lang="en-GB" dirty="0">
                <a:solidFill>
                  <a:schemeClr val="accent6"/>
                </a:solidFill>
                <a:latin typeface="Montserrat" pitchFamily="2" charset="77"/>
              </a:rPr>
              <a:t>with</a:t>
            </a:r>
            <a:r>
              <a:rPr lang="en-GB" b="0" i="0" dirty="0">
                <a:solidFill>
                  <a:schemeClr val="accent6"/>
                </a:solidFill>
                <a:effectLst/>
                <a:latin typeface="Montserrat" pitchFamily="2" charset="77"/>
              </a:rPr>
              <a:t> the code </a:t>
            </a:r>
            <a:r>
              <a:rPr lang="en-GB" b="1" i="0" dirty="0">
                <a:solidFill>
                  <a:schemeClr val="accent6"/>
                </a:solidFill>
                <a:effectLst/>
                <a:latin typeface="Montserrat" pitchFamily="2" charset="77"/>
              </a:rPr>
              <a:t> 1727 7990</a:t>
            </a:r>
            <a:endParaRPr lang="en-NO" dirty="0">
              <a:solidFill>
                <a:schemeClr val="accent6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16554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4CC8B-0EEC-CDE2-56EA-8AB62EA7D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O" dirty="0"/>
              <a:t>Lists</a:t>
            </a:r>
            <a:br>
              <a:rPr lang="en-NO" dirty="0"/>
            </a:br>
            <a:r>
              <a:rPr lang="en-NO" sz="3100" dirty="0">
                <a:latin typeface="Montserrat" pitchFamily="2" charset="77"/>
              </a:rPr>
              <a:t>Recursive Data Type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882489-C659-41EB-8BA3-D94A3F4A9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10</a:t>
            </a:fld>
            <a:endParaRPr lang="en-NO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BE285E-38B9-A20C-F4CF-5B6350555F26}"/>
              </a:ext>
            </a:extLst>
          </p:cNvPr>
          <p:cNvSpPr txBox="1"/>
          <p:nvPr/>
        </p:nvSpPr>
        <p:spPr>
          <a:xfrm>
            <a:off x="8088129" y="1635099"/>
            <a:ext cx="875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2400" dirty="0">
                <a:solidFill>
                  <a:schemeClr val="accent3"/>
                </a:solidFill>
                <a:latin typeface="Montserrat" pitchFamily="2" charset="77"/>
              </a:rPr>
              <a:t>Lists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C12E160-B009-705D-20F5-FB13495FC115}"/>
              </a:ext>
            </a:extLst>
          </p:cNvPr>
          <p:cNvSpPr/>
          <p:nvPr/>
        </p:nvSpPr>
        <p:spPr>
          <a:xfrm>
            <a:off x="8283201" y="2620931"/>
            <a:ext cx="437780" cy="4377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/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3C6A4CA-64F5-C1E4-E313-E2150C3115EA}"/>
              </a:ext>
            </a:extLst>
          </p:cNvPr>
          <p:cNvSpPr/>
          <p:nvPr/>
        </p:nvSpPr>
        <p:spPr>
          <a:xfrm>
            <a:off x="8295393" y="3367691"/>
            <a:ext cx="437780" cy="4377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/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19FDEE2-824D-4DEC-BED8-202C9A32F37C}"/>
              </a:ext>
            </a:extLst>
          </p:cNvPr>
          <p:cNvSpPr/>
          <p:nvPr/>
        </p:nvSpPr>
        <p:spPr>
          <a:xfrm>
            <a:off x="8283201" y="4121523"/>
            <a:ext cx="437780" cy="4377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/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73861A9-1C0B-CC29-138C-6547D7B0BE87}"/>
              </a:ext>
            </a:extLst>
          </p:cNvPr>
          <p:cNvSpPr/>
          <p:nvPr/>
        </p:nvSpPr>
        <p:spPr>
          <a:xfrm>
            <a:off x="8295393" y="4868283"/>
            <a:ext cx="437780" cy="4377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/>
              <a:t>4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3177C99-0EE2-8524-35EB-EE54F00491B7}"/>
              </a:ext>
            </a:extLst>
          </p:cNvPr>
          <p:cNvCxnSpPr>
            <a:stCxn id="8" idx="4"/>
            <a:endCxn id="9" idx="0"/>
          </p:cNvCxnSpPr>
          <p:nvPr/>
        </p:nvCxnSpPr>
        <p:spPr>
          <a:xfrm>
            <a:off x="8502091" y="3058711"/>
            <a:ext cx="12192" cy="3089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251BFEB-8D56-B581-9A0B-DCBC672AFA42}"/>
              </a:ext>
            </a:extLst>
          </p:cNvPr>
          <p:cNvCxnSpPr>
            <a:cxnSpLocks/>
            <a:stCxn id="9" idx="4"/>
            <a:endCxn id="10" idx="0"/>
          </p:cNvCxnSpPr>
          <p:nvPr/>
        </p:nvCxnSpPr>
        <p:spPr>
          <a:xfrm flipH="1">
            <a:off x="8502091" y="3805471"/>
            <a:ext cx="12192" cy="31605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0D93CED-5225-3A01-0467-49A09DED47EF}"/>
              </a:ext>
            </a:extLst>
          </p:cNvPr>
          <p:cNvCxnSpPr>
            <a:cxnSpLocks/>
            <a:stCxn id="10" idx="4"/>
            <a:endCxn id="11" idx="0"/>
          </p:cNvCxnSpPr>
          <p:nvPr/>
        </p:nvCxnSpPr>
        <p:spPr>
          <a:xfrm>
            <a:off x="8502091" y="4559303"/>
            <a:ext cx="12192" cy="3089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5E0063B8-E982-EE67-7227-0B1A1CAE07F3}"/>
              </a:ext>
            </a:extLst>
          </p:cNvPr>
          <p:cNvSpPr/>
          <p:nvPr/>
        </p:nvSpPr>
        <p:spPr>
          <a:xfrm>
            <a:off x="7946910" y="4638618"/>
            <a:ext cx="1109472" cy="862976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AE81040-3BDE-EFF8-EF20-47EF6E0194B4}"/>
              </a:ext>
            </a:extLst>
          </p:cNvPr>
          <p:cNvSpPr/>
          <p:nvPr/>
        </p:nvSpPr>
        <p:spPr>
          <a:xfrm>
            <a:off x="7728465" y="3965402"/>
            <a:ext cx="1632716" cy="1772929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614252F-5599-FB82-53B7-668CA8F39C2D}"/>
              </a:ext>
            </a:extLst>
          </p:cNvPr>
          <p:cNvSpPr/>
          <p:nvPr/>
        </p:nvSpPr>
        <p:spPr>
          <a:xfrm>
            <a:off x="7479035" y="3220079"/>
            <a:ext cx="2296674" cy="2736492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1831932-6B1A-7CAB-EBEC-597EAFF2FC5A}"/>
              </a:ext>
            </a:extLst>
          </p:cNvPr>
          <p:cNvSpPr/>
          <p:nvPr/>
        </p:nvSpPr>
        <p:spPr>
          <a:xfrm>
            <a:off x="7253482" y="2404826"/>
            <a:ext cx="3009907" cy="3716963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B6B7B1C8-BAB3-BF0C-2F39-C7AEC158139E}"/>
              </a:ext>
            </a:extLst>
          </p:cNvPr>
          <p:cNvSpPr txBox="1"/>
          <p:nvPr/>
        </p:nvSpPr>
        <p:spPr>
          <a:xfrm>
            <a:off x="1037369" y="2626476"/>
            <a:ext cx="23647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2400" dirty="0">
                <a:solidFill>
                  <a:schemeClr val="accent3"/>
                </a:solidFill>
                <a:latin typeface="Montserrat" pitchFamily="2" charset="77"/>
              </a:rPr>
              <a:t>List Data Type</a:t>
            </a:r>
          </a:p>
        </p:txBody>
      </p:sp>
      <p:sp>
        <p:nvSpPr>
          <p:cNvPr id="85" name="Content Placeholder 4">
            <a:extLst>
              <a:ext uri="{FF2B5EF4-FFF2-40B4-BE49-F238E27FC236}">
                <a16:creationId xmlns:a16="http://schemas.microsoft.com/office/drawing/2014/main" id="{2152A5A3-EE2B-141E-80DE-67E851E2778F}"/>
              </a:ext>
            </a:extLst>
          </p:cNvPr>
          <p:cNvSpPr txBox="1">
            <a:spLocks/>
          </p:cNvSpPr>
          <p:nvPr/>
        </p:nvSpPr>
        <p:spPr>
          <a:xfrm>
            <a:off x="1037369" y="3220079"/>
            <a:ext cx="4075176" cy="2115754"/>
          </a:xfrm>
          <a:prstGeom prst="rect">
            <a:avLst/>
          </a:prstGeom>
          <a:solidFill>
            <a:schemeClr val="bg2"/>
          </a:solidFill>
        </p:spPr>
        <p:txBody>
          <a:bodyPr vert="horz" lIns="180000" tIns="180000" rIns="180000" bIns="18000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dirty="0">
                <a:solidFill>
                  <a:srgbClr val="81A1C1"/>
                </a:solidFill>
                <a:latin typeface="Menlo" panose="020B0609030804020204" pitchFamily="49" charset="0"/>
              </a:rPr>
              <a:t>class</a:t>
            </a:r>
            <a:r>
              <a:rPr lang="en-GB" sz="2000" dirty="0">
                <a:solidFill>
                  <a:srgbClr val="D8DEE9"/>
                </a:solidFill>
                <a:latin typeface="Menlo" panose="020B0609030804020204" pitchFamily="49" charset="0"/>
              </a:rPr>
              <a:t> </a:t>
            </a:r>
            <a:r>
              <a:rPr lang="en-GB" sz="2000" dirty="0">
                <a:solidFill>
                  <a:srgbClr val="8FBCBB"/>
                </a:solidFill>
                <a:latin typeface="Menlo" panose="020B0609030804020204" pitchFamily="49" charset="0"/>
              </a:rPr>
              <a:t>List</a:t>
            </a:r>
            <a:r>
              <a:rPr lang="en-GB" sz="2000" dirty="0">
                <a:solidFill>
                  <a:srgbClr val="ECEFF4"/>
                </a:solidFill>
                <a:latin typeface="Menlo" panose="020B0609030804020204" pitchFamily="49" charset="0"/>
              </a:rPr>
              <a:t>&lt;</a:t>
            </a:r>
            <a:r>
              <a:rPr lang="en-GB" sz="2000" dirty="0">
                <a:solidFill>
                  <a:srgbClr val="8FBCBB"/>
                </a:solidFill>
                <a:latin typeface="Menlo" panose="020B0609030804020204" pitchFamily="49" charset="0"/>
              </a:rPr>
              <a:t>T</a:t>
            </a:r>
            <a:r>
              <a:rPr lang="en-GB" sz="2000" dirty="0">
                <a:solidFill>
                  <a:srgbClr val="ECEFF4"/>
                </a:solidFill>
                <a:latin typeface="Menlo" panose="020B0609030804020204" pitchFamily="49" charset="0"/>
              </a:rPr>
              <a:t>&gt;</a:t>
            </a:r>
            <a:r>
              <a:rPr lang="en-GB" sz="2000" dirty="0">
                <a:solidFill>
                  <a:srgbClr val="D8DEE9"/>
                </a:solidFill>
                <a:latin typeface="Menlo" panose="020B0609030804020204" pitchFamily="49" charset="0"/>
              </a:rPr>
              <a:t> </a:t>
            </a:r>
            <a:r>
              <a:rPr lang="en-GB" sz="2000" dirty="0">
                <a:solidFill>
                  <a:srgbClr val="ECEFF4"/>
                </a:solidFill>
                <a:latin typeface="Menlo" panose="020B0609030804020204" pitchFamily="49" charset="0"/>
              </a:rPr>
              <a:t>{</a:t>
            </a:r>
            <a:endParaRPr lang="en-GB" sz="2000" dirty="0">
              <a:solidFill>
                <a:srgbClr val="D8DEE9"/>
              </a:solidFill>
              <a:latin typeface="Menlo" panose="020B0609030804020204" pitchFamily="49" charset="0"/>
            </a:endParaRPr>
          </a:p>
          <a:p>
            <a:pPr marL="0" indent="0">
              <a:buNone/>
            </a:pPr>
            <a:r>
              <a:rPr lang="en-GB" sz="2000" dirty="0">
                <a:solidFill>
                  <a:srgbClr val="8FBCBB"/>
                </a:solidFill>
                <a:latin typeface="Menlo" panose="020B0609030804020204" pitchFamily="49" charset="0"/>
              </a:rPr>
              <a:t>	T</a:t>
            </a:r>
            <a:r>
              <a:rPr lang="en-GB" sz="2000" dirty="0">
                <a:solidFill>
                  <a:srgbClr val="D8DEE9"/>
                </a:solidFill>
                <a:latin typeface="Menlo" panose="020B0609030804020204" pitchFamily="49" charset="0"/>
              </a:rPr>
              <a:t> item</a:t>
            </a:r>
            <a:r>
              <a:rPr lang="en-GB" sz="2000" dirty="0">
                <a:solidFill>
                  <a:srgbClr val="81A1C1"/>
                </a:solidFill>
                <a:latin typeface="Menlo" panose="020B0609030804020204" pitchFamily="49" charset="0"/>
              </a:rPr>
              <a:t>;</a:t>
            </a:r>
            <a:endParaRPr lang="en-GB" sz="2000" dirty="0">
              <a:solidFill>
                <a:srgbClr val="D8DEE9"/>
              </a:solidFill>
              <a:latin typeface="Menlo" panose="020B0609030804020204" pitchFamily="49" charset="0"/>
            </a:endParaRPr>
          </a:p>
          <a:p>
            <a:pPr marL="0" indent="0">
              <a:buNone/>
            </a:pPr>
            <a:r>
              <a:rPr lang="en-GB" sz="2000" dirty="0">
                <a:solidFill>
                  <a:srgbClr val="8FBCBB"/>
                </a:solidFill>
                <a:latin typeface="Menlo" panose="020B0609030804020204" pitchFamily="49" charset="0"/>
              </a:rPr>
              <a:t>	List</a:t>
            </a:r>
            <a:r>
              <a:rPr lang="en-GB" sz="2000" dirty="0">
                <a:solidFill>
                  <a:srgbClr val="ECEFF4"/>
                </a:solidFill>
                <a:latin typeface="Menlo" panose="020B0609030804020204" pitchFamily="49" charset="0"/>
              </a:rPr>
              <a:t>&lt;</a:t>
            </a:r>
            <a:r>
              <a:rPr lang="en-GB" sz="2000" dirty="0">
                <a:solidFill>
                  <a:srgbClr val="8FBCBB"/>
                </a:solidFill>
                <a:latin typeface="Menlo" panose="020B0609030804020204" pitchFamily="49" charset="0"/>
              </a:rPr>
              <a:t>T</a:t>
            </a:r>
            <a:r>
              <a:rPr lang="en-GB" sz="2000" dirty="0">
                <a:solidFill>
                  <a:srgbClr val="ECEFF4"/>
                </a:solidFill>
                <a:latin typeface="Menlo" panose="020B0609030804020204" pitchFamily="49" charset="0"/>
              </a:rPr>
              <a:t>&gt;</a:t>
            </a:r>
            <a:r>
              <a:rPr lang="en-GB" sz="2000" dirty="0">
                <a:solidFill>
                  <a:srgbClr val="D8DEE9"/>
                </a:solidFill>
                <a:latin typeface="Menlo" panose="020B0609030804020204" pitchFamily="49" charset="0"/>
              </a:rPr>
              <a:t> next</a:t>
            </a:r>
            <a:r>
              <a:rPr lang="en-GB" sz="2000" dirty="0">
                <a:solidFill>
                  <a:srgbClr val="81A1C1"/>
                </a:solidFill>
                <a:latin typeface="Menlo" panose="020B0609030804020204" pitchFamily="49" charset="0"/>
              </a:rPr>
              <a:t>;</a:t>
            </a:r>
            <a:endParaRPr lang="en-GB" sz="2000" dirty="0">
              <a:solidFill>
                <a:srgbClr val="D8DEE9"/>
              </a:solidFill>
              <a:latin typeface="Menlo" panose="020B0609030804020204" pitchFamily="49" charset="0"/>
            </a:endParaRPr>
          </a:p>
          <a:p>
            <a:pPr marL="0" indent="0">
              <a:buNone/>
            </a:pPr>
            <a:r>
              <a:rPr lang="en-GB" sz="2000" dirty="0">
                <a:solidFill>
                  <a:srgbClr val="ECEFF4"/>
                </a:solidFill>
                <a:latin typeface="Menlo" panose="020B0609030804020204" pitchFamily="49" charset="0"/>
              </a:rPr>
              <a:t>}</a:t>
            </a:r>
            <a:endParaRPr lang="en-GB" sz="2000" dirty="0">
              <a:solidFill>
                <a:srgbClr val="D8DEE9"/>
              </a:solidFill>
              <a:latin typeface="Menlo" panose="020B06090308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1885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4CC8B-0EEC-CDE2-56EA-8AB62EA7D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O" dirty="0"/>
              <a:t>Trees</a:t>
            </a:r>
            <a:br>
              <a:rPr lang="en-NO" dirty="0"/>
            </a:br>
            <a:r>
              <a:rPr lang="en-NO" sz="3100" dirty="0">
                <a:latin typeface="Montserrat" pitchFamily="2" charset="77"/>
              </a:rPr>
              <a:t>Recursive Data Type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882489-C659-41EB-8BA3-D94A3F4A9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11</a:t>
            </a:fld>
            <a:endParaRPr lang="en-NO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ABA7C19-9B6F-DCD2-9137-6E4EDC4C7492}"/>
              </a:ext>
            </a:extLst>
          </p:cNvPr>
          <p:cNvSpPr/>
          <p:nvPr/>
        </p:nvSpPr>
        <p:spPr>
          <a:xfrm>
            <a:off x="8419376" y="2694432"/>
            <a:ext cx="437780" cy="4377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/>
              <a:t>1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EC3A060-268A-94F7-4158-F1ABE3948B2A}"/>
              </a:ext>
            </a:extLst>
          </p:cNvPr>
          <p:cNvSpPr/>
          <p:nvPr/>
        </p:nvSpPr>
        <p:spPr>
          <a:xfrm>
            <a:off x="7602594" y="3441246"/>
            <a:ext cx="437780" cy="4377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/>
              <a:t>2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A8F3965-6B3D-3D76-829E-ADCC02C41A0A}"/>
              </a:ext>
            </a:extLst>
          </p:cNvPr>
          <p:cNvSpPr/>
          <p:nvPr/>
        </p:nvSpPr>
        <p:spPr>
          <a:xfrm>
            <a:off x="9868011" y="3429000"/>
            <a:ext cx="437780" cy="4377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/>
              <a:t>3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52C3A1F-A77C-FA1B-F810-2853BAD846B7}"/>
              </a:ext>
            </a:extLst>
          </p:cNvPr>
          <p:cNvSpPr/>
          <p:nvPr/>
        </p:nvSpPr>
        <p:spPr>
          <a:xfrm>
            <a:off x="6868043" y="4327386"/>
            <a:ext cx="437780" cy="4377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/>
              <a:t>4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DB57710-8C67-8F09-2F3A-6379EBB67985}"/>
              </a:ext>
            </a:extLst>
          </p:cNvPr>
          <p:cNvSpPr/>
          <p:nvPr/>
        </p:nvSpPr>
        <p:spPr>
          <a:xfrm>
            <a:off x="7596863" y="4324932"/>
            <a:ext cx="437780" cy="4377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/>
              <a:t>5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A7E86B8C-883F-ACB6-36BA-D1E6A15D3C91}"/>
              </a:ext>
            </a:extLst>
          </p:cNvPr>
          <p:cNvSpPr/>
          <p:nvPr/>
        </p:nvSpPr>
        <p:spPr>
          <a:xfrm>
            <a:off x="8325683" y="4322307"/>
            <a:ext cx="437780" cy="4377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/>
              <a:t>6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764A7D1-686C-D3CA-92DD-44EE6C445794}"/>
              </a:ext>
            </a:extLst>
          </p:cNvPr>
          <p:cNvSpPr/>
          <p:nvPr/>
        </p:nvSpPr>
        <p:spPr>
          <a:xfrm>
            <a:off x="9157709" y="4334023"/>
            <a:ext cx="437780" cy="4377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/>
              <a:t>7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04EC97FB-648D-493E-FD21-4AC4A4C7D9B3}"/>
              </a:ext>
            </a:extLst>
          </p:cNvPr>
          <p:cNvSpPr/>
          <p:nvPr/>
        </p:nvSpPr>
        <p:spPr>
          <a:xfrm>
            <a:off x="10598697" y="4334023"/>
            <a:ext cx="437780" cy="4377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/>
              <a:t>8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91FE5B0-F375-F19A-D6A2-B9DB73839A2E}"/>
              </a:ext>
            </a:extLst>
          </p:cNvPr>
          <p:cNvSpPr/>
          <p:nvPr/>
        </p:nvSpPr>
        <p:spPr>
          <a:xfrm>
            <a:off x="6862467" y="5157889"/>
            <a:ext cx="437780" cy="4377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/>
              <a:t>9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CB5E24B-E151-DEE4-A0CB-832B9A4B33D3}"/>
              </a:ext>
            </a:extLst>
          </p:cNvPr>
          <p:cNvSpPr/>
          <p:nvPr/>
        </p:nvSpPr>
        <p:spPr>
          <a:xfrm>
            <a:off x="8353450" y="5129592"/>
            <a:ext cx="437780" cy="4377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/>
              <a:t>A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EE5E201-B2D2-B0AA-255C-1791774DB655}"/>
              </a:ext>
            </a:extLst>
          </p:cNvPr>
          <p:cNvCxnSpPr>
            <a:cxnSpLocks/>
            <a:stCxn id="27" idx="3"/>
            <a:endCxn id="28" idx="7"/>
          </p:cNvCxnSpPr>
          <p:nvPr/>
        </p:nvCxnSpPr>
        <p:spPr>
          <a:xfrm flipH="1">
            <a:off x="7976263" y="3068101"/>
            <a:ext cx="507224" cy="43725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003D49A1-85D1-9647-F1CF-127F3AFD3489}"/>
              </a:ext>
            </a:extLst>
          </p:cNvPr>
          <p:cNvCxnSpPr>
            <a:cxnSpLocks/>
            <a:stCxn id="27" idx="5"/>
            <a:endCxn id="29" idx="1"/>
          </p:cNvCxnSpPr>
          <p:nvPr/>
        </p:nvCxnSpPr>
        <p:spPr>
          <a:xfrm>
            <a:off x="8793045" y="3068101"/>
            <a:ext cx="1139077" cy="4250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A7A936C5-CF11-235D-C464-07000CDACF42}"/>
              </a:ext>
            </a:extLst>
          </p:cNvPr>
          <p:cNvCxnSpPr>
            <a:cxnSpLocks/>
            <a:stCxn id="28" idx="3"/>
            <a:endCxn id="30" idx="7"/>
          </p:cNvCxnSpPr>
          <p:nvPr/>
        </p:nvCxnSpPr>
        <p:spPr>
          <a:xfrm flipH="1">
            <a:off x="7241712" y="3814915"/>
            <a:ext cx="424993" cy="57658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25AFDBA7-318B-64EA-E754-E2028C4A1C71}"/>
              </a:ext>
            </a:extLst>
          </p:cNvPr>
          <p:cNvCxnSpPr>
            <a:cxnSpLocks/>
            <a:stCxn id="28" idx="4"/>
            <a:endCxn id="31" idx="0"/>
          </p:cNvCxnSpPr>
          <p:nvPr/>
        </p:nvCxnSpPr>
        <p:spPr>
          <a:xfrm flipH="1">
            <a:off x="7815753" y="3879026"/>
            <a:ext cx="5731" cy="44590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2672BE28-6969-0E19-C266-5C58FE95C5C8}"/>
              </a:ext>
            </a:extLst>
          </p:cNvPr>
          <p:cNvCxnSpPr>
            <a:cxnSpLocks/>
            <a:stCxn id="34" idx="4"/>
            <a:endCxn id="73" idx="0"/>
          </p:cNvCxnSpPr>
          <p:nvPr/>
        </p:nvCxnSpPr>
        <p:spPr>
          <a:xfrm>
            <a:off x="10817587" y="4771803"/>
            <a:ext cx="0" cy="36966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3230D341-AB15-F6F6-D58B-7D85E37A0E91}"/>
              </a:ext>
            </a:extLst>
          </p:cNvPr>
          <p:cNvCxnSpPr>
            <a:cxnSpLocks/>
            <a:stCxn id="31" idx="3"/>
            <a:endCxn id="35" idx="7"/>
          </p:cNvCxnSpPr>
          <p:nvPr/>
        </p:nvCxnSpPr>
        <p:spPr>
          <a:xfrm flipH="1">
            <a:off x="7236136" y="4698601"/>
            <a:ext cx="424838" cy="52339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DEE46E3D-0EA8-CE8C-442E-3A395E230B88}"/>
              </a:ext>
            </a:extLst>
          </p:cNvPr>
          <p:cNvCxnSpPr>
            <a:cxnSpLocks/>
            <a:stCxn id="31" idx="5"/>
            <a:endCxn id="36" idx="1"/>
          </p:cNvCxnSpPr>
          <p:nvPr/>
        </p:nvCxnSpPr>
        <p:spPr>
          <a:xfrm>
            <a:off x="7970532" y="4698601"/>
            <a:ext cx="447029" cy="49510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C24CF182-F8D8-27BF-2F73-4339BE8D2FD8}"/>
              </a:ext>
            </a:extLst>
          </p:cNvPr>
          <p:cNvCxnSpPr>
            <a:cxnSpLocks/>
            <a:stCxn id="29" idx="3"/>
            <a:endCxn id="33" idx="7"/>
          </p:cNvCxnSpPr>
          <p:nvPr/>
        </p:nvCxnSpPr>
        <p:spPr>
          <a:xfrm flipH="1">
            <a:off x="9531378" y="3802669"/>
            <a:ext cx="400744" cy="59546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00CDC22D-CB2F-DF9B-D9A7-72ED29BCA3C5}"/>
              </a:ext>
            </a:extLst>
          </p:cNvPr>
          <p:cNvCxnSpPr>
            <a:cxnSpLocks/>
            <a:stCxn id="29" idx="5"/>
            <a:endCxn id="34" idx="1"/>
          </p:cNvCxnSpPr>
          <p:nvPr/>
        </p:nvCxnSpPr>
        <p:spPr>
          <a:xfrm>
            <a:off x="10241680" y="3802669"/>
            <a:ext cx="421128" cy="59546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3" name="Oval 72">
            <a:extLst>
              <a:ext uri="{FF2B5EF4-FFF2-40B4-BE49-F238E27FC236}">
                <a16:creationId xmlns:a16="http://schemas.microsoft.com/office/drawing/2014/main" id="{9596722F-94A9-2CD4-6775-6315E9336BF2}"/>
              </a:ext>
            </a:extLst>
          </p:cNvPr>
          <p:cNvSpPr/>
          <p:nvPr/>
        </p:nvSpPr>
        <p:spPr>
          <a:xfrm>
            <a:off x="10598697" y="5141472"/>
            <a:ext cx="437780" cy="4377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/>
              <a:t>A</a:t>
            </a: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04E8652C-C3BB-7169-E9EB-619E5974918B}"/>
              </a:ext>
            </a:extLst>
          </p:cNvPr>
          <p:cNvCxnSpPr>
            <a:cxnSpLocks/>
            <a:stCxn id="28" idx="5"/>
            <a:endCxn id="32" idx="0"/>
          </p:cNvCxnSpPr>
          <p:nvPr/>
        </p:nvCxnSpPr>
        <p:spPr>
          <a:xfrm>
            <a:off x="7976263" y="3814915"/>
            <a:ext cx="568310" cy="5073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9" name="Rectangle 78">
            <a:extLst>
              <a:ext uri="{FF2B5EF4-FFF2-40B4-BE49-F238E27FC236}">
                <a16:creationId xmlns:a16="http://schemas.microsoft.com/office/drawing/2014/main" id="{AD6FE83C-7038-5DCB-6409-9740FD0FE30C}"/>
              </a:ext>
            </a:extLst>
          </p:cNvPr>
          <p:cNvSpPr/>
          <p:nvPr/>
        </p:nvSpPr>
        <p:spPr>
          <a:xfrm>
            <a:off x="10234866" y="4153480"/>
            <a:ext cx="1109472" cy="1637719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BB42DC8D-E9CD-EED6-389C-84AC9F798C96}"/>
              </a:ext>
            </a:extLst>
          </p:cNvPr>
          <p:cNvSpPr/>
          <p:nvPr/>
        </p:nvSpPr>
        <p:spPr>
          <a:xfrm>
            <a:off x="9048772" y="3259590"/>
            <a:ext cx="2466469" cy="2645263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031610A0-8935-0810-D835-EF63B65883DF}"/>
              </a:ext>
            </a:extLst>
          </p:cNvPr>
          <p:cNvSpPr/>
          <p:nvPr/>
        </p:nvSpPr>
        <p:spPr>
          <a:xfrm>
            <a:off x="6664271" y="3280673"/>
            <a:ext cx="2213125" cy="2645263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FD9D97EB-A5DF-BD2B-7C4C-53E072EDB882}"/>
              </a:ext>
            </a:extLst>
          </p:cNvPr>
          <p:cNvSpPr/>
          <p:nvPr/>
        </p:nvSpPr>
        <p:spPr>
          <a:xfrm>
            <a:off x="6461559" y="2557221"/>
            <a:ext cx="5317153" cy="3597728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DD670005-028B-300D-719B-28C713CE9EF6}"/>
              </a:ext>
            </a:extLst>
          </p:cNvPr>
          <p:cNvSpPr txBox="1">
            <a:spLocks/>
          </p:cNvSpPr>
          <p:nvPr/>
        </p:nvSpPr>
        <p:spPr>
          <a:xfrm>
            <a:off x="838200" y="3311973"/>
            <a:ext cx="4892242" cy="2115754"/>
          </a:xfrm>
          <a:prstGeom prst="rect">
            <a:avLst/>
          </a:prstGeom>
          <a:solidFill>
            <a:schemeClr val="bg2"/>
          </a:solidFill>
        </p:spPr>
        <p:txBody>
          <a:bodyPr vert="horz" lIns="180000" tIns="180000" rIns="180000" bIns="18000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dirty="0">
                <a:solidFill>
                  <a:srgbClr val="81A1C1"/>
                </a:solidFill>
                <a:latin typeface="Menlo" panose="020B0609030804020204" pitchFamily="49" charset="0"/>
              </a:rPr>
              <a:t>class</a:t>
            </a:r>
            <a:r>
              <a:rPr lang="en-GB" sz="2000" dirty="0">
                <a:solidFill>
                  <a:srgbClr val="D8DEE9"/>
                </a:solidFill>
                <a:latin typeface="Menlo" panose="020B0609030804020204" pitchFamily="49" charset="0"/>
              </a:rPr>
              <a:t> </a:t>
            </a:r>
            <a:r>
              <a:rPr lang="en-GB" sz="2000" dirty="0">
                <a:solidFill>
                  <a:srgbClr val="8FBCBB"/>
                </a:solidFill>
                <a:latin typeface="Menlo" panose="020B0609030804020204" pitchFamily="49" charset="0"/>
              </a:rPr>
              <a:t>Tree</a:t>
            </a:r>
            <a:r>
              <a:rPr lang="en-GB" sz="2000" dirty="0">
                <a:solidFill>
                  <a:srgbClr val="ECEFF4"/>
                </a:solidFill>
                <a:latin typeface="Menlo" panose="020B0609030804020204" pitchFamily="49" charset="0"/>
              </a:rPr>
              <a:t>&lt;</a:t>
            </a:r>
            <a:r>
              <a:rPr lang="en-GB" sz="2000" dirty="0">
                <a:solidFill>
                  <a:srgbClr val="8FBCBB"/>
                </a:solidFill>
                <a:latin typeface="Menlo" panose="020B0609030804020204" pitchFamily="49" charset="0"/>
              </a:rPr>
              <a:t>T</a:t>
            </a:r>
            <a:r>
              <a:rPr lang="en-GB" sz="2000" dirty="0">
                <a:solidFill>
                  <a:srgbClr val="ECEFF4"/>
                </a:solidFill>
                <a:latin typeface="Menlo" panose="020B0609030804020204" pitchFamily="49" charset="0"/>
              </a:rPr>
              <a:t>&gt;</a:t>
            </a:r>
            <a:r>
              <a:rPr lang="en-GB" sz="2000" dirty="0">
                <a:solidFill>
                  <a:srgbClr val="D8DEE9"/>
                </a:solidFill>
                <a:latin typeface="Menlo" panose="020B0609030804020204" pitchFamily="49" charset="0"/>
              </a:rPr>
              <a:t> </a:t>
            </a:r>
            <a:r>
              <a:rPr lang="en-GB" sz="2000" dirty="0">
                <a:solidFill>
                  <a:srgbClr val="ECEFF4"/>
                </a:solidFill>
                <a:latin typeface="Menlo" panose="020B0609030804020204" pitchFamily="49" charset="0"/>
              </a:rPr>
              <a:t>{</a:t>
            </a:r>
            <a:endParaRPr lang="en-GB" sz="2000" dirty="0">
              <a:solidFill>
                <a:srgbClr val="D8DEE9"/>
              </a:solidFill>
              <a:latin typeface="Menlo" panose="020B0609030804020204" pitchFamily="49" charset="0"/>
            </a:endParaRPr>
          </a:p>
          <a:p>
            <a:pPr marL="0" indent="0">
              <a:buNone/>
            </a:pPr>
            <a:r>
              <a:rPr lang="en-GB" sz="2000" dirty="0">
                <a:solidFill>
                  <a:srgbClr val="8FBCBB"/>
                </a:solidFill>
                <a:latin typeface="Menlo" panose="020B0609030804020204" pitchFamily="49" charset="0"/>
              </a:rPr>
              <a:t>	T</a:t>
            </a:r>
            <a:r>
              <a:rPr lang="en-GB" sz="2000" dirty="0">
                <a:solidFill>
                  <a:srgbClr val="D8DEE9"/>
                </a:solidFill>
                <a:latin typeface="Menlo" panose="020B0609030804020204" pitchFamily="49" charset="0"/>
              </a:rPr>
              <a:t> item</a:t>
            </a:r>
            <a:r>
              <a:rPr lang="en-GB" sz="2000" dirty="0">
                <a:solidFill>
                  <a:srgbClr val="81A1C1"/>
                </a:solidFill>
                <a:latin typeface="Menlo" panose="020B0609030804020204" pitchFamily="49" charset="0"/>
              </a:rPr>
              <a:t>;</a:t>
            </a:r>
            <a:endParaRPr lang="en-GB" sz="2000" dirty="0">
              <a:solidFill>
                <a:srgbClr val="D8DEE9"/>
              </a:solidFill>
              <a:latin typeface="Menlo" panose="020B0609030804020204" pitchFamily="49" charset="0"/>
            </a:endParaRPr>
          </a:p>
          <a:p>
            <a:pPr marL="0" indent="0">
              <a:buNone/>
            </a:pPr>
            <a:r>
              <a:rPr lang="en-GB" sz="2000" dirty="0">
                <a:solidFill>
                  <a:srgbClr val="8FBCBB"/>
                </a:solidFill>
                <a:latin typeface="Menlo" panose="020B0609030804020204" pitchFamily="49" charset="0"/>
              </a:rPr>
              <a:t>	Sequence</a:t>
            </a:r>
            <a:r>
              <a:rPr lang="en-GB" sz="2000" dirty="0">
                <a:solidFill>
                  <a:srgbClr val="ECEFF4"/>
                </a:solidFill>
                <a:latin typeface="Menlo" panose="020B0609030804020204" pitchFamily="49" charset="0"/>
              </a:rPr>
              <a:t>&lt;</a:t>
            </a:r>
            <a:r>
              <a:rPr lang="en-GB" sz="2000" dirty="0">
                <a:solidFill>
                  <a:srgbClr val="8FBCBB"/>
                </a:solidFill>
                <a:latin typeface="Menlo" panose="020B0609030804020204" pitchFamily="49" charset="0"/>
              </a:rPr>
              <a:t>Tree&lt;T&gt;</a:t>
            </a:r>
            <a:r>
              <a:rPr lang="en-GB" sz="2000" dirty="0">
                <a:solidFill>
                  <a:srgbClr val="ECEFF4"/>
                </a:solidFill>
                <a:latin typeface="Menlo" panose="020B0609030804020204" pitchFamily="49" charset="0"/>
              </a:rPr>
              <a:t>&gt;</a:t>
            </a:r>
            <a:r>
              <a:rPr lang="en-GB" sz="2000" dirty="0">
                <a:solidFill>
                  <a:srgbClr val="D8DEE9"/>
                </a:solidFill>
                <a:latin typeface="Menlo" panose="020B0609030804020204" pitchFamily="49" charset="0"/>
              </a:rPr>
              <a:t> next</a:t>
            </a:r>
            <a:r>
              <a:rPr lang="en-GB" sz="2000" dirty="0">
                <a:solidFill>
                  <a:srgbClr val="81A1C1"/>
                </a:solidFill>
                <a:latin typeface="Menlo" panose="020B0609030804020204" pitchFamily="49" charset="0"/>
              </a:rPr>
              <a:t>;</a:t>
            </a:r>
            <a:endParaRPr lang="en-GB" sz="2000" dirty="0">
              <a:solidFill>
                <a:srgbClr val="D8DEE9"/>
              </a:solidFill>
              <a:latin typeface="Menlo" panose="020B0609030804020204" pitchFamily="49" charset="0"/>
            </a:endParaRPr>
          </a:p>
          <a:p>
            <a:pPr marL="0" indent="0">
              <a:buNone/>
            </a:pPr>
            <a:r>
              <a:rPr lang="en-GB" sz="2000" dirty="0">
                <a:solidFill>
                  <a:srgbClr val="ECEFF4"/>
                </a:solidFill>
                <a:latin typeface="Menlo" panose="020B0609030804020204" pitchFamily="49" charset="0"/>
              </a:rPr>
              <a:t>}</a:t>
            </a:r>
            <a:endParaRPr lang="en-GB" sz="2000" dirty="0">
              <a:solidFill>
                <a:srgbClr val="D8DEE9"/>
              </a:solidFill>
              <a:latin typeface="Menlo" panose="020B0609030804020204" pitchFamily="49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90D5BD-7D5C-0D22-AD5C-53349A01B15B}"/>
              </a:ext>
            </a:extLst>
          </p:cNvPr>
          <p:cNvSpPr txBox="1"/>
          <p:nvPr/>
        </p:nvSpPr>
        <p:spPr>
          <a:xfrm>
            <a:off x="818581" y="2606436"/>
            <a:ext cx="2496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2400" dirty="0">
                <a:solidFill>
                  <a:schemeClr val="accent3"/>
                </a:solidFill>
                <a:latin typeface="Montserrat" pitchFamily="2" charset="77"/>
              </a:rPr>
              <a:t>Tree Data Type</a:t>
            </a:r>
          </a:p>
        </p:txBody>
      </p:sp>
    </p:spTree>
    <p:extLst>
      <p:ext uri="{BB962C8B-B14F-4D97-AF65-F5344CB8AC3E}">
        <p14:creationId xmlns:p14="http://schemas.microsoft.com/office/powerpoint/2010/main" val="15350573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B1C58F2-2CBE-2744-B95B-D10505E07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O" dirty="0"/>
              <a:t>Sum of Integers</a:t>
            </a:r>
            <a:br>
              <a:rPr lang="en-NO" dirty="0"/>
            </a:br>
            <a:r>
              <a:rPr lang="en-NO" sz="3100" dirty="0">
                <a:latin typeface="Montserrat" pitchFamily="2" charset="77"/>
              </a:rPr>
              <a:t>Recursive Procedures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7D87B3-414D-5147-A68B-06549DC5E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12</a:t>
            </a:fld>
            <a:endParaRPr lang="en-NO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071C74AE-DAE8-EE4B-AEF1-B3D643060F9F}"/>
              </a:ext>
            </a:extLst>
          </p:cNvPr>
          <p:cNvSpPr txBox="1">
            <a:spLocks/>
          </p:cNvSpPr>
          <p:nvPr/>
        </p:nvSpPr>
        <p:spPr>
          <a:xfrm>
            <a:off x="980090" y="1762690"/>
            <a:ext cx="4506310" cy="2115754"/>
          </a:xfrm>
          <a:prstGeom prst="rect">
            <a:avLst/>
          </a:prstGeom>
          <a:solidFill>
            <a:schemeClr val="bg2"/>
          </a:solidFill>
        </p:spPr>
        <p:txBody>
          <a:bodyPr vert="horz" lIns="180000" tIns="180000" rIns="180000" bIns="18000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kern="150" dirty="0">
                <a:solidFill>
                  <a:srgbClr val="81A1C1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def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 err="1">
                <a:solidFill>
                  <a:srgbClr val="88C0D0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sum_of_integers</a:t>
            </a:r>
            <a:r>
              <a:rPr lang="en-GB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(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n</a:t>
            </a:r>
            <a:r>
              <a:rPr lang="en-GB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)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:</a:t>
            </a:r>
            <a:endParaRPr lang="en-NO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pPr marL="0" indent="0">
              <a:buNone/>
            </a:pP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   </a:t>
            </a:r>
            <a:r>
              <a:rPr lang="en-GB" kern="150" dirty="0">
                <a:solidFill>
                  <a:srgbClr val="81A1C1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sum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=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0</a:t>
            </a:r>
            <a:endParaRPr lang="en-NO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pPr marL="0" indent="0">
              <a:buNone/>
            </a:pP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   </a:t>
            </a:r>
            <a:r>
              <a:rPr lang="en-GB" kern="150" dirty="0">
                <a:solidFill>
                  <a:srgbClr val="81A1C1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for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 err="1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i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81A1C1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in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81A1C1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range</a:t>
            </a:r>
            <a:r>
              <a:rPr lang="en-GB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(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n+1</a:t>
            </a:r>
            <a:r>
              <a:rPr lang="en-GB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)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:</a:t>
            </a:r>
            <a:endParaRPr lang="en-NO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pPr marL="0" indent="0">
              <a:buNone/>
            </a:pP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      </a:t>
            </a:r>
            <a:r>
              <a:rPr lang="en-GB" kern="150" dirty="0">
                <a:solidFill>
                  <a:srgbClr val="81A1C1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sum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+=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 err="1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i</a:t>
            </a:r>
            <a:endParaRPr lang="en-NO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pPr marL="0" indent="0">
              <a:spcAft>
                <a:spcPts val="595"/>
              </a:spcAft>
              <a:buNone/>
            </a:pP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   </a:t>
            </a:r>
            <a:r>
              <a:rPr lang="en-GB" kern="150" dirty="0">
                <a:solidFill>
                  <a:srgbClr val="81A1C1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return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81A1C1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sum</a:t>
            </a:r>
            <a:endParaRPr lang="en-NO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88B15CF4-62B7-BA44-B8C9-8002F9784B14}"/>
              </a:ext>
            </a:extLst>
          </p:cNvPr>
          <p:cNvSpPr txBox="1">
            <a:spLocks/>
          </p:cNvSpPr>
          <p:nvPr/>
        </p:nvSpPr>
        <p:spPr>
          <a:xfrm>
            <a:off x="5817476" y="1741796"/>
            <a:ext cx="5785945" cy="2115754"/>
          </a:xfrm>
          <a:prstGeom prst="rect">
            <a:avLst/>
          </a:prstGeom>
          <a:solidFill>
            <a:schemeClr val="bg2"/>
          </a:solidFill>
        </p:spPr>
        <p:txBody>
          <a:bodyPr vert="horz" lIns="180000" tIns="180000" rIns="180000" bIns="18000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kern="150" dirty="0">
                <a:solidFill>
                  <a:srgbClr val="81A1C1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def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 err="1">
                <a:solidFill>
                  <a:srgbClr val="88C0D0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sum_of_integers</a:t>
            </a:r>
            <a:r>
              <a:rPr lang="en-GB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(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n</a:t>
            </a:r>
            <a:r>
              <a:rPr lang="en-GB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)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:</a:t>
            </a:r>
            <a:endParaRPr lang="en-NO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pPr marL="0" indent="0">
              <a:buNone/>
            </a:pP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  </a:t>
            </a:r>
            <a:r>
              <a:rPr lang="en-GB" kern="150" dirty="0">
                <a:solidFill>
                  <a:srgbClr val="81A1C1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if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n==1:</a:t>
            </a:r>
            <a:endParaRPr lang="en-NO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pPr marL="0" indent="0">
              <a:buNone/>
            </a:pP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     </a:t>
            </a:r>
            <a:r>
              <a:rPr lang="en-GB" kern="150" dirty="0">
                <a:solidFill>
                  <a:srgbClr val="81A1C1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return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1</a:t>
            </a:r>
            <a:endParaRPr lang="en-NO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pPr marL="0" indent="0">
              <a:spcAft>
                <a:spcPts val="595"/>
              </a:spcAft>
              <a:buNone/>
            </a:pP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  </a:t>
            </a:r>
            <a:r>
              <a:rPr lang="en-GB" kern="150" dirty="0">
                <a:solidFill>
                  <a:srgbClr val="81A1C1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return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n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+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 err="1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sum_of_integers</a:t>
            </a:r>
            <a:r>
              <a:rPr lang="en-GB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(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n-1</a:t>
            </a:r>
            <a:r>
              <a:rPr lang="en-GB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)</a:t>
            </a:r>
            <a:endParaRPr lang="en-NO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E5608D8-5F68-5441-8E8E-87E48D0E6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857" y="4663891"/>
            <a:ext cx="4184542" cy="10256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1773FF-FDDD-F90B-800D-217D044F80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0056" y="4600774"/>
            <a:ext cx="5403744" cy="108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117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E9E8E-C7E7-024C-94B5-CD6050521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Factorial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4DAB43-727A-0B43-BBAF-EDFE3E48E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13</a:t>
            </a:fld>
            <a:endParaRPr lang="en-NO" dirty="0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D3F6B22A-EC2B-2542-85B7-06DF6BD13E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2614" y="1762690"/>
            <a:ext cx="5257800" cy="2115754"/>
          </a:xfrm>
          <a:solidFill>
            <a:schemeClr val="bg2"/>
          </a:solidFill>
        </p:spPr>
        <p:txBody>
          <a:bodyPr lIns="180000" tIns="180000" rIns="180000" bIns="180000">
            <a:normAutofit/>
          </a:bodyPr>
          <a:lstStyle/>
          <a:p>
            <a:pPr marL="0" indent="0">
              <a:buNone/>
            </a:pPr>
            <a:r>
              <a:rPr lang="en-GB" kern="150" dirty="0">
                <a:solidFill>
                  <a:srgbClr val="81A1C1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def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88C0D0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factorial</a:t>
            </a:r>
            <a:r>
              <a:rPr lang="en-GB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(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n</a:t>
            </a:r>
            <a:r>
              <a:rPr lang="en-GB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)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:</a:t>
            </a:r>
            <a:endParaRPr lang="en-NO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pPr marL="0" indent="0">
              <a:buNone/>
            </a:pP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  </a:t>
            </a:r>
            <a:r>
              <a:rPr lang="en-GB" kern="150" dirty="0">
                <a:solidFill>
                  <a:srgbClr val="81A1C1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if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n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==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1:</a:t>
            </a:r>
            <a:endParaRPr lang="en-NO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pPr marL="0" indent="0">
              <a:buNone/>
            </a:pP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     </a:t>
            </a:r>
            <a:r>
              <a:rPr lang="en-GB" kern="150" dirty="0">
                <a:solidFill>
                  <a:srgbClr val="81A1C1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return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1</a:t>
            </a:r>
            <a:endParaRPr lang="en-NO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pPr marL="0" indent="0">
              <a:spcAft>
                <a:spcPts val="595"/>
              </a:spcAft>
              <a:buNone/>
            </a:pP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  </a:t>
            </a:r>
            <a:r>
              <a:rPr lang="en-GB" kern="150" dirty="0">
                <a:solidFill>
                  <a:srgbClr val="81A1C1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return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n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*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factorial</a:t>
            </a:r>
            <a:r>
              <a:rPr lang="en-GB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(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n-1</a:t>
            </a:r>
            <a:r>
              <a:rPr lang="en-GB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)</a:t>
            </a:r>
            <a:endParaRPr lang="en-NO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32E93D5A-B372-864F-80AA-DCC440F68C5C}"/>
              </a:ext>
            </a:extLst>
          </p:cNvPr>
          <p:cNvSpPr txBox="1">
            <a:spLocks/>
          </p:cNvSpPr>
          <p:nvPr/>
        </p:nvSpPr>
        <p:spPr>
          <a:xfrm>
            <a:off x="980090" y="1762690"/>
            <a:ext cx="5257800" cy="2115754"/>
          </a:xfrm>
          <a:prstGeom prst="rect">
            <a:avLst/>
          </a:prstGeom>
          <a:solidFill>
            <a:schemeClr val="bg2"/>
          </a:solidFill>
        </p:spPr>
        <p:txBody>
          <a:bodyPr vert="horz" lIns="180000" tIns="180000" rIns="180000" bIns="18000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kern="150" dirty="0">
                <a:solidFill>
                  <a:srgbClr val="81A1C1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def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88C0D0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factorial</a:t>
            </a:r>
            <a:r>
              <a:rPr lang="en-GB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(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n</a:t>
            </a:r>
            <a:r>
              <a:rPr lang="en-GB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)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:</a:t>
            </a:r>
            <a:endParaRPr lang="en-NO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pPr marL="0" indent="0">
              <a:buNone/>
            </a:pP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 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total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=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1</a:t>
            </a:r>
            <a:endParaRPr lang="en-NO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pPr marL="0" indent="0">
              <a:buNone/>
            </a:pP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  </a:t>
            </a:r>
            <a:r>
              <a:rPr lang="en-GB" kern="150" dirty="0">
                <a:solidFill>
                  <a:srgbClr val="81A1C1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for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each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81A1C1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in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81A1C1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range</a:t>
            </a:r>
            <a:r>
              <a:rPr lang="en-GB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(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1,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n+1</a:t>
            </a:r>
            <a:r>
              <a:rPr lang="en-GB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)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:</a:t>
            </a:r>
            <a:endParaRPr lang="en-NO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pPr marL="0" indent="0">
              <a:buNone/>
            </a:pP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    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total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*=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each</a:t>
            </a:r>
            <a:endParaRPr lang="en-NO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pPr marL="0" indent="0">
              <a:spcAft>
                <a:spcPts val="595"/>
              </a:spcAft>
              <a:buNone/>
            </a:pP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  </a:t>
            </a:r>
            <a:r>
              <a:rPr lang="en-GB" kern="150" dirty="0">
                <a:solidFill>
                  <a:srgbClr val="81A1C1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return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total</a:t>
            </a:r>
            <a:endParaRPr lang="en-NO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FA517A-3C5C-5140-80BB-58125A38E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2614" y="4567192"/>
            <a:ext cx="4815556" cy="11004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8E01B0-EB3A-1398-0772-CE11736AC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4741" y="4410302"/>
            <a:ext cx="18034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756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A892C-B94F-9A42-98F1-A23328510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Binary Search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CF657D7-AC4F-1240-80BE-FD260B3C9F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  <a:solidFill>
            <a:schemeClr val="bg2"/>
          </a:solidFill>
        </p:spPr>
        <p:txBody>
          <a:bodyPr lIns="180000" tIns="180000" rIns="180000" bIns="180000">
            <a:normAutofit fontScale="77500" lnSpcReduction="20000"/>
          </a:bodyPr>
          <a:lstStyle/>
          <a:p>
            <a:pPr marL="0" indent="0">
              <a:buNone/>
            </a:pPr>
            <a:r>
              <a:rPr lang="en-GB" kern="150" dirty="0">
                <a:solidFill>
                  <a:srgbClr val="81A1C1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def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88C0D0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search</a:t>
            </a:r>
            <a:r>
              <a:rPr lang="en-GB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(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array,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value</a:t>
            </a:r>
            <a:r>
              <a:rPr lang="en-GB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)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:</a:t>
            </a:r>
            <a:endParaRPr lang="en-NO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pPr marL="0" indent="0">
              <a:buNone/>
            </a:pP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  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lower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=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0</a:t>
            </a:r>
            <a:endParaRPr lang="en-NO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pPr marL="0" indent="0">
              <a:buNone/>
            </a:pP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  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upper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=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 err="1">
                <a:solidFill>
                  <a:srgbClr val="81A1C1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len</a:t>
            </a:r>
            <a:r>
              <a:rPr lang="en-GB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(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array</a:t>
            </a:r>
            <a:r>
              <a:rPr lang="en-GB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)</a:t>
            </a:r>
            <a:endParaRPr lang="en-NO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pPr marL="0" indent="0">
              <a:buNone/>
            </a:pP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   </a:t>
            </a:r>
            <a:r>
              <a:rPr lang="en-GB" kern="150" dirty="0">
                <a:solidFill>
                  <a:srgbClr val="81A1C1"/>
                </a:solidFill>
                <a:highlight>
                  <a:srgbClr val="4C5669"/>
                </a:highlight>
                <a:latin typeface="Share Tech Mono" panose="020B0509050000020004" pitchFamily="49" charset="77"/>
                <a:ea typeface="NSimSun" panose="02010609030101010101" pitchFamily="49" charset="-122"/>
              </a:rPr>
              <a:t>while</a:t>
            </a:r>
            <a:r>
              <a:rPr lang="en-GB" kern="150" dirty="0">
                <a:solidFill>
                  <a:srgbClr val="4C566A"/>
                </a:solidFill>
                <a:highlight>
                  <a:srgbClr val="4C5669"/>
                </a:highlight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8FBCBB"/>
                </a:solidFill>
                <a:highlight>
                  <a:srgbClr val="4C5669"/>
                </a:highlight>
                <a:latin typeface="Share Tech Mono" panose="020B0509050000020004" pitchFamily="49" charset="77"/>
                <a:ea typeface="NSimSun" panose="02010609030101010101" pitchFamily="49" charset="-122"/>
              </a:rPr>
              <a:t>(</a:t>
            </a:r>
            <a:r>
              <a:rPr lang="en-GB" kern="150" dirty="0">
                <a:solidFill>
                  <a:srgbClr val="D8DEE9"/>
                </a:solidFill>
                <a:highlight>
                  <a:srgbClr val="4C5669"/>
                </a:highlight>
                <a:latin typeface="Share Tech Mono" panose="020B0509050000020004" pitchFamily="49" charset="77"/>
                <a:ea typeface="NSimSun" panose="02010609030101010101" pitchFamily="49" charset="-122"/>
              </a:rPr>
              <a:t>upper</a:t>
            </a:r>
            <a:r>
              <a:rPr lang="en-GB" kern="150" dirty="0">
                <a:solidFill>
                  <a:srgbClr val="4C566A"/>
                </a:solidFill>
                <a:highlight>
                  <a:srgbClr val="4C5669"/>
                </a:highlight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highlight>
                  <a:srgbClr val="4C5669"/>
                </a:highlight>
                <a:latin typeface="Share Tech Mono" panose="020B0509050000020004" pitchFamily="49" charset="77"/>
                <a:ea typeface="NSimSun" panose="02010609030101010101" pitchFamily="49" charset="-122"/>
              </a:rPr>
              <a:t>-</a:t>
            </a:r>
            <a:r>
              <a:rPr lang="en-GB" kern="150" dirty="0">
                <a:solidFill>
                  <a:srgbClr val="4C566A"/>
                </a:solidFill>
                <a:highlight>
                  <a:srgbClr val="4C5669"/>
                </a:highlight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highlight>
                  <a:srgbClr val="4C5669"/>
                </a:highlight>
                <a:latin typeface="Share Tech Mono" panose="020B0509050000020004" pitchFamily="49" charset="77"/>
                <a:ea typeface="NSimSun" panose="02010609030101010101" pitchFamily="49" charset="-122"/>
              </a:rPr>
              <a:t>lower</a:t>
            </a:r>
            <a:r>
              <a:rPr lang="en-GB" kern="150" dirty="0">
                <a:solidFill>
                  <a:srgbClr val="8FBCBB"/>
                </a:solidFill>
                <a:highlight>
                  <a:srgbClr val="4C5669"/>
                </a:highlight>
                <a:latin typeface="Share Tech Mono" panose="020B0509050000020004" pitchFamily="49" charset="77"/>
                <a:ea typeface="NSimSun" panose="02010609030101010101" pitchFamily="49" charset="-122"/>
              </a:rPr>
              <a:t>)</a:t>
            </a:r>
            <a:r>
              <a:rPr lang="en-GB" kern="150" dirty="0">
                <a:solidFill>
                  <a:srgbClr val="4C566A"/>
                </a:solidFill>
                <a:highlight>
                  <a:srgbClr val="4C5669"/>
                </a:highlight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highlight>
                  <a:srgbClr val="4C5669"/>
                </a:highlight>
                <a:latin typeface="Share Tech Mono" panose="020B0509050000020004" pitchFamily="49" charset="77"/>
                <a:ea typeface="NSimSun" panose="02010609030101010101" pitchFamily="49" charset="-122"/>
              </a:rPr>
              <a:t>&gt;</a:t>
            </a:r>
            <a:r>
              <a:rPr lang="en-GB" kern="150" dirty="0">
                <a:solidFill>
                  <a:srgbClr val="4C566A"/>
                </a:solidFill>
                <a:highlight>
                  <a:srgbClr val="4C5669"/>
                </a:highlight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highlight>
                  <a:srgbClr val="4C5669"/>
                </a:highlight>
                <a:latin typeface="Share Tech Mono" panose="020B0509050000020004" pitchFamily="49" charset="77"/>
                <a:ea typeface="NSimSun" panose="02010609030101010101" pitchFamily="49" charset="-122"/>
              </a:rPr>
              <a:t>1:</a:t>
            </a:r>
            <a:endParaRPr lang="en-NO" kern="150" dirty="0">
              <a:solidFill>
                <a:srgbClr val="D8DEE9"/>
              </a:solidFill>
              <a:highlight>
                <a:srgbClr val="4C5669"/>
              </a:highlight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pPr marL="0" indent="0">
              <a:buNone/>
            </a:pP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      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split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=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(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upper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+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lower</a:t>
            </a:r>
            <a:r>
              <a:rPr lang="en-GB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)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//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2</a:t>
            </a:r>
            <a:endParaRPr lang="en-NO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pPr marL="0" indent="0">
              <a:buNone/>
            </a:pP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       </a:t>
            </a:r>
            <a:r>
              <a:rPr lang="en-GB" kern="150" dirty="0">
                <a:solidFill>
                  <a:srgbClr val="81A1C1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if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value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==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array</a:t>
            </a:r>
            <a:r>
              <a:rPr lang="en-GB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[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split</a:t>
            </a:r>
            <a:r>
              <a:rPr lang="en-GB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]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:</a:t>
            </a:r>
            <a:endParaRPr lang="en-NO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pPr marL="0" indent="0">
              <a:buNone/>
            </a:pP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           </a:t>
            </a:r>
            <a:r>
              <a:rPr lang="en-GB" kern="150" dirty="0">
                <a:solidFill>
                  <a:srgbClr val="81A1C1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return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split</a:t>
            </a:r>
            <a:endParaRPr lang="en-NO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pPr marL="0" indent="0">
              <a:buNone/>
            </a:pP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       </a:t>
            </a:r>
            <a:r>
              <a:rPr lang="en-GB" kern="150" dirty="0" err="1">
                <a:solidFill>
                  <a:srgbClr val="81A1C1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elif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value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&lt;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array</a:t>
            </a:r>
            <a:r>
              <a:rPr lang="en-GB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[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split</a:t>
            </a:r>
            <a:r>
              <a:rPr lang="en-GB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]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:</a:t>
            </a:r>
            <a:endParaRPr lang="en-NO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pPr marL="0" indent="0">
              <a:buNone/>
            </a:pP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         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upper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=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split</a:t>
            </a:r>
            <a:endParaRPr lang="en-NO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pPr marL="0" indent="0">
              <a:buNone/>
            </a:pP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       </a:t>
            </a:r>
            <a:r>
              <a:rPr lang="en-GB" kern="150" dirty="0">
                <a:solidFill>
                  <a:srgbClr val="81A1C1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else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:</a:t>
            </a:r>
            <a:endParaRPr lang="en-NO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pPr marL="0" indent="0">
              <a:buNone/>
            </a:pP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         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lower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=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split</a:t>
            </a:r>
            <a:endParaRPr lang="en-NO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pPr marL="0" indent="0">
              <a:spcAft>
                <a:spcPts val="595"/>
              </a:spcAft>
              <a:buNone/>
            </a:pP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   </a:t>
            </a:r>
            <a:r>
              <a:rPr lang="en-GB" kern="150" dirty="0">
                <a:solidFill>
                  <a:srgbClr val="81A1C1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return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-1</a:t>
            </a:r>
            <a:endParaRPr lang="en-NO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endParaRPr lang="en-NO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1B704E-FCAD-0F40-A0F7-68C6E04FD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14</a:t>
            </a:fld>
            <a:endParaRPr lang="en-NO"/>
          </a:p>
        </p:txBody>
      </p:sp>
      <p:pic>
        <p:nvPicPr>
          <p:cNvPr id="7" name="Graphic 6" descr="Badge Question Mark with solid fill">
            <a:extLst>
              <a:ext uri="{FF2B5EF4-FFF2-40B4-BE49-F238E27FC236}">
                <a16:creationId xmlns:a16="http://schemas.microsoft.com/office/drawing/2014/main" id="{99BAD95D-C3FE-9065-0875-1FDC2FDB80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2583" y="2412562"/>
            <a:ext cx="2621797" cy="2621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448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A892C-B94F-9A42-98F1-A23328510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O" dirty="0"/>
              <a:t>Recursive Version</a:t>
            </a:r>
            <a:br>
              <a:rPr lang="en-NO" dirty="0"/>
            </a:br>
            <a:r>
              <a:rPr lang="en-GB" sz="3100" dirty="0">
                <a:latin typeface="Montserrat" pitchFamily="2" charset="77"/>
              </a:rPr>
              <a:t>o</a:t>
            </a:r>
            <a:r>
              <a:rPr lang="en-NO" sz="3100" dirty="0">
                <a:latin typeface="Montserrat" pitchFamily="2" charset="77"/>
              </a:rPr>
              <a:t>f the Binary Search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CF657D7-AC4F-1240-80BE-FD260B3C9F95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2"/>
          </a:solidFill>
        </p:spPr>
        <p:txBody>
          <a:bodyPr lIns="180000" tIns="180000" rIns="180000" bIns="180000">
            <a:normAutofit fontScale="92500" lnSpcReduction="20000"/>
          </a:bodyPr>
          <a:lstStyle/>
          <a:p>
            <a:pPr marL="0" indent="0">
              <a:buNone/>
            </a:pPr>
            <a:r>
              <a:rPr lang="en-GB" kern="150" dirty="0">
                <a:solidFill>
                  <a:srgbClr val="81A1C1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def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88C0D0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search</a:t>
            </a:r>
            <a:r>
              <a:rPr lang="en-GB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(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array,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value</a:t>
            </a:r>
            <a:r>
              <a:rPr lang="en-GB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)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:</a:t>
            </a:r>
            <a:endParaRPr lang="en-NO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pPr marL="0" indent="0">
              <a:spcAft>
                <a:spcPts val="595"/>
              </a:spcAft>
              <a:buNone/>
            </a:pP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   </a:t>
            </a:r>
            <a:r>
              <a:rPr lang="en-GB" kern="150" dirty="0">
                <a:solidFill>
                  <a:srgbClr val="81A1C1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return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 err="1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do_search</a:t>
            </a:r>
            <a:r>
              <a:rPr lang="en-GB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(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array,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0,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 err="1">
                <a:solidFill>
                  <a:srgbClr val="81A1C1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len</a:t>
            </a:r>
            <a:r>
              <a:rPr lang="en-GB" kern="150" dirty="0">
                <a:solidFill>
                  <a:srgbClr val="88C0D0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(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array</a:t>
            </a:r>
            <a:r>
              <a:rPr lang="en-GB" kern="150" dirty="0">
                <a:solidFill>
                  <a:srgbClr val="88C0D0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)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,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value</a:t>
            </a:r>
            <a:r>
              <a:rPr lang="en-GB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)</a:t>
            </a:r>
            <a:endParaRPr lang="en-NO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pPr marL="0" indent="0">
              <a:buNone/>
            </a:pPr>
            <a:endParaRPr lang="en-GB" kern="150" dirty="0">
              <a:solidFill>
                <a:srgbClr val="81A1C1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pPr marL="0" indent="0">
              <a:buNone/>
            </a:pPr>
            <a:r>
              <a:rPr lang="en-GB" kern="150" dirty="0">
                <a:solidFill>
                  <a:srgbClr val="81A1C1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def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 err="1">
                <a:solidFill>
                  <a:srgbClr val="88C0D0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do_search</a:t>
            </a:r>
            <a:r>
              <a:rPr lang="en-GB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(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array,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lower,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upper,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value</a:t>
            </a:r>
            <a:r>
              <a:rPr lang="en-GB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)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:</a:t>
            </a:r>
            <a:endParaRPr lang="en-NO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pPr marL="0" indent="0">
              <a:buNone/>
            </a:pP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 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split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=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(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lower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+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upper</a:t>
            </a:r>
            <a:r>
              <a:rPr lang="en-GB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)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//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2</a:t>
            </a:r>
            <a:endParaRPr lang="en-NO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pPr marL="0" indent="0">
              <a:buNone/>
            </a:pP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  </a:t>
            </a:r>
            <a:r>
              <a:rPr lang="en-GB" kern="150" dirty="0">
                <a:solidFill>
                  <a:srgbClr val="81A1C1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if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value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==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array</a:t>
            </a:r>
            <a:r>
              <a:rPr lang="en-GB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[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split</a:t>
            </a:r>
            <a:r>
              <a:rPr lang="en-GB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]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:</a:t>
            </a:r>
            <a:endParaRPr lang="en-NO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pPr marL="0" indent="0">
              <a:buNone/>
            </a:pP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     </a:t>
            </a:r>
            <a:r>
              <a:rPr lang="en-GB" kern="150" dirty="0">
                <a:solidFill>
                  <a:srgbClr val="81A1C1"/>
                </a:solidFill>
                <a:highlight>
                  <a:srgbClr val="4C5669"/>
                </a:highlight>
                <a:latin typeface="Share Tech Mono" panose="020B0509050000020004" pitchFamily="49" charset="77"/>
                <a:ea typeface="NSimSun" panose="02010609030101010101" pitchFamily="49" charset="-122"/>
              </a:rPr>
              <a:t>return</a:t>
            </a:r>
            <a:r>
              <a:rPr lang="en-GB" kern="150" dirty="0">
                <a:solidFill>
                  <a:srgbClr val="4C566A"/>
                </a:solidFill>
                <a:highlight>
                  <a:srgbClr val="4C5669"/>
                </a:highlight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highlight>
                  <a:srgbClr val="4C5669"/>
                </a:highlight>
                <a:latin typeface="Share Tech Mono" panose="020B0509050000020004" pitchFamily="49" charset="77"/>
                <a:ea typeface="NSimSun" panose="02010609030101010101" pitchFamily="49" charset="-122"/>
              </a:rPr>
              <a:t>split</a:t>
            </a:r>
            <a:endParaRPr lang="en-NO" kern="150" dirty="0">
              <a:solidFill>
                <a:srgbClr val="D8DEE9"/>
              </a:solidFill>
              <a:highlight>
                <a:srgbClr val="4C5669"/>
              </a:highlight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pPr marL="0" indent="0">
              <a:buNone/>
            </a:pP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  </a:t>
            </a:r>
            <a:r>
              <a:rPr lang="en-GB" kern="150" dirty="0" err="1">
                <a:solidFill>
                  <a:srgbClr val="81A1C1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elif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value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&lt;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array</a:t>
            </a:r>
            <a:r>
              <a:rPr lang="en-GB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[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split</a:t>
            </a:r>
            <a:r>
              <a:rPr lang="en-GB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]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:</a:t>
            </a:r>
            <a:endParaRPr lang="en-NO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pPr marL="0" indent="0">
              <a:buNone/>
            </a:pP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     </a:t>
            </a:r>
            <a:r>
              <a:rPr lang="en-GB" kern="150" dirty="0">
                <a:solidFill>
                  <a:srgbClr val="81A1C1"/>
                </a:solidFill>
                <a:highlight>
                  <a:srgbClr val="4C5669"/>
                </a:highlight>
                <a:latin typeface="Share Tech Mono" panose="020B0509050000020004" pitchFamily="49" charset="77"/>
                <a:ea typeface="NSimSun" panose="02010609030101010101" pitchFamily="49" charset="-122"/>
              </a:rPr>
              <a:t>return</a:t>
            </a:r>
            <a:r>
              <a:rPr lang="en-GB" kern="150" dirty="0">
                <a:solidFill>
                  <a:srgbClr val="4C566A"/>
                </a:solidFill>
                <a:highlight>
                  <a:srgbClr val="4C5669"/>
                </a:highlight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 err="1">
                <a:solidFill>
                  <a:srgbClr val="D8DEE9"/>
                </a:solidFill>
                <a:highlight>
                  <a:srgbClr val="4C5669"/>
                </a:highlight>
                <a:latin typeface="Share Tech Mono" panose="020B0509050000020004" pitchFamily="49" charset="77"/>
                <a:ea typeface="NSimSun" panose="02010609030101010101" pitchFamily="49" charset="-122"/>
              </a:rPr>
              <a:t>do_search</a:t>
            </a:r>
            <a:r>
              <a:rPr lang="en-GB" kern="150" dirty="0">
                <a:solidFill>
                  <a:srgbClr val="8FBCBB"/>
                </a:solidFill>
                <a:highlight>
                  <a:srgbClr val="4C5669"/>
                </a:highlight>
                <a:latin typeface="Share Tech Mono" panose="020B0509050000020004" pitchFamily="49" charset="77"/>
                <a:ea typeface="NSimSun" panose="02010609030101010101" pitchFamily="49" charset="-122"/>
              </a:rPr>
              <a:t>(</a:t>
            </a:r>
            <a:r>
              <a:rPr lang="en-GB" kern="150" dirty="0">
                <a:solidFill>
                  <a:srgbClr val="D8DEE9"/>
                </a:solidFill>
                <a:highlight>
                  <a:srgbClr val="4C5669"/>
                </a:highlight>
                <a:latin typeface="Share Tech Mono" panose="020B0509050000020004" pitchFamily="49" charset="77"/>
                <a:ea typeface="NSimSun" panose="02010609030101010101" pitchFamily="49" charset="-122"/>
              </a:rPr>
              <a:t>array,</a:t>
            </a:r>
            <a:r>
              <a:rPr lang="en-GB" kern="150" dirty="0">
                <a:solidFill>
                  <a:srgbClr val="4C566A"/>
                </a:solidFill>
                <a:highlight>
                  <a:srgbClr val="4C5669"/>
                </a:highlight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highlight>
                  <a:srgbClr val="4C5669"/>
                </a:highlight>
                <a:latin typeface="Share Tech Mono" panose="020B0509050000020004" pitchFamily="49" charset="77"/>
                <a:ea typeface="NSimSun" panose="02010609030101010101" pitchFamily="49" charset="-122"/>
              </a:rPr>
              <a:t>lower,</a:t>
            </a:r>
            <a:r>
              <a:rPr lang="en-GB" kern="150" dirty="0">
                <a:solidFill>
                  <a:srgbClr val="4C566A"/>
                </a:solidFill>
                <a:highlight>
                  <a:srgbClr val="4C5669"/>
                </a:highlight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highlight>
                  <a:srgbClr val="4C5669"/>
                </a:highlight>
                <a:latin typeface="Share Tech Mono" panose="020B0509050000020004" pitchFamily="49" charset="77"/>
                <a:ea typeface="NSimSun" panose="02010609030101010101" pitchFamily="49" charset="-122"/>
              </a:rPr>
              <a:t>split,</a:t>
            </a:r>
            <a:r>
              <a:rPr lang="en-GB" kern="150" dirty="0">
                <a:solidFill>
                  <a:srgbClr val="4C566A"/>
                </a:solidFill>
                <a:highlight>
                  <a:srgbClr val="4C5669"/>
                </a:highlight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highlight>
                  <a:srgbClr val="4C5669"/>
                </a:highlight>
                <a:latin typeface="Share Tech Mono" panose="020B0509050000020004" pitchFamily="49" charset="77"/>
                <a:ea typeface="NSimSun" panose="02010609030101010101" pitchFamily="49" charset="-122"/>
              </a:rPr>
              <a:t>value</a:t>
            </a:r>
            <a:r>
              <a:rPr lang="en-GB" kern="150" dirty="0">
                <a:solidFill>
                  <a:srgbClr val="8FBCBB"/>
                </a:solidFill>
                <a:highlight>
                  <a:srgbClr val="4C5669"/>
                </a:highlight>
                <a:latin typeface="Share Tech Mono" panose="020B0509050000020004" pitchFamily="49" charset="77"/>
                <a:ea typeface="NSimSun" panose="02010609030101010101" pitchFamily="49" charset="-122"/>
              </a:rPr>
              <a:t>)</a:t>
            </a:r>
            <a:endParaRPr lang="en-NO" kern="150" dirty="0">
              <a:solidFill>
                <a:srgbClr val="D8DEE9"/>
              </a:solidFill>
              <a:highlight>
                <a:srgbClr val="4C5669"/>
              </a:highlight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pPr marL="0" indent="0">
              <a:buNone/>
            </a:pP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  </a:t>
            </a:r>
            <a:r>
              <a:rPr lang="en-GB" kern="150" dirty="0">
                <a:solidFill>
                  <a:srgbClr val="81A1C1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else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:</a:t>
            </a:r>
            <a:endParaRPr lang="en-NO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pPr marL="0" indent="0">
              <a:buNone/>
            </a:pP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     </a:t>
            </a:r>
            <a:r>
              <a:rPr lang="en-GB" kern="150" dirty="0">
                <a:solidFill>
                  <a:srgbClr val="81A1C1"/>
                </a:solidFill>
                <a:highlight>
                  <a:srgbClr val="4C5669"/>
                </a:highlight>
                <a:latin typeface="Share Tech Mono" panose="020B0509050000020004" pitchFamily="49" charset="77"/>
                <a:ea typeface="NSimSun" panose="02010609030101010101" pitchFamily="49" charset="-122"/>
              </a:rPr>
              <a:t>return</a:t>
            </a:r>
            <a:r>
              <a:rPr lang="en-GB" kern="150" dirty="0">
                <a:solidFill>
                  <a:srgbClr val="4C566A"/>
                </a:solidFill>
                <a:highlight>
                  <a:srgbClr val="4C5669"/>
                </a:highlight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 err="1">
                <a:solidFill>
                  <a:srgbClr val="D8DEE9"/>
                </a:solidFill>
                <a:highlight>
                  <a:srgbClr val="4C5669"/>
                </a:highlight>
                <a:latin typeface="Share Tech Mono" panose="020B0509050000020004" pitchFamily="49" charset="77"/>
                <a:ea typeface="NSimSun" panose="02010609030101010101" pitchFamily="49" charset="-122"/>
              </a:rPr>
              <a:t>do_search</a:t>
            </a:r>
            <a:r>
              <a:rPr lang="en-GB" kern="150" dirty="0">
                <a:solidFill>
                  <a:srgbClr val="8FBCBB"/>
                </a:solidFill>
                <a:highlight>
                  <a:srgbClr val="4C5669"/>
                </a:highlight>
                <a:latin typeface="Share Tech Mono" panose="020B0509050000020004" pitchFamily="49" charset="77"/>
                <a:ea typeface="NSimSun" panose="02010609030101010101" pitchFamily="49" charset="-122"/>
              </a:rPr>
              <a:t>(</a:t>
            </a:r>
            <a:r>
              <a:rPr lang="en-GB" kern="150" dirty="0">
                <a:solidFill>
                  <a:srgbClr val="D8DEE9"/>
                </a:solidFill>
                <a:highlight>
                  <a:srgbClr val="4C5669"/>
                </a:highlight>
                <a:latin typeface="Share Tech Mono" panose="020B0509050000020004" pitchFamily="49" charset="77"/>
                <a:ea typeface="NSimSun" panose="02010609030101010101" pitchFamily="49" charset="-122"/>
              </a:rPr>
              <a:t>array,</a:t>
            </a:r>
            <a:r>
              <a:rPr lang="en-GB" kern="150" dirty="0">
                <a:solidFill>
                  <a:srgbClr val="4C566A"/>
                </a:solidFill>
                <a:highlight>
                  <a:srgbClr val="4C5669"/>
                </a:highlight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highlight>
                  <a:srgbClr val="4C5669"/>
                </a:highlight>
                <a:latin typeface="Share Tech Mono" panose="020B0509050000020004" pitchFamily="49" charset="77"/>
                <a:ea typeface="NSimSun" panose="02010609030101010101" pitchFamily="49" charset="-122"/>
              </a:rPr>
              <a:t>split,</a:t>
            </a:r>
            <a:r>
              <a:rPr lang="en-GB" kern="150" dirty="0">
                <a:solidFill>
                  <a:srgbClr val="4C566A"/>
                </a:solidFill>
                <a:highlight>
                  <a:srgbClr val="4C5669"/>
                </a:highlight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highlight>
                  <a:srgbClr val="4C5669"/>
                </a:highlight>
                <a:latin typeface="Share Tech Mono" panose="020B0509050000020004" pitchFamily="49" charset="77"/>
                <a:ea typeface="NSimSun" panose="02010609030101010101" pitchFamily="49" charset="-122"/>
              </a:rPr>
              <a:t>upper,</a:t>
            </a:r>
            <a:r>
              <a:rPr lang="en-GB" kern="150" dirty="0">
                <a:solidFill>
                  <a:srgbClr val="4C566A"/>
                </a:solidFill>
                <a:highlight>
                  <a:srgbClr val="4C5669"/>
                </a:highlight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highlight>
                  <a:srgbClr val="4C5669"/>
                </a:highlight>
                <a:latin typeface="Share Tech Mono" panose="020B0509050000020004" pitchFamily="49" charset="77"/>
                <a:ea typeface="NSimSun" panose="02010609030101010101" pitchFamily="49" charset="-122"/>
              </a:rPr>
              <a:t>value</a:t>
            </a:r>
            <a:r>
              <a:rPr lang="en-GB" kern="150" dirty="0">
                <a:solidFill>
                  <a:srgbClr val="8FBCBB"/>
                </a:solidFill>
                <a:highlight>
                  <a:srgbClr val="4C5669"/>
                </a:highlight>
                <a:latin typeface="Share Tech Mono" panose="020B0509050000020004" pitchFamily="49" charset="77"/>
                <a:ea typeface="NSimSun" panose="02010609030101010101" pitchFamily="49" charset="-122"/>
              </a:rPr>
              <a:t>)</a:t>
            </a:r>
            <a:endParaRPr lang="en-NO" kern="150" dirty="0">
              <a:solidFill>
                <a:srgbClr val="D8DEE9"/>
              </a:solidFill>
              <a:highlight>
                <a:srgbClr val="4C5669"/>
              </a:highlight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endParaRPr lang="en-NO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1B704E-FCAD-0F40-A0F7-68C6E04FD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15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359592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277E243-189F-A34D-B3A9-D2757A42C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3. How to design with Recursion?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C757F5D-0868-7043-9F69-BDA6EF2D19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D98787-AD9C-8F47-B4B5-0E796D8B9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16</a:t>
            </a:fld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5898846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6D9063C-AB98-824A-9716-F392CDFE1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Thought Process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E6BA26-3F55-AA46-980F-0A282077E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43134" y="6356350"/>
            <a:ext cx="757518" cy="365125"/>
          </a:xfrm>
        </p:spPr>
        <p:txBody>
          <a:bodyPr/>
          <a:lstStyle/>
          <a:p>
            <a:fld id="{9EAE67CF-1745-2945-BC67-7BD79F205591}" type="slidenum">
              <a:rPr lang="en-NO" smtClean="0"/>
              <a:t>17</a:t>
            </a:fld>
            <a:endParaRPr lang="en-NO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D3441E1B-4825-A440-8898-8B01FDBE9D8B}"/>
              </a:ext>
            </a:extLst>
          </p:cNvPr>
          <p:cNvSpPr txBox="1">
            <a:spLocks/>
          </p:cNvSpPr>
          <p:nvPr/>
        </p:nvSpPr>
        <p:spPr>
          <a:xfrm>
            <a:off x="880669" y="2187780"/>
            <a:ext cx="4763611" cy="1826124"/>
          </a:xfrm>
          <a:prstGeom prst="rect">
            <a:avLst/>
          </a:prstGeom>
          <a:solidFill>
            <a:schemeClr val="bg2"/>
          </a:solidFill>
        </p:spPr>
        <p:txBody>
          <a:bodyPr vert="horz" lIns="180000" tIns="180000" rIns="180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kern="150" dirty="0">
                <a:solidFill>
                  <a:srgbClr val="81A1C1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def</a:t>
            </a:r>
            <a:r>
              <a:rPr lang="en-GB" sz="1800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sz="1800" kern="150" dirty="0" err="1">
                <a:solidFill>
                  <a:srgbClr val="88C0D0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sum_of_integers</a:t>
            </a:r>
            <a:r>
              <a:rPr lang="en-GB" sz="1800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(</a:t>
            </a:r>
            <a:r>
              <a:rPr lang="en-GB" sz="1800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n</a:t>
            </a:r>
            <a:r>
              <a:rPr lang="en-GB" sz="1800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)</a:t>
            </a:r>
            <a:r>
              <a:rPr lang="en-GB" sz="1800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:</a:t>
            </a:r>
            <a:endParaRPr lang="en-NO" sz="1800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pPr marL="0" indent="0">
              <a:buNone/>
            </a:pPr>
            <a:r>
              <a:rPr lang="en-GB" sz="1800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  </a:t>
            </a:r>
            <a:r>
              <a:rPr lang="en-GB" sz="1800" kern="150" dirty="0">
                <a:solidFill>
                  <a:srgbClr val="81A1C1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if</a:t>
            </a:r>
            <a:r>
              <a:rPr lang="en-GB" sz="1800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sz="1800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n==1:</a:t>
            </a:r>
            <a:endParaRPr lang="en-NO" sz="1800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pPr marL="0" indent="0">
              <a:buNone/>
            </a:pPr>
            <a:r>
              <a:rPr lang="en-GB" sz="1800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     </a:t>
            </a:r>
            <a:r>
              <a:rPr lang="en-GB" sz="1800" kern="150" dirty="0">
                <a:solidFill>
                  <a:srgbClr val="81A1C1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return</a:t>
            </a:r>
            <a:r>
              <a:rPr lang="en-GB" sz="1800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sz="1800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1</a:t>
            </a:r>
            <a:endParaRPr lang="en-NO" sz="1800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pPr marL="0" indent="0">
              <a:spcAft>
                <a:spcPts val="595"/>
              </a:spcAft>
              <a:buNone/>
            </a:pPr>
            <a:r>
              <a:rPr lang="en-GB" sz="1800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  </a:t>
            </a:r>
            <a:r>
              <a:rPr lang="en-GB" sz="1800" kern="150" dirty="0">
                <a:solidFill>
                  <a:srgbClr val="81A1C1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return</a:t>
            </a:r>
            <a:r>
              <a:rPr lang="en-GB" sz="1800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sz="1800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n</a:t>
            </a:r>
            <a:r>
              <a:rPr lang="en-GB" sz="1800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sz="1800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+</a:t>
            </a:r>
            <a:r>
              <a:rPr lang="en-GB" sz="1800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sz="1800" kern="150" dirty="0" err="1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sum_of_integers</a:t>
            </a:r>
            <a:r>
              <a:rPr lang="en-GB" sz="1800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(</a:t>
            </a:r>
            <a:r>
              <a:rPr lang="en-GB" sz="1800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n-1</a:t>
            </a:r>
            <a:r>
              <a:rPr lang="en-GB" sz="1800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)</a:t>
            </a:r>
            <a:endParaRPr lang="en-NO" sz="1800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96B06B-2423-7946-BC57-5B933C5B6650}"/>
              </a:ext>
            </a:extLst>
          </p:cNvPr>
          <p:cNvSpPr/>
          <p:nvPr/>
        </p:nvSpPr>
        <p:spPr>
          <a:xfrm>
            <a:off x="10259637" y="5436595"/>
            <a:ext cx="457200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5EB212D0-0958-5045-86B5-A49ACD492133}"/>
              </a:ext>
            </a:extLst>
          </p:cNvPr>
          <p:cNvGrpSpPr/>
          <p:nvPr/>
        </p:nvGrpSpPr>
        <p:grpSpPr>
          <a:xfrm>
            <a:off x="9731108" y="4907028"/>
            <a:ext cx="1001495" cy="457200"/>
            <a:chOff x="9368490" y="4907028"/>
            <a:chExt cx="1001495" cy="4572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482AD86-79E0-A04B-9CFE-D86DA84FE331}"/>
                </a:ext>
              </a:extLst>
            </p:cNvPr>
            <p:cNvSpPr/>
            <p:nvPr/>
          </p:nvSpPr>
          <p:spPr>
            <a:xfrm>
              <a:off x="9912785" y="4907028"/>
              <a:ext cx="457200" cy="4572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3387665-0549-8049-8BD9-0E4A048666B3}"/>
                </a:ext>
              </a:extLst>
            </p:cNvPr>
            <p:cNvSpPr/>
            <p:nvPr/>
          </p:nvSpPr>
          <p:spPr>
            <a:xfrm>
              <a:off x="9368490" y="4907028"/>
              <a:ext cx="457200" cy="4572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07321A86-E57F-744B-A62C-BE63D6EA69C1}"/>
              </a:ext>
            </a:extLst>
          </p:cNvPr>
          <p:cNvGrpSpPr/>
          <p:nvPr/>
        </p:nvGrpSpPr>
        <p:grpSpPr>
          <a:xfrm>
            <a:off x="9185693" y="4383924"/>
            <a:ext cx="1546910" cy="457200"/>
            <a:chOff x="8823075" y="4383924"/>
            <a:chExt cx="1546910" cy="4572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C4D163A-8E0C-B04E-94B5-5F5ECBCC2D30}"/>
                </a:ext>
              </a:extLst>
            </p:cNvPr>
            <p:cNvSpPr/>
            <p:nvPr/>
          </p:nvSpPr>
          <p:spPr>
            <a:xfrm>
              <a:off x="9367930" y="4383924"/>
              <a:ext cx="457200" cy="4572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6FC07D8-0679-BD47-A0DF-1E028245D21E}"/>
                </a:ext>
              </a:extLst>
            </p:cNvPr>
            <p:cNvSpPr/>
            <p:nvPr/>
          </p:nvSpPr>
          <p:spPr>
            <a:xfrm>
              <a:off x="9912785" y="4383924"/>
              <a:ext cx="457200" cy="4572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CD3ACA7-BCAC-EB48-8E77-5D9D410CA484}"/>
                </a:ext>
              </a:extLst>
            </p:cNvPr>
            <p:cNvSpPr/>
            <p:nvPr/>
          </p:nvSpPr>
          <p:spPr>
            <a:xfrm>
              <a:off x="8823075" y="4383924"/>
              <a:ext cx="457200" cy="4572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9A566B5-7D29-BD4B-A677-9F136049AFBC}"/>
              </a:ext>
            </a:extLst>
          </p:cNvPr>
          <p:cNvGrpSpPr/>
          <p:nvPr/>
        </p:nvGrpSpPr>
        <p:grpSpPr>
          <a:xfrm>
            <a:off x="8640278" y="3843242"/>
            <a:ext cx="2092325" cy="457200"/>
            <a:chOff x="8277660" y="3843242"/>
            <a:chExt cx="2092325" cy="4572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FAC0DED-D510-3744-A8FB-627EDA5DF35E}"/>
                </a:ext>
              </a:extLst>
            </p:cNvPr>
            <p:cNvSpPr/>
            <p:nvPr/>
          </p:nvSpPr>
          <p:spPr>
            <a:xfrm>
              <a:off x="8277660" y="3843242"/>
              <a:ext cx="457200" cy="4572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BDDD5C7-877F-8A4A-8B4A-8679CE321E37}"/>
                </a:ext>
              </a:extLst>
            </p:cNvPr>
            <p:cNvSpPr/>
            <p:nvPr/>
          </p:nvSpPr>
          <p:spPr>
            <a:xfrm>
              <a:off x="9367744" y="3843242"/>
              <a:ext cx="457200" cy="4572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D3AEC02-00F2-0248-A3A7-A2F7049F29E9}"/>
                </a:ext>
              </a:extLst>
            </p:cNvPr>
            <p:cNvSpPr/>
            <p:nvPr/>
          </p:nvSpPr>
          <p:spPr>
            <a:xfrm>
              <a:off x="9912785" y="3843242"/>
              <a:ext cx="457200" cy="4572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989DEDA-E2C0-354D-88BE-020E50865EF1}"/>
                </a:ext>
              </a:extLst>
            </p:cNvPr>
            <p:cNvSpPr/>
            <p:nvPr/>
          </p:nvSpPr>
          <p:spPr>
            <a:xfrm>
              <a:off x="8822702" y="3843242"/>
              <a:ext cx="457200" cy="4572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4D5A796-3A0F-7748-B038-F0FA72488FEE}"/>
              </a:ext>
            </a:extLst>
          </p:cNvPr>
          <p:cNvGrpSpPr/>
          <p:nvPr/>
        </p:nvGrpSpPr>
        <p:grpSpPr>
          <a:xfrm>
            <a:off x="8094863" y="3315090"/>
            <a:ext cx="2637740" cy="457200"/>
            <a:chOff x="7732245" y="3315090"/>
            <a:chExt cx="2637740" cy="4572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574004E-0BC5-7649-AEA4-BCFED78DD766}"/>
                </a:ext>
              </a:extLst>
            </p:cNvPr>
            <p:cNvSpPr/>
            <p:nvPr/>
          </p:nvSpPr>
          <p:spPr>
            <a:xfrm>
              <a:off x="8277380" y="3315090"/>
              <a:ext cx="457200" cy="4572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FDCD23D-7B58-8D4B-AFF3-20022C801B07}"/>
                </a:ext>
              </a:extLst>
            </p:cNvPr>
            <p:cNvSpPr/>
            <p:nvPr/>
          </p:nvSpPr>
          <p:spPr>
            <a:xfrm>
              <a:off x="9367650" y="3315090"/>
              <a:ext cx="457200" cy="4572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469459E-38AD-0741-A6FA-5D195C209949}"/>
                </a:ext>
              </a:extLst>
            </p:cNvPr>
            <p:cNvSpPr/>
            <p:nvPr/>
          </p:nvSpPr>
          <p:spPr>
            <a:xfrm>
              <a:off x="9912785" y="3315090"/>
              <a:ext cx="457200" cy="4572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3528931-670F-E748-973B-881F1FD4F663}"/>
                </a:ext>
              </a:extLst>
            </p:cNvPr>
            <p:cNvSpPr/>
            <p:nvPr/>
          </p:nvSpPr>
          <p:spPr>
            <a:xfrm>
              <a:off x="8822515" y="3315090"/>
              <a:ext cx="457200" cy="4572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F46FFA0-546A-3F4C-A7A8-71EED974219B}"/>
                </a:ext>
              </a:extLst>
            </p:cNvPr>
            <p:cNvSpPr/>
            <p:nvPr/>
          </p:nvSpPr>
          <p:spPr>
            <a:xfrm>
              <a:off x="7732245" y="3315090"/>
              <a:ext cx="457200" cy="4572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094276F-502D-5C4F-88EF-83224F774FAA}"/>
              </a:ext>
            </a:extLst>
          </p:cNvPr>
          <p:cNvGrpSpPr/>
          <p:nvPr/>
        </p:nvGrpSpPr>
        <p:grpSpPr>
          <a:xfrm>
            <a:off x="7549448" y="2789012"/>
            <a:ext cx="3183155" cy="457200"/>
            <a:chOff x="7186830" y="2789012"/>
            <a:chExt cx="3183155" cy="4572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E2F4A3F-6BB3-2D4F-8985-E69A2C16FB91}"/>
                </a:ext>
              </a:extLst>
            </p:cNvPr>
            <p:cNvSpPr/>
            <p:nvPr/>
          </p:nvSpPr>
          <p:spPr>
            <a:xfrm>
              <a:off x="8277212" y="2789012"/>
              <a:ext cx="457200" cy="4572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DDE6121-B94B-6B40-AF42-4274D45FC421}"/>
                </a:ext>
              </a:extLst>
            </p:cNvPr>
            <p:cNvSpPr/>
            <p:nvPr/>
          </p:nvSpPr>
          <p:spPr>
            <a:xfrm>
              <a:off x="9367594" y="2789012"/>
              <a:ext cx="457200" cy="4572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F80E4BD-E248-E443-8731-4AA590312946}"/>
                </a:ext>
              </a:extLst>
            </p:cNvPr>
            <p:cNvSpPr/>
            <p:nvPr/>
          </p:nvSpPr>
          <p:spPr>
            <a:xfrm>
              <a:off x="9912785" y="2789012"/>
              <a:ext cx="457200" cy="4572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38AD3E8-098C-3748-ABC7-07AE28886F02}"/>
                </a:ext>
              </a:extLst>
            </p:cNvPr>
            <p:cNvSpPr/>
            <p:nvPr/>
          </p:nvSpPr>
          <p:spPr>
            <a:xfrm>
              <a:off x="8822403" y="2789012"/>
              <a:ext cx="457200" cy="4572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6642021-FD74-5446-8EC0-657C8BCB036C}"/>
                </a:ext>
              </a:extLst>
            </p:cNvPr>
            <p:cNvSpPr/>
            <p:nvPr/>
          </p:nvSpPr>
          <p:spPr>
            <a:xfrm>
              <a:off x="7732021" y="2789012"/>
              <a:ext cx="457200" cy="4572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520D1F7-6493-A944-8076-C281EBCDA3BA}"/>
                </a:ext>
              </a:extLst>
            </p:cNvPr>
            <p:cNvSpPr/>
            <p:nvPr/>
          </p:nvSpPr>
          <p:spPr>
            <a:xfrm>
              <a:off x="7186830" y="2789012"/>
              <a:ext cx="457200" cy="4572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7C223C1-795C-8447-8CA8-98EA42240B80}"/>
              </a:ext>
            </a:extLst>
          </p:cNvPr>
          <p:cNvGrpSpPr/>
          <p:nvPr/>
        </p:nvGrpSpPr>
        <p:grpSpPr>
          <a:xfrm>
            <a:off x="7004033" y="2243298"/>
            <a:ext cx="3728570" cy="457200"/>
            <a:chOff x="6641415" y="2243298"/>
            <a:chExt cx="3728570" cy="45720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1E1D8C4-8E82-6141-9CCC-1A5ACCFB794C}"/>
                </a:ext>
              </a:extLst>
            </p:cNvPr>
            <p:cNvSpPr/>
            <p:nvPr/>
          </p:nvSpPr>
          <p:spPr>
            <a:xfrm>
              <a:off x="8277099" y="2243298"/>
              <a:ext cx="457200" cy="4572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821DE77-DA89-EE45-8AC6-3C3F07D3910E}"/>
                </a:ext>
              </a:extLst>
            </p:cNvPr>
            <p:cNvSpPr/>
            <p:nvPr/>
          </p:nvSpPr>
          <p:spPr>
            <a:xfrm>
              <a:off x="9367555" y="2243298"/>
              <a:ext cx="457200" cy="4572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774C096-E7C0-4649-8C2C-E3B33D2303BF}"/>
                </a:ext>
              </a:extLst>
            </p:cNvPr>
            <p:cNvSpPr/>
            <p:nvPr/>
          </p:nvSpPr>
          <p:spPr>
            <a:xfrm>
              <a:off x="9912785" y="2243298"/>
              <a:ext cx="457200" cy="4572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7098988-F13E-D14A-B759-325D1D168D24}"/>
                </a:ext>
              </a:extLst>
            </p:cNvPr>
            <p:cNvSpPr/>
            <p:nvPr/>
          </p:nvSpPr>
          <p:spPr>
            <a:xfrm>
              <a:off x="8822327" y="2243298"/>
              <a:ext cx="457200" cy="4572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B2A0E6CA-27EB-604C-91EA-B44D5E04BF04}"/>
                </a:ext>
              </a:extLst>
            </p:cNvPr>
            <p:cNvSpPr/>
            <p:nvPr/>
          </p:nvSpPr>
          <p:spPr>
            <a:xfrm>
              <a:off x="7731871" y="2243298"/>
              <a:ext cx="457200" cy="4572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556FBFF-E40B-9346-89FB-965FBCF5B8C2}"/>
                </a:ext>
              </a:extLst>
            </p:cNvPr>
            <p:cNvSpPr/>
            <p:nvPr/>
          </p:nvSpPr>
          <p:spPr>
            <a:xfrm>
              <a:off x="7186643" y="2243298"/>
              <a:ext cx="457200" cy="4572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519CF19-1DFC-A74F-897F-635B0CD84E5F}"/>
                </a:ext>
              </a:extLst>
            </p:cNvPr>
            <p:cNvSpPr/>
            <p:nvPr/>
          </p:nvSpPr>
          <p:spPr>
            <a:xfrm>
              <a:off x="6641415" y="2243298"/>
              <a:ext cx="457200" cy="4572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3AAA23C-1A83-564E-992B-34412D93609B}"/>
              </a:ext>
            </a:extLst>
          </p:cNvPr>
          <p:cNvGrpSpPr/>
          <p:nvPr/>
        </p:nvGrpSpPr>
        <p:grpSpPr>
          <a:xfrm>
            <a:off x="6458618" y="1697939"/>
            <a:ext cx="4273985" cy="457200"/>
            <a:chOff x="6096000" y="1697939"/>
            <a:chExt cx="4273985" cy="457200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4CC16A0-3730-C043-93BD-A7E2793DE490}"/>
                </a:ext>
              </a:extLst>
            </p:cNvPr>
            <p:cNvSpPr/>
            <p:nvPr/>
          </p:nvSpPr>
          <p:spPr>
            <a:xfrm>
              <a:off x="8277020" y="1697939"/>
              <a:ext cx="45720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A91A895-0AE7-A44C-9824-D67A35082FAE}"/>
                </a:ext>
              </a:extLst>
            </p:cNvPr>
            <p:cNvSpPr/>
            <p:nvPr/>
          </p:nvSpPr>
          <p:spPr>
            <a:xfrm>
              <a:off x="9367530" y="1697939"/>
              <a:ext cx="45720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D20229D-99B3-9C46-85E1-51D702661D01}"/>
                </a:ext>
              </a:extLst>
            </p:cNvPr>
            <p:cNvSpPr/>
            <p:nvPr/>
          </p:nvSpPr>
          <p:spPr>
            <a:xfrm>
              <a:off x="9912785" y="1697939"/>
              <a:ext cx="45720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B73AAA5-0DD8-8744-A7CA-E734D2A82DB6}"/>
                </a:ext>
              </a:extLst>
            </p:cNvPr>
            <p:cNvSpPr/>
            <p:nvPr/>
          </p:nvSpPr>
          <p:spPr>
            <a:xfrm>
              <a:off x="8822275" y="1697939"/>
              <a:ext cx="45720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099B004F-1A9D-D54D-86DC-D8BB4FC76402}"/>
                </a:ext>
              </a:extLst>
            </p:cNvPr>
            <p:cNvSpPr/>
            <p:nvPr/>
          </p:nvSpPr>
          <p:spPr>
            <a:xfrm>
              <a:off x="7731765" y="1697939"/>
              <a:ext cx="45720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76E1646C-C319-D544-8565-D922EF1E4E98}"/>
                </a:ext>
              </a:extLst>
            </p:cNvPr>
            <p:cNvSpPr/>
            <p:nvPr/>
          </p:nvSpPr>
          <p:spPr>
            <a:xfrm>
              <a:off x="7186510" y="1697939"/>
              <a:ext cx="45720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9FB0711B-384D-E345-959E-73DF7F562292}"/>
                </a:ext>
              </a:extLst>
            </p:cNvPr>
            <p:cNvSpPr/>
            <p:nvPr/>
          </p:nvSpPr>
          <p:spPr>
            <a:xfrm>
              <a:off x="6641255" y="1697939"/>
              <a:ext cx="45720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17666BBC-E314-BE44-B1D1-BF857D1EF781}"/>
                </a:ext>
              </a:extLst>
            </p:cNvPr>
            <p:cNvSpPr/>
            <p:nvPr/>
          </p:nvSpPr>
          <p:spPr>
            <a:xfrm>
              <a:off x="6096000" y="1697939"/>
              <a:ext cx="45720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B3DCB474-025F-BF44-A980-BA3AAEDB098E}"/>
              </a:ext>
            </a:extLst>
          </p:cNvPr>
          <p:cNvSpPr txBox="1"/>
          <p:nvPr/>
        </p:nvSpPr>
        <p:spPr>
          <a:xfrm>
            <a:off x="7661584" y="6230686"/>
            <a:ext cx="1322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dirty="0"/>
              <a:t>base case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4A3ADF2C-AF65-A841-94AC-106F81539336}"/>
              </a:ext>
            </a:extLst>
          </p:cNvPr>
          <p:cNvCxnSpPr>
            <a:stCxn id="49" idx="3"/>
            <a:endCxn id="7" idx="1"/>
          </p:cNvCxnSpPr>
          <p:nvPr/>
        </p:nvCxnSpPr>
        <p:spPr>
          <a:xfrm flipV="1">
            <a:off x="8984382" y="5665195"/>
            <a:ext cx="1275255" cy="75015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urved Connector 69">
            <a:extLst>
              <a:ext uri="{FF2B5EF4-FFF2-40B4-BE49-F238E27FC236}">
                <a16:creationId xmlns:a16="http://schemas.microsoft.com/office/drawing/2014/main" id="{D344122D-0A29-1149-A871-7568872F35A2}"/>
              </a:ext>
            </a:extLst>
          </p:cNvPr>
          <p:cNvCxnSpPr>
            <a:cxnSpLocks/>
          </p:cNvCxnSpPr>
          <p:nvPr/>
        </p:nvCxnSpPr>
        <p:spPr>
          <a:xfrm>
            <a:off x="11266005" y="1895803"/>
            <a:ext cx="12700" cy="528152"/>
          </a:xfrm>
          <a:prstGeom prst="curvedConnector3">
            <a:avLst>
              <a:gd name="adj1" fmla="val 1800000"/>
            </a:avLst>
          </a:prstGeom>
          <a:ln>
            <a:prstDash val="dash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73" name="Curved Connector 72">
            <a:extLst>
              <a:ext uri="{FF2B5EF4-FFF2-40B4-BE49-F238E27FC236}">
                <a16:creationId xmlns:a16="http://schemas.microsoft.com/office/drawing/2014/main" id="{9DC39291-69D0-6C4A-B6A8-CCC6E36C162C}"/>
              </a:ext>
            </a:extLst>
          </p:cNvPr>
          <p:cNvCxnSpPr>
            <a:cxnSpLocks/>
          </p:cNvCxnSpPr>
          <p:nvPr/>
        </p:nvCxnSpPr>
        <p:spPr>
          <a:xfrm>
            <a:off x="11315543" y="2430157"/>
            <a:ext cx="12700" cy="540682"/>
          </a:xfrm>
          <a:prstGeom prst="curvedConnector3">
            <a:avLst>
              <a:gd name="adj1" fmla="val 1800000"/>
            </a:avLst>
          </a:prstGeom>
          <a:ln>
            <a:prstDash val="dash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77" name="Curved Connector 76">
            <a:extLst>
              <a:ext uri="{FF2B5EF4-FFF2-40B4-BE49-F238E27FC236}">
                <a16:creationId xmlns:a16="http://schemas.microsoft.com/office/drawing/2014/main" id="{04E5221A-71C9-5F43-969D-92B85F3B6F99}"/>
              </a:ext>
            </a:extLst>
          </p:cNvPr>
          <p:cNvCxnSpPr>
            <a:cxnSpLocks/>
          </p:cNvCxnSpPr>
          <p:nvPr/>
        </p:nvCxnSpPr>
        <p:spPr>
          <a:xfrm>
            <a:off x="11315543" y="3031958"/>
            <a:ext cx="12700" cy="523104"/>
          </a:xfrm>
          <a:prstGeom prst="curvedConnector3">
            <a:avLst>
              <a:gd name="adj1" fmla="val 1800000"/>
            </a:avLst>
          </a:prstGeom>
          <a:ln>
            <a:prstDash val="dash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85" name="Rectangle 84">
            <a:extLst>
              <a:ext uri="{FF2B5EF4-FFF2-40B4-BE49-F238E27FC236}">
                <a16:creationId xmlns:a16="http://schemas.microsoft.com/office/drawing/2014/main" id="{548F6468-84B6-154D-A342-4BE593D75A21}"/>
              </a:ext>
            </a:extLst>
          </p:cNvPr>
          <p:cNvSpPr/>
          <p:nvPr/>
        </p:nvSpPr>
        <p:spPr>
          <a:xfrm>
            <a:off x="6316930" y="1529255"/>
            <a:ext cx="4955426" cy="4619297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B71E7862-129F-4743-8417-98F9EEF57F1A}"/>
              </a:ext>
            </a:extLst>
          </p:cNvPr>
          <p:cNvSpPr/>
          <p:nvPr/>
        </p:nvSpPr>
        <p:spPr>
          <a:xfrm>
            <a:off x="6941218" y="2203886"/>
            <a:ext cx="4331138" cy="3944666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BDD4F89A-5050-5A47-A78C-837D5EB51E1A}"/>
              </a:ext>
            </a:extLst>
          </p:cNvPr>
          <p:cNvSpPr/>
          <p:nvPr/>
        </p:nvSpPr>
        <p:spPr>
          <a:xfrm>
            <a:off x="7461072" y="2739910"/>
            <a:ext cx="3811283" cy="3408642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541DFD8C-3ABA-7F42-9789-78BB65D22364}"/>
              </a:ext>
            </a:extLst>
          </p:cNvPr>
          <p:cNvSpPr/>
          <p:nvPr/>
        </p:nvSpPr>
        <p:spPr>
          <a:xfrm>
            <a:off x="8006328" y="3293510"/>
            <a:ext cx="3266028" cy="2855042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098FF266-22BF-3C44-B10B-EDAE35767D33}"/>
              </a:ext>
            </a:extLst>
          </p:cNvPr>
          <p:cNvSpPr/>
          <p:nvPr/>
        </p:nvSpPr>
        <p:spPr>
          <a:xfrm>
            <a:off x="8526181" y="3801726"/>
            <a:ext cx="2739824" cy="2368406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69A2F410-194B-6847-A9AF-EFE29038144D}"/>
              </a:ext>
            </a:extLst>
          </p:cNvPr>
          <p:cNvSpPr/>
          <p:nvPr/>
        </p:nvSpPr>
        <p:spPr>
          <a:xfrm>
            <a:off x="9096837" y="4353069"/>
            <a:ext cx="2169167" cy="1810842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1AAF92FA-CF8A-1F46-9446-21433AEB50D6}"/>
              </a:ext>
            </a:extLst>
          </p:cNvPr>
          <p:cNvSpPr/>
          <p:nvPr/>
        </p:nvSpPr>
        <p:spPr>
          <a:xfrm>
            <a:off x="9640247" y="4867506"/>
            <a:ext cx="1625758" cy="1296405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FBD529FC-23A5-A249-BB9E-7A40EFE9A5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21139" y="4655081"/>
            <a:ext cx="4763611" cy="847036"/>
          </a:xfrm>
          <a:prstGeom prst="rect">
            <a:avLst/>
          </a:prstGeom>
        </p:spPr>
      </p:pic>
      <p:cxnSp>
        <p:nvCxnSpPr>
          <p:cNvPr id="94" name="Curved Connector 93">
            <a:extLst>
              <a:ext uri="{FF2B5EF4-FFF2-40B4-BE49-F238E27FC236}">
                <a16:creationId xmlns:a16="http://schemas.microsoft.com/office/drawing/2014/main" id="{350D1886-C0A1-0E48-B120-832F15CF3B4E}"/>
              </a:ext>
            </a:extLst>
          </p:cNvPr>
          <p:cNvCxnSpPr>
            <a:cxnSpLocks/>
          </p:cNvCxnSpPr>
          <p:nvPr/>
        </p:nvCxnSpPr>
        <p:spPr>
          <a:xfrm flipH="1">
            <a:off x="11245531" y="3568036"/>
            <a:ext cx="15766" cy="529567"/>
          </a:xfrm>
          <a:prstGeom prst="curvedConnector3">
            <a:avLst>
              <a:gd name="adj1" fmla="val -1449956"/>
            </a:avLst>
          </a:prstGeom>
          <a:ln>
            <a:prstDash val="dash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95" name="Curved Connector 94">
            <a:extLst>
              <a:ext uri="{FF2B5EF4-FFF2-40B4-BE49-F238E27FC236}">
                <a16:creationId xmlns:a16="http://schemas.microsoft.com/office/drawing/2014/main" id="{F84F2FC0-70BF-9741-BAF2-BAB74B682C67}"/>
              </a:ext>
            </a:extLst>
          </p:cNvPr>
          <p:cNvCxnSpPr>
            <a:cxnSpLocks/>
          </p:cNvCxnSpPr>
          <p:nvPr/>
        </p:nvCxnSpPr>
        <p:spPr>
          <a:xfrm flipH="1">
            <a:off x="11270822" y="4082957"/>
            <a:ext cx="15766" cy="529567"/>
          </a:xfrm>
          <a:prstGeom prst="curvedConnector3">
            <a:avLst>
              <a:gd name="adj1" fmla="val -1449956"/>
            </a:avLst>
          </a:prstGeom>
          <a:ln>
            <a:prstDash val="dash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96" name="Curved Connector 95">
            <a:extLst>
              <a:ext uri="{FF2B5EF4-FFF2-40B4-BE49-F238E27FC236}">
                <a16:creationId xmlns:a16="http://schemas.microsoft.com/office/drawing/2014/main" id="{5F756DE4-7402-3F4A-8067-F83A657A24F3}"/>
              </a:ext>
            </a:extLst>
          </p:cNvPr>
          <p:cNvCxnSpPr>
            <a:cxnSpLocks/>
          </p:cNvCxnSpPr>
          <p:nvPr/>
        </p:nvCxnSpPr>
        <p:spPr>
          <a:xfrm flipH="1">
            <a:off x="11295465" y="4602722"/>
            <a:ext cx="15766" cy="529567"/>
          </a:xfrm>
          <a:prstGeom prst="curvedConnector3">
            <a:avLst>
              <a:gd name="adj1" fmla="val -1449956"/>
            </a:avLst>
          </a:prstGeom>
          <a:ln>
            <a:prstDash val="dash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97" name="Curved Connector 96">
            <a:extLst>
              <a:ext uri="{FF2B5EF4-FFF2-40B4-BE49-F238E27FC236}">
                <a16:creationId xmlns:a16="http://schemas.microsoft.com/office/drawing/2014/main" id="{1F1955B8-E1E6-2847-8148-97366B078F5D}"/>
              </a:ext>
            </a:extLst>
          </p:cNvPr>
          <p:cNvCxnSpPr>
            <a:cxnSpLocks/>
            <a:endCxn id="7" idx="3"/>
          </p:cNvCxnSpPr>
          <p:nvPr/>
        </p:nvCxnSpPr>
        <p:spPr>
          <a:xfrm rot="10800000" flipV="1">
            <a:off x="10716837" y="5171811"/>
            <a:ext cx="578628" cy="493384"/>
          </a:xfrm>
          <a:prstGeom prst="curvedConnector3">
            <a:avLst>
              <a:gd name="adj1" fmla="val 50000"/>
            </a:avLst>
          </a:prstGeom>
          <a:ln>
            <a:prstDash val="dash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57364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60AA9-CAE7-9949-9BC1-01A1AEAFD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Alternatives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066DD9-D7C1-1548-82E9-52E43ACB9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18</a:t>
            </a:fld>
            <a:endParaRPr lang="en-NO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92E62E-3AC3-DC42-BAE9-C1BFCE9A9EE2}"/>
              </a:ext>
            </a:extLst>
          </p:cNvPr>
          <p:cNvSpPr/>
          <p:nvPr/>
        </p:nvSpPr>
        <p:spPr>
          <a:xfrm>
            <a:off x="4252378" y="4983263"/>
            <a:ext cx="4572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BC7614-DB53-9B47-ACBE-56D2C0029653}"/>
              </a:ext>
            </a:extLst>
          </p:cNvPr>
          <p:cNvSpPr/>
          <p:nvPr/>
        </p:nvSpPr>
        <p:spPr>
          <a:xfrm>
            <a:off x="4251818" y="4460159"/>
            <a:ext cx="4572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2F0D6F-4736-F54F-A4C0-B1EF7ACD367C}"/>
              </a:ext>
            </a:extLst>
          </p:cNvPr>
          <p:cNvSpPr/>
          <p:nvPr/>
        </p:nvSpPr>
        <p:spPr>
          <a:xfrm>
            <a:off x="3706963" y="4460159"/>
            <a:ext cx="457200" cy="457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E5A3FDF-C791-8248-A44C-3792DE49903D}"/>
              </a:ext>
            </a:extLst>
          </p:cNvPr>
          <p:cNvSpPr/>
          <p:nvPr/>
        </p:nvSpPr>
        <p:spPr>
          <a:xfrm>
            <a:off x="3161548" y="3919477"/>
            <a:ext cx="457200" cy="4572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546786-866F-B84E-9ED2-AC11C0CD4908}"/>
              </a:ext>
            </a:extLst>
          </p:cNvPr>
          <p:cNvSpPr/>
          <p:nvPr/>
        </p:nvSpPr>
        <p:spPr>
          <a:xfrm>
            <a:off x="4251632" y="3919477"/>
            <a:ext cx="4572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9327F7E-C252-714D-A0E6-B322104007E7}"/>
              </a:ext>
            </a:extLst>
          </p:cNvPr>
          <p:cNvSpPr/>
          <p:nvPr/>
        </p:nvSpPr>
        <p:spPr>
          <a:xfrm>
            <a:off x="3706590" y="3919477"/>
            <a:ext cx="457200" cy="457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6ECC0F8-C218-F14A-B211-21128BA7DBAA}"/>
              </a:ext>
            </a:extLst>
          </p:cNvPr>
          <p:cNvSpPr/>
          <p:nvPr/>
        </p:nvSpPr>
        <p:spPr>
          <a:xfrm>
            <a:off x="3161268" y="3391325"/>
            <a:ext cx="457200" cy="4572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9453A0C-AF0E-5D49-95CB-C804773D9647}"/>
              </a:ext>
            </a:extLst>
          </p:cNvPr>
          <p:cNvSpPr/>
          <p:nvPr/>
        </p:nvSpPr>
        <p:spPr>
          <a:xfrm>
            <a:off x="4251538" y="3391325"/>
            <a:ext cx="4572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A8B882B-0516-F84A-9395-FD58C7F7BE37}"/>
              </a:ext>
            </a:extLst>
          </p:cNvPr>
          <p:cNvSpPr/>
          <p:nvPr/>
        </p:nvSpPr>
        <p:spPr>
          <a:xfrm>
            <a:off x="3706403" y="3391325"/>
            <a:ext cx="457200" cy="457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E8F0FB4-F693-364B-B05A-D683F39CE2F1}"/>
              </a:ext>
            </a:extLst>
          </p:cNvPr>
          <p:cNvSpPr/>
          <p:nvPr/>
        </p:nvSpPr>
        <p:spPr>
          <a:xfrm>
            <a:off x="2616133" y="3391325"/>
            <a:ext cx="457200" cy="4572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5E7E050-8A89-D14F-A68E-3BD936239E66}"/>
              </a:ext>
            </a:extLst>
          </p:cNvPr>
          <p:cNvSpPr/>
          <p:nvPr/>
        </p:nvSpPr>
        <p:spPr>
          <a:xfrm>
            <a:off x="3161100" y="2865247"/>
            <a:ext cx="457200" cy="457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59E2AEE-4AAA-8848-80A0-33713CF36EC2}"/>
              </a:ext>
            </a:extLst>
          </p:cNvPr>
          <p:cNvSpPr/>
          <p:nvPr/>
        </p:nvSpPr>
        <p:spPr>
          <a:xfrm>
            <a:off x="4251482" y="2865247"/>
            <a:ext cx="4572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FC73A6A-A4EE-7446-A1FF-0F217F5478DF}"/>
              </a:ext>
            </a:extLst>
          </p:cNvPr>
          <p:cNvSpPr/>
          <p:nvPr/>
        </p:nvSpPr>
        <p:spPr>
          <a:xfrm>
            <a:off x="3706291" y="2865247"/>
            <a:ext cx="457200" cy="457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C42DAF2-2F00-BD4F-80FC-951BFBBB0A11}"/>
              </a:ext>
            </a:extLst>
          </p:cNvPr>
          <p:cNvSpPr/>
          <p:nvPr/>
        </p:nvSpPr>
        <p:spPr>
          <a:xfrm>
            <a:off x="2615909" y="2865247"/>
            <a:ext cx="457200" cy="457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F7ED15F-BC11-EA40-86B5-13DBB4297EBE}"/>
              </a:ext>
            </a:extLst>
          </p:cNvPr>
          <p:cNvSpPr/>
          <p:nvPr/>
        </p:nvSpPr>
        <p:spPr>
          <a:xfrm>
            <a:off x="2070718" y="2865247"/>
            <a:ext cx="457200" cy="457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F71E491-7049-E844-9D4E-091F3F17702A}"/>
              </a:ext>
            </a:extLst>
          </p:cNvPr>
          <p:cNvSpPr/>
          <p:nvPr/>
        </p:nvSpPr>
        <p:spPr>
          <a:xfrm>
            <a:off x="3160987" y="2319533"/>
            <a:ext cx="4572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3D6CC61-14F4-094D-A623-B886C03CEF2B}"/>
              </a:ext>
            </a:extLst>
          </p:cNvPr>
          <p:cNvSpPr/>
          <p:nvPr/>
        </p:nvSpPr>
        <p:spPr>
          <a:xfrm>
            <a:off x="4251443" y="2319533"/>
            <a:ext cx="4572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3B18748-0C1C-9446-B89E-7F2D230E3A8B}"/>
              </a:ext>
            </a:extLst>
          </p:cNvPr>
          <p:cNvSpPr/>
          <p:nvPr/>
        </p:nvSpPr>
        <p:spPr>
          <a:xfrm>
            <a:off x="3706215" y="2319533"/>
            <a:ext cx="4572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ACB21EB-719F-0247-AB2A-5581D30014E5}"/>
              </a:ext>
            </a:extLst>
          </p:cNvPr>
          <p:cNvSpPr/>
          <p:nvPr/>
        </p:nvSpPr>
        <p:spPr>
          <a:xfrm>
            <a:off x="2615759" y="2319533"/>
            <a:ext cx="4572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7BD1AFA-1153-2942-A1CA-D38565D52CF2}"/>
              </a:ext>
            </a:extLst>
          </p:cNvPr>
          <p:cNvSpPr/>
          <p:nvPr/>
        </p:nvSpPr>
        <p:spPr>
          <a:xfrm>
            <a:off x="2070531" y="2319533"/>
            <a:ext cx="4572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EDC64C0-8A76-1541-A01E-8E9883367365}"/>
              </a:ext>
            </a:extLst>
          </p:cNvPr>
          <p:cNvSpPr/>
          <p:nvPr/>
        </p:nvSpPr>
        <p:spPr>
          <a:xfrm>
            <a:off x="1525303" y="2319533"/>
            <a:ext cx="4572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4014F008-3D37-894F-A2BD-1DC902D7E3FD}"/>
              </a:ext>
            </a:extLst>
          </p:cNvPr>
          <p:cNvGrpSpPr/>
          <p:nvPr/>
        </p:nvGrpSpPr>
        <p:grpSpPr>
          <a:xfrm>
            <a:off x="979888" y="1774174"/>
            <a:ext cx="4273985" cy="4195856"/>
            <a:chOff x="979888" y="1774174"/>
            <a:chExt cx="4273985" cy="419585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E2154D5-F353-CA46-B655-E528E2F4F82C}"/>
                </a:ext>
              </a:extLst>
            </p:cNvPr>
            <p:cNvSpPr/>
            <p:nvPr/>
          </p:nvSpPr>
          <p:spPr>
            <a:xfrm>
              <a:off x="4780907" y="5512830"/>
              <a:ext cx="45720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898718B-53AA-E74D-8CEE-D74BEF40736E}"/>
                </a:ext>
              </a:extLst>
            </p:cNvPr>
            <p:cNvSpPr/>
            <p:nvPr/>
          </p:nvSpPr>
          <p:spPr>
            <a:xfrm>
              <a:off x="4796673" y="4983263"/>
              <a:ext cx="45720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F5D3A4D-705C-804A-8B97-22D782DF4B33}"/>
                </a:ext>
              </a:extLst>
            </p:cNvPr>
            <p:cNvSpPr/>
            <p:nvPr/>
          </p:nvSpPr>
          <p:spPr>
            <a:xfrm>
              <a:off x="4796673" y="4460159"/>
              <a:ext cx="45720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10536D4-C500-E645-AC85-B1B3E9DB8498}"/>
                </a:ext>
              </a:extLst>
            </p:cNvPr>
            <p:cNvSpPr/>
            <p:nvPr/>
          </p:nvSpPr>
          <p:spPr>
            <a:xfrm>
              <a:off x="4796673" y="3919477"/>
              <a:ext cx="45720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907A426-830D-7F47-92F9-A88C16F5EFA7}"/>
                </a:ext>
              </a:extLst>
            </p:cNvPr>
            <p:cNvSpPr/>
            <p:nvPr/>
          </p:nvSpPr>
          <p:spPr>
            <a:xfrm>
              <a:off x="4796673" y="3391325"/>
              <a:ext cx="45720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5FB0830-ACA0-1948-9002-F53FA314FC8F}"/>
                </a:ext>
              </a:extLst>
            </p:cNvPr>
            <p:cNvSpPr/>
            <p:nvPr/>
          </p:nvSpPr>
          <p:spPr>
            <a:xfrm>
              <a:off x="4796673" y="2865247"/>
              <a:ext cx="45720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9A5F3CD-D929-DA41-A034-11FC3F5D67AA}"/>
                </a:ext>
              </a:extLst>
            </p:cNvPr>
            <p:cNvSpPr/>
            <p:nvPr/>
          </p:nvSpPr>
          <p:spPr>
            <a:xfrm>
              <a:off x="4796673" y="2319533"/>
              <a:ext cx="45720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O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57D2A358-2ECD-AE45-AA9D-DD2E4080BDA9}"/>
                </a:ext>
              </a:extLst>
            </p:cNvPr>
            <p:cNvGrpSpPr/>
            <p:nvPr/>
          </p:nvGrpSpPr>
          <p:grpSpPr>
            <a:xfrm>
              <a:off x="979888" y="1774174"/>
              <a:ext cx="4273985" cy="457200"/>
              <a:chOff x="6096000" y="1697939"/>
              <a:chExt cx="4273985" cy="457200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EAD0F7D1-F1CC-ED46-B37E-756750C2E5C9}"/>
                  </a:ext>
                </a:extLst>
              </p:cNvPr>
              <p:cNvSpPr/>
              <p:nvPr/>
            </p:nvSpPr>
            <p:spPr>
              <a:xfrm>
                <a:off x="8277020" y="1697939"/>
                <a:ext cx="457200" cy="4572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O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D7C9A6E-DFCA-E74A-A80F-7C3FBD011D14}"/>
                  </a:ext>
                </a:extLst>
              </p:cNvPr>
              <p:cNvSpPr/>
              <p:nvPr/>
            </p:nvSpPr>
            <p:spPr>
              <a:xfrm>
                <a:off x="9367530" y="1697939"/>
                <a:ext cx="457200" cy="4572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O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EF04E9C-9EC9-C741-9200-38AC5ECA0D73}"/>
                  </a:ext>
                </a:extLst>
              </p:cNvPr>
              <p:cNvSpPr/>
              <p:nvPr/>
            </p:nvSpPr>
            <p:spPr>
              <a:xfrm>
                <a:off x="9912785" y="1697939"/>
                <a:ext cx="457200" cy="4572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O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BAE5E32-9878-7F43-AC10-27C8E9565E2B}"/>
                  </a:ext>
                </a:extLst>
              </p:cNvPr>
              <p:cNvSpPr/>
              <p:nvPr/>
            </p:nvSpPr>
            <p:spPr>
              <a:xfrm>
                <a:off x="8822275" y="1697939"/>
                <a:ext cx="457200" cy="4572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O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16EBF3AB-8167-F64A-9F31-655587F06812}"/>
                  </a:ext>
                </a:extLst>
              </p:cNvPr>
              <p:cNvSpPr/>
              <p:nvPr/>
            </p:nvSpPr>
            <p:spPr>
              <a:xfrm>
                <a:off x="7731765" y="1697939"/>
                <a:ext cx="457200" cy="4572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O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A8475A35-8BA2-A141-B997-286F12B74770}"/>
                  </a:ext>
                </a:extLst>
              </p:cNvPr>
              <p:cNvSpPr/>
              <p:nvPr/>
            </p:nvSpPr>
            <p:spPr>
              <a:xfrm>
                <a:off x="7186510" y="1697939"/>
                <a:ext cx="457200" cy="4572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O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FF93FEFF-6389-F849-B280-2821EAA696C9}"/>
                  </a:ext>
                </a:extLst>
              </p:cNvPr>
              <p:cNvSpPr/>
              <p:nvPr/>
            </p:nvSpPr>
            <p:spPr>
              <a:xfrm>
                <a:off x="6641255" y="1697939"/>
                <a:ext cx="457200" cy="4572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O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B97CB5B8-AFE9-9F43-8691-E4D19F48A86D}"/>
                  </a:ext>
                </a:extLst>
              </p:cNvPr>
              <p:cNvSpPr/>
              <p:nvPr/>
            </p:nvSpPr>
            <p:spPr>
              <a:xfrm>
                <a:off x="6096000" y="1697939"/>
                <a:ext cx="457200" cy="4572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O"/>
              </a:p>
            </p:txBody>
          </p:sp>
        </p:grp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id="{C0861D57-23D2-0940-B6DA-DCF766583FE8}"/>
              </a:ext>
            </a:extLst>
          </p:cNvPr>
          <p:cNvSpPr/>
          <p:nvPr/>
        </p:nvSpPr>
        <p:spPr>
          <a:xfrm>
            <a:off x="10121282" y="4983263"/>
            <a:ext cx="457200" cy="4572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1FA4F87E-2D6D-CC42-8847-6975DAE606AE}"/>
              </a:ext>
            </a:extLst>
          </p:cNvPr>
          <p:cNvSpPr/>
          <p:nvPr/>
        </p:nvSpPr>
        <p:spPr>
          <a:xfrm>
            <a:off x="10120722" y="4460159"/>
            <a:ext cx="457200" cy="4572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5603B088-381D-4B4C-ADF9-55F62848559E}"/>
              </a:ext>
            </a:extLst>
          </p:cNvPr>
          <p:cNvSpPr/>
          <p:nvPr/>
        </p:nvSpPr>
        <p:spPr>
          <a:xfrm>
            <a:off x="9575867" y="4460159"/>
            <a:ext cx="457200" cy="4572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F993E6AC-D824-5D48-930C-C457FA99B9D7}"/>
              </a:ext>
            </a:extLst>
          </p:cNvPr>
          <p:cNvSpPr/>
          <p:nvPr/>
        </p:nvSpPr>
        <p:spPr>
          <a:xfrm>
            <a:off x="9030452" y="3919477"/>
            <a:ext cx="457200" cy="4572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146DD404-69DB-FD46-AFCE-E12E93C585EE}"/>
              </a:ext>
            </a:extLst>
          </p:cNvPr>
          <p:cNvSpPr/>
          <p:nvPr/>
        </p:nvSpPr>
        <p:spPr>
          <a:xfrm>
            <a:off x="10120536" y="3919477"/>
            <a:ext cx="457200" cy="4572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A007B759-0D57-F64A-AF45-114F1BEAC99E}"/>
              </a:ext>
            </a:extLst>
          </p:cNvPr>
          <p:cNvSpPr/>
          <p:nvPr/>
        </p:nvSpPr>
        <p:spPr>
          <a:xfrm>
            <a:off x="9575494" y="3919477"/>
            <a:ext cx="457200" cy="4572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24D821F8-59E4-4E43-9E8F-1C929187005F}"/>
              </a:ext>
            </a:extLst>
          </p:cNvPr>
          <p:cNvSpPr/>
          <p:nvPr/>
        </p:nvSpPr>
        <p:spPr>
          <a:xfrm>
            <a:off x="9030172" y="3391325"/>
            <a:ext cx="4572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1AE54F6C-D6F2-1749-8B5D-B15F84F3C659}"/>
              </a:ext>
            </a:extLst>
          </p:cNvPr>
          <p:cNvSpPr/>
          <p:nvPr/>
        </p:nvSpPr>
        <p:spPr>
          <a:xfrm>
            <a:off x="10120442" y="3391325"/>
            <a:ext cx="4572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D37D4F2-1312-7B4F-8002-6E3CD25DDEE7}"/>
              </a:ext>
            </a:extLst>
          </p:cNvPr>
          <p:cNvSpPr/>
          <p:nvPr/>
        </p:nvSpPr>
        <p:spPr>
          <a:xfrm>
            <a:off x="9575307" y="3391325"/>
            <a:ext cx="4572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2874C810-1F9F-834D-9F71-BEFF5E6173C9}"/>
              </a:ext>
            </a:extLst>
          </p:cNvPr>
          <p:cNvSpPr/>
          <p:nvPr/>
        </p:nvSpPr>
        <p:spPr>
          <a:xfrm>
            <a:off x="8485037" y="3391325"/>
            <a:ext cx="457200" cy="4572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B763FF21-0277-0942-A3C8-C5824313BBCA}"/>
              </a:ext>
            </a:extLst>
          </p:cNvPr>
          <p:cNvSpPr/>
          <p:nvPr/>
        </p:nvSpPr>
        <p:spPr>
          <a:xfrm>
            <a:off x="9030004" y="2865247"/>
            <a:ext cx="4572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DF23E1AB-F13C-1549-A104-752567876A3F}"/>
              </a:ext>
            </a:extLst>
          </p:cNvPr>
          <p:cNvSpPr/>
          <p:nvPr/>
        </p:nvSpPr>
        <p:spPr>
          <a:xfrm>
            <a:off x="10120386" y="2865247"/>
            <a:ext cx="457200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C9E75E07-6599-1D48-B2C5-CC7E6B99C307}"/>
              </a:ext>
            </a:extLst>
          </p:cNvPr>
          <p:cNvSpPr/>
          <p:nvPr/>
        </p:nvSpPr>
        <p:spPr>
          <a:xfrm>
            <a:off x="9575195" y="2865247"/>
            <a:ext cx="4572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00729517-4E1C-5E40-A4F0-FBDFBB1D04C0}"/>
              </a:ext>
            </a:extLst>
          </p:cNvPr>
          <p:cNvSpPr/>
          <p:nvPr/>
        </p:nvSpPr>
        <p:spPr>
          <a:xfrm>
            <a:off x="8484813" y="2865247"/>
            <a:ext cx="457200" cy="4572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7344B488-FCF2-0943-8869-27E6C54868C5}"/>
              </a:ext>
            </a:extLst>
          </p:cNvPr>
          <p:cNvSpPr/>
          <p:nvPr/>
        </p:nvSpPr>
        <p:spPr>
          <a:xfrm>
            <a:off x="7939622" y="2865247"/>
            <a:ext cx="457200" cy="4572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43D993A0-53BA-EF49-8059-5E6484CDD0AE}"/>
              </a:ext>
            </a:extLst>
          </p:cNvPr>
          <p:cNvSpPr/>
          <p:nvPr/>
        </p:nvSpPr>
        <p:spPr>
          <a:xfrm>
            <a:off x="9029891" y="2319533"/>
            <a:ext cx="4572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883ED7DC-E5BA-AF40-A0DA-AF2ADF577D2F}"/>
              </a:ext>
            </a:extLst>
          </p:cNvPr>
          <p:cNvSpPr/>
          <p:nvPr/>
        </p:nvSpPr>
        <p:spPr>
          <a:xfrm>
            <a:off x="10120347" y="2319533"/>
            <a:ext cx="457200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B0018CEA-7FA9-0145-8407-8F9CE92BB5DD}"/>
              </a:ext>
            </a:extLst>
          </p:cNvPr>
          <p:cNvSpPr/>
          <p:nvPr/>
        </p:nvSpPr>
        <p:spPr>
          <a:xfrm>
            <a:off x="9575119" y="2319533"/>
            <a:ext cx="457200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B6CC4EB9-9651-0440-AE8E-8C810A563FDE}"/>
              </a:ext>
            </a:extLst>
          </p:cNvPr>
          <p:cNvSpPr/>
          <p:nvPr/>
        </p:nvSpPr>
        <p:spPr>
          <a:xfrm>
            <a:off x="8484663" y="2319533"/>
            <a:ext cx="457200" cy="4572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9E56F407-195C-2747-96AE-646DAEE91DA6}"/>
              </a:ext>
            </a:extLst>
          </p:cNvPr>
          <p:cNvSpPr/>
          <p:nvPr/>
        </p:nvSpPr>
        <p:spPr>
          <a:xfrm>
            <a:off x="7939435" y="2319533"/>
            <a:ext cx="457200" cy="4572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582908CB-73A0-B54A-98DB-190164E1AAB5}"/>
              </a:ext>
            </a:extLst>
          </p:cNvPr>
          <p:cNvSpPr/>
          <p:nvPr/>
        </p:nvSpPr>
        <p:spPr>
          <a:xfrm>
            <a:off x="7394207" y="2319533"/>
            <a:ext cx="457200" cy="4572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3A32DDD1-AAD6-064D-BEEB-F54790666281}"/>
              </a:ext>
            </a:extLst>
          </p:cNvPr>
          <p:cNvSpPr/>
          <p:nvPr/>
        </p:nvSpPr>
        <p:spPr>
          <a:xfrm>
            <a:off x="10649811" y="5512830"/>
            <a:ext cx="457200" cy="4572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4F17D8EE-2E9E-F842-8E66-549B4808E91F}"/>
              </a:ext>
            </a:extLst>
          </p:cNvPr>
          <p:cNvSpPr/>
          <p:nvPr/>
        </p:nvSpPr>
        <p:spPr>
          <a:xfrm>
            <a:off x="10665577" y="4983263"/>
            <a:ext cx="457200" cy="4572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26492BCA-2822-3240-8040-71CED126C02B}"/>
              </a:ext>
            </a:extLst>
          </p:cNvPr>
          <p:cNvSpPr/>
          <p:nvPr/>
        </p:nvSpPr>
        <p:spPr>
          <a:xfrm>
            <a:off x="10665577" y="4460159"/>
            <a:ext cx="457200" cy="4572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C29AEA64-012E-CD48-ADBE-0372D3BBB4FB}"/>
              </a:ext>
            </a:extLst>
          </p:cNvPr>
          <p:cNvSpPr/>
          <p:nvPr/>
        </p:nvSpPr>
        <p:spPr>
          <a:xfrm>
            <a:off x="10665577" y="3919477"/>
            <a:ext cx="457200" cy="4572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0C1FCEB5-7BEB-2F4F-80CC-74C9B026B473}"/>
              </a:ext>
            </a:extLst>
          </p:cNvPr>
          <p:cNvSpPr/>
          <p:nvPr/>
        </p:nvSpPr>
        <p:spPr>
          <a:xfrm>
            <a:off x="10665577" y="3391325"/>
            <a:ext cx="457200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A7A2CD50-96E2-954A-90DF-6B3CCCDAA7C8}"/>
              </a:ext>
            </a:extLst>
          </p:cNvPr>
          <p:cNvSpPr/>
          <p:nvPr/>
        </p:nvSpPr>
        <p:spPr>
          <a:xfrm>
            <a:off x="10665577" y="2865247"/>
            <a:ext cx="457200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1FA542AF-DEA1-F749-A613-2A62D6176C4A}"/>
              </a:ext>
            </a:extLst>
          </p:cNvPr>
          <p:cNvSpPr/>
          <p:nvPr/>
        </p:nvSpPr>
        <p:spPr>
          <a:xfrm>
            <a:off x="10665577" y="2319533"/>
            <a:ext cx="457200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0CA666B5-3F4F-3949-B7F5-1EAC9FCA8754}"/>
              </a:ext>
            </a:extLst>
          </p:cNvPr>
          <p:cNvSpPr/>
          <p:nvPr/>
        </p:nvSpPr>
        <p:spPr>
          <a:xfrm>
            <a:off x="9029812" y="1774174"/>
            <a:ext cx="457200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45CCAD5D-C7AD-0049-95EB-14C7E82F447E}"/>
              </a:ext>
            </a:extLst>
          </p:cNvPr>
          <p:cNvSpPr/>
          <p:nvPr/>
        </p:nvSpPr>
        <p:spPr>
          <a:xfrm>
            <a:off x="10120322" y="1774174"/>
            <a:ext cx="457200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E5075613-5A78-E540-B483-2740BEBCE6A2}"/>
              </a:ext>
            </a:extLst>
          </p:cNvPr>
          <p:cNvSpPr/>
          <p:nvPr/>
        </p:nvSpPr>
        <p:spPr>
          <a:xfrm>
            <a:off x="10665577" y="1774174"/>
            <a:ext cx="457200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7E64D933-FFF0-024E-A7DB-EBAA838FBE15}"/>
              </a:ext>
            </a:extLst>
          </p:cNvPr>
          <p:cNvSpPr/>
          <p:nvPr/>
        </p:nvSpPr>
        <p:spPr>
          <a:xfrm>
            <a:off x="9575067" y="1774174"/>
            <a:ext cx="457200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3563E0C9-D99E-C54E-BE10-130FF2AEE254}"/>
              </a:ext>
            </a:extLst>
          </p:cNvPr>
          <p:cNvSpPr/>
          <p:nvPr/>
        </p:nvSpPr>
        <p:spPr>
          <a:xfrm>
            <a:off x="8484557" y="1774174"/>
            <a:ext cx="457200" cy="4572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A2566DCE-4582-B34B-B43F-9EEA2CA6525F}"/>
              </a:ext>
            </a:extLst>
          </p:cNvPr>
          <p:cNvSpPr/>
          <p:nvPr/>
        </p:nvSpPr>
        <p:spPr>
          <a:xfrm>
            <a:off x="7939302" y="1774174"/>
            <a:ext cx="457200" cy="4572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5AEFC6FB-C67A-2849-A6F4-1BBF1D454425}"/>
              </a:ext>
            </a:extLst>
          </p:cNvPr>
          <p:cNvSpPr/>
          <p:nvPr/>
        </p:nvSpPr>
        <p:spPr>
          <a:xfrm>
            <a:off x="7394047" y="1774174"/>
            <a:ext cx="457200" cy="4572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3318801D-6DA6-E749-92C5-A9A1281F5267}"/>
              </a:ext>
            </a:extLst>
          </p:cNvPr>
          <p:cNvSpPr/>
          <p:nvPr/>
        </p:nvSpPr>
        <p:spPr>
          <a:xfrm>
            <a:off x="6848792" y="1774174"/>
            <a:ext cx="457200" cy="4572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0057577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DE24BE6-E597-F841-BEA9-61B55C6CC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A Methodology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3A4FBE-6B4F-C14E-AE32-B3695B6F58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NO" dirty="0"/>
              <a:t>Is there a recursive data type?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NO" dirty="0"/>
              <a:t>Break down the problem into self-similar sub-problems of smaller size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NO" dirty="0"/>
              <a:t>What are the </a:t>
            </a:r>
            <a:r>
              <a:rPr lang="en-NO" dirty="0">
                <a:solidFill>
                  <a:schemeClr val="accent3"/>
                </a:solidFill>
              </a:rPr>
              <a:t>base cases</a:t>
            </a:r>
            <a:r>
              <a:rPr lang="en-NO" dirty="0"/>
              <a:t>?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NO" dirty="0"/>
              <a:t>What are the </a:t>
            </a:r>
            <a:r>
              <a:rPr lang="en-NO" dirty="0">
                <a:solidFill>
                  <a:schemeClr val="accent3"/>
                </a:solidFill>
              </a:rPr>
              <a:t>recursive cases</a:t>
            </a:r>
            <a:r>
              <a:rPr lang="en-NO" dirty="0"/>
              <a:t>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F54B6A-0406-EC4A-9915-475388AE7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19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68089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FD313-78C0-A64A-893A-09715BB47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Sum of Integers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0071A8-1E15-664D-A47E-8365FC39E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2</a:t>
            </a:fld>
            <a:endParaRPr lang="en-NO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7EC17DB-723D-BD46-9BCE-4478A4D379EE}"/>
              </a:ext>
            </a:extLst>
          </p:cNvPr>
          <p:cNvSpPr txBox="1">
            <a:spLocks/>
          </p:cNvSpPr>
          <p:nvPr/>
        </p:nvSpPr>
        <p:spPr>
          <a:xfrm>
            <a:off x="838200" y="2371123"/>
            <a:ext cx="4506310" cy="2115754"/>
          </a:xfrm>
          <a:prstGeom prst="rect">
            <a:avLst/>
          </a:prstGeom>
          <a:solidFill>
            <a:schemeClr val="bg2"/>
          </a:solidFill>
        </p:spPr>
        <p:txBody>
          <a:bodyPr vert="horz" lIns="180000" tIns="180000" rIns="180000" bIns="18000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kern="150" dirty="0">
                <a:solidFill>
                  <a:srgbClr val="81A1C1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def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 err="1">
                <a:solidFill>
                  <a:srgbClr val="88C0D0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sum_of_integers</a:t>
            </a:r>
            <a:r>
              <a:rPr lang="en-GB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(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n</a:t>
            </a:r>
            <a:r>
              <a:rPr lang="en-GB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)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:</a:t>
            </a:r>
            <a:endParaRPr lang="en-NO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pPr marL="0" indent="0">
              <a:buNone/>
            </a:pP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   </a:t>
            </a:r>
            <a:r>
              <a:rPr lang="en-GB" kern="150" dirty="0">
                <a:solidFill>
                  <a:srgbClr val="81A1C1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sum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=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0</a:t>
            </a:r>
            <a:endParaRPr lang="en-NO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pPr marL="0" indent="0">
              <a:buNone/>
            </a:pP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   </a:t>
            </a:r>
            <a:r>
              <a:rPr lang="en-GB" kern="150" dirty="0">
                <a:solidFill>
                  <a:srgbClr val="81A1C1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for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 err="1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i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81A1C1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in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81A1C1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range</a:t>
            </a:r>
            <a:r>
              <a:rPr lang="en-GB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(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n+1</a:t>
            </a:r>
            <a:r>
              <a:rPr lang="en-GB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)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:</a:t>
            </a:r>
            <a:endParaRPr lang="en-NO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pPr marL="0" indent="0">
              <a:buNone/>
            </a:pP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      </a:t>
            </a:r>
            <a:r>
              <a:rPr lang="en-GB" kern="150" dirty="0">
                <a:solidFill>
                  <a:srgbClr val="81A1C1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sum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+=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 err="1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i</a:t>
            </a:r>
            <a:endParaRPr lang="en-NO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pPr marL="0" indent="0">
              <a:spcAft>
                <a:spcPts val="595"/>
              </a:spcAft>
              <a:buNone/>
            </a:pP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   </a:t>
            </a:r>
            <a:r>
              <a:rPr lang="en-GB" kern="150" dirty="0">
                <a:solidFill>
                  <a:srgbClr val="81A1C1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return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81A1C1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sum</a:t>
            </a:r>
            <a:endParaRPr lang="en-NO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CE5339-CA0F-5C43-A8E5-444F33D30D5D}"/>
              </a:ext>
            </a:extLst>
          </p:cNvPr>
          <p:cNvSpPr txBox="1"/>
          <p:nvPr/>
        </p:nvSpPr>
        <p:spPr>
          <a:xfrm>
            <a:off x="5596758" y="2459504"/>
            <a:ext cx="62116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4000" dirty="0">
                <a:latin typeface="Montserrat" pitchFamily="2" charset="77"/>
              </a:rPr>
              <a:t>How to rewrite this </a:t>
            </a:r>
            <a:r>
              <a:rPr lang="en-NO" sz="4000" dirty="0">
                <a:solidFill>
                  <a:schemeClr val="accent3"/>
                </a:solidFill>
                <a:latin typeface="Montserrat" pitchFamily="2" charset="77"/>
              </a:rPr>
              <a:t>without a loop </a:t>
            </a:r>
            <a:r>
              <a:rPr lang="en-NO" sz="4000" dirty="0">
                <a:latin typeface="Montserrat" pitchFamily="2" charset="77"/>
              </a:rPr>
              <a:t>nor the known formula?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34F740-7663-B044-AD2B-240EE8CB3423}"/>
              </a:ext>
            </a:extLst>
          </p:cNvPr>
          <p:cNvSpPr txBox="1"/>
          <p:nvPr/>
        </p:nvSpPr>
        <p:spPr>
          <a:xfrm rot="20129344">
            <a:off x="2265424" y="2862402"/>
            <a:ext cx="7367036" cy="1471511"/>
          </a:xfrm>
          <a:prstGeom prst="rect">
            <a:avLst/>
          </a:prstGeom>
          <a:solidFill>
            <a:srgbClr val="4C5669">
              <a:alpha val="46275"/>
            </a:srgbClr>
          </a:solidFill>
          <a:ln w="28575">
            <a:solidFill>
              <a:schemeClr val="accent5"/>
            </a:solidFill>
          </a:ln>
        </p:spPr>
        <p:txBody>
          <a:bodyPr wrap="none" lIns="180000" tIns="180000" rIns="180000" bIns="180000" rtlCol="0">
            <a:spAutoFit/>
          </a:bodyPr>
          <a:lstStyle/>
          <a:p>
            <a:r>
              <a:rPr lang="en-NO" sz="7200" dirty="0">
                <a:solidFill>
                  <a:schemeClr val="accent5"/>
                </a:solidFill>
                <a:latin typeface="Stencil" pitchFamily="82" charset="77"/>
              </a:rPr>
              <a:t>USE RECURSION</a:t>
            </a:r>
          </a:p>
        </p:txBody>
      </p:sp>
    </p:spTree>
    <p:extLst>
      <p:ext uri="{BB962C8B-B14F-4D97-AF65-F5344CB8AC3E}">
        <p14:creationId xmlns:p14="http://schemas.microsoft.com/office/powerpoint/2010/main" val="285155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673BAC7-0792-5842-BE3C-3717E2B4D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O" dirty="0"/>
              <a:t>Expressiveness</a:t>
            </a:r>
            <a:br>
              <a:rPr lang="en-NO" dirty="0"/>
            </a:br>
            <a:r>
              <a:rPr lang="en-NO" sz="2800" dirty="0">
                <a:latin typeface="Montserrat" pitchFamily="2" charset="77"/>
              </a:rPr>
              <a:t>Recursion vs. Iteration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084EA58B-7CB9-5E4B-B2AD-EAE397F4AB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145584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E10C33-B053-1543-AF59-6E1ED4F87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20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8131670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1DF7F-456C-8C45-A5E7-38C89D4D6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Efficiency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E6C085-325A-5040-A485-75459DD5E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21</a:t>
            </a:fld>
            <a:endParaRPr lang="en-NO" dirty="0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23A8124E-24E7-2F4D-9EBB-4AD55C22943C}"/>
              </a:ext>
            </a:extLst>
          </p:cNvPr>
          <p:cNvSpPr txBox="1">
            <a:spLocks/>
          </p:cNvSpPr>
          <p:nvPr/>
        </p:nvSpPr>
        <p:spPr>
          <a:xfrm>
            <a:off x="838200" y="1762690"/>
            <a:ext cx="4506310" cy="2115754"/>
          </a:xfrm>
          <a:prstGeom prst="rect">
            <a:avLst/>
          </a:prstGeom>
          <a:solidFill>
            <a:schemeClr val="bg2"/>
          </a:solidFill>
        </p:spPr>
        <p:txBody>
          <a:bodyPr vert="horz" lIns="180000" tIns="180000" rIns="180000" bIns="18000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kern="150" dirty="0">
                <a:solidFill>
                  <a:srgbClr val="81A1C1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def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 err="1">
                <a:solidFill>
                  <a:srgbClr val="88C0D0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sum_of_integers</a:t>
            </a:r>
            <a:r>
              <a:rPr lang="en-GB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(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n</a:t>
            </a:r>
            <a:r>
              <a:rPr lang="en-GB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)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:</a:t>
            </a:r>
            <a:endParaRPr lang="en-NO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pPr marL="0" indent="0">
              <a:buNone/>
            </a:pP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   </a:t>
            </a:r>
            <a:r>
              <a:rPr lang="en-GB" kern="150" dirty="0">
                <a:solidFill>
                  <a:srgbClr val="81A1C1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sum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=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0</a:t>
            </a:r>
            <a:endParaRPr lang="en-NO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pPr marL="0" indent="0">
              <a:buNone/>
            </a:pP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   </a:t>
            </a:r>
            <a:r>
              <a:rPr lang="en-GB" kern="150" dirty="0">
                <a:solidFill>
                  <a:srgbClr val="81A1C1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for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 err="1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i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81A1C1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in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81A1C1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range</a:t>
            </a:r>
            <a:r>
              <a:rPr lang="en-GB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(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n+1</a:t>
            </a:r>
            <a:r>
              <a:rPr lang="en-GB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)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:</a:t>
            </a:r>
            <a:endParaRPr lang="en-NO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pPr marL="0" indent="0">
              <a:buNone/>
            </a:pP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      </a:t>
            </a:r>
            <a:r>
              <a:rPr lang="en-GB" kern="150" dirty="0">
                <a:solidFill>
                  <a:srgbClr val="81A1C1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sum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+=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 err="1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i</a:t>
            </a:r>
            <a:endParaRPr lang="en-NO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pPr marL="0" indent="0">
              <a:spcAft>
                <a:spcPts val="595"/>
              </a:spcAft>
              <a:buNone/>
            </a:pP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   </a:t>
            </a:r>
            <a:r>
              <a:rPr lang="en-GB" kern="150" dirty="0">
                <a:solidFill>
                  <a:srgbClr val="81A1C1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return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81A1C1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sum</a:t>
            </a:r>
            <a:endParaRPr lang="en-NO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794BC42B-85EE-0B47-AA6D-98425FF50E0C}"/>
              </a:ext>
            </a:extLst>
          </p:cNvPr>
          <p:cNvSpPr txBox="1">
            <a:spLocks/>
          </p:cNvSpPr>
          <p:nvPr/>
        </p:nvSpPr>
        <p:spPr>
          <a:xfrm>
            <a:off x="5817475" y="1762690"/>
            <a:ext cx="5785945" cy="2115754"/>
          </a:xfrm>
          <a:prstGeom prst="rect">
            <a:avLst/>
          </a:prstGeom>
          <a:solidFill>
            <a:schemeClr val="bg2"/>
          </a:solidFill>
        </p:spPr>
        <p:txBody>
          <a:bodyPr vert="horz" lIns="180000" tIns="180000" rIns="180000" bIns="18000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kern="150" dirty="0">
                <a:solidFill>
                  <a:srgbClr val="81A1C1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def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 err="1">
                <a:solidFill>
                  <a:srgbClr val="88C0D0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sum_of_integers</a:t>
            </a:r>
            <a:r>
              <a:rPr lang="en-GB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(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n</a:t>
            </a:r>
            <a:r>
              <a:rPr lang="en-GB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)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:</a:t>
            </a:r>
            <a:endParaRPr lang="en-NO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pPr marL="0" indent="0">
              <a:buNone/>
            </a:pP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  </a:t>
            </a:r>
            <a:r>
              <a:rPr lang="en-GB" kern="150" dirty="0">
                <a:solidFill>
                  <a:srgbClr val="81A1C1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if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n==1:</a:t>
            </a:r>
            <a:endParaRPr lang="en-NO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pPr marL="0" indent="0">
              <a:buNone/>
            </a:pP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     </a:t>
            </a:r>
            <a:r>
              <a:rPr lang="en-GB" kern="150" dirty="0">
                <a:solidFill>
                  <a:srgbClr val="81A1C1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return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1</a:t>
            </a:r>
            <a:endParaRPr lang="en-NO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pPr marL="0" indent="0">
              <a:spcAft>
                <a:spcPts val="595"/>
              </a:spcAft>
              <a:buNone/>
            </a:pP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  </a:t>
            </a:r>
            <a:r>
              <a:rPr lang="en-GB" kern="150" dirty="0">
                <a:solidFill>
                  <a:srgbClr val="81A1C1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return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n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+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 err="1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sum_of_integers</a:t>
            </a:r>
            <a:r>
              <a:rPr lang="en-GB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(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n-1</a:t>
            </a:r>
            <a:r>
              <a:rPr lang="en-GB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)</a:t>
            </a:r>
            <a:endParaRPr lang="en-NO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2E51DE-25CB-A343-995E-F3B8CDEF9339}"/>
              </a:ext>
            </a:extLst>
          </p:cNvPr>
          <p:cNvSpPr txBox="1"/>
          <p:nvPr/>
        </p:nvSpPr>
        <p:spPr>
          <a:xfrm>
            <a:off x="838200" y="4055930"/>
            <a:ext cx="4506310" cy="43088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>
              <a:spcAft>
                <a:spcPts val="595"/>
              </a:spcAft>
            </a:pPr>
            <a:r>
              <a:rPr lang="en-GB" sz="2200" kern="150" dirty="0">
                <a:solidFill>
                  <a:srgbClr val="81A1C1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print</a:t>
            </a:r>
            <a:r>
              <a:rPr lang="en-GB" sz="2200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(</a:t>
            </a:r>
            <a:r>
              <a:rPr lang="en-GB" sz="2200" kern="150" dirty="0" err="1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sum_of_integers</a:t>
            </a:r>
            <a:r>
              <a:rPr lang="en-GB" sz="2200" kern="150" dirty="0">
                <a:solidFill>
                  <a:srgbClr val="88C0D0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(</a:t>
            </a:r>
            <a:r>
              <a:rPr lang="en-GB" sz="2200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1000</a:t>
            </a:r>
            <a:r>
              <a:rPr lang="en-GB" sz="2200" kern="150" dirty="0">
                <a:solidFill>
                  <a:srgbClr val="88C0D0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)</a:t>
            </a:r>
            <a:r>
              <a:rPr lang="en-GB" sz="2200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)</a:t>
            </a:r>
            <a:endParaRPr lang="en-NO" sz="2200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9C7FD0-F05F-1D45-88F6-6C0A7CBF7579}"/>
              </a:ext>
            </a:extLst>
          </p:cNvPr>
          <p:cNvSpPr txBox="1"/>
          <p:nvPr/>
        </p:nvSpPr>
        <p:spPr>
          <a:xfrm>
            <a:off x="5817475" y="4055930"/>
            <a:ext cx="5785945" cy="43088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>
              <a:spcAft>
                <a:spcPts val="595"/>
              </a:spcAft>
            </a:pPr>
            <a:r>
              <a:rPr lang="en-GB" sz="2200" kern="150" dirty="0">
                <a:solidFill>
                  <a:srgbClr val="81A1C1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print</a:t>
            </a:r>
            <a:r>
              <a:rPr lang="en-GB" sz="2200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(</a:t>
            </a:r>
            <a:r>
              <a:rPr lang="en-GB" sz="2200" kern="150" dirty="0" err="1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sum_of_integers</a:t>
            </a:r>
            <a:r>
              <a:rPr lang="en-GB" sz="2200" kern="150" dirty="0">
                <a:solidFill>
                  <a:srgbClr val="88C0D0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(</a:t>
            </a:r>
            <a:r>
              <a:rPr lang="en-GB" sz="2200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1000</a:t>
            </a:r>
            <a:r>
              <a:rPr lang="en-GB" sz="2200" kern="150" dirty="0">
                <a:solidFill>
                  <a:srgbClr val="88C0D0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)</a:t>
            </a:r>
            <a:r>
              <a:rPr lang="en-GB" sz="2200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)</a:t>
            </a:r>
            <a:endParaRPr lang="en-NO" sz="2200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3BDC3C-A55C-564D-884A-510A5889E27C}"/>
              </a:ext>
            </a:extLst>
          </p:cNvPr>
          <p:cNvSpPr txBox="1"/>
          <p:nvPr/>
        </p:nvSpPr>
        <p:spPr>
          <a:xfrm>
            <a:off x="838200" y="4728592"/>
            <a:ext cx="45063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595"/>
              </a:spcAft>
            </a:pPr>
            <a:r>
              <a:rPr lang="en-GB" dirty="0">
                <a:latin typeface="Share Tech Mono" panose="020B0509050000020004" pitchFamily="49" charset="77"/>
              </a:rPr>
              <a:t>500500</a:t>
            </a:r>
            <a:endParaRPr lang="en-NO" dirty="0">
              <a:latin typeface="Share Tech Mono" panose="020B0509050000020004" pitchFamily="49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073DA5-E5C9-F443-A7EF-9D6AD8A4BA29}"/>
              </a:ext>
            </a:extLst>
          </p:cNvPr>
          <p:cNvSpPr txBox="1"/>
          <p:nvPr/>
        </p:nvSpPr>
        <p:spPr>
          <a:xfrm>
            <a:off x="5817475" y="4728592"/>
            <a:ext cx="5785944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latin typeface="Share Tech Mono" panose="020B0509050000020004" pitchFamily="49" charset="77"/>
              </a:rPr>
              <a:t>[Previous line repeated 995 more times]</a:t>
            </a:r>
            <a:endParaRPr lang="en-NO" dirty="0">
              <a:latin typeface="Share Tech Mono" panose="020B0509050000020004" pitchFamily="49" charset="77"/>
            </a:endParaRPr>
          </a:p>
          <a:p>
            <a:r>
              <a:rPr lang="en-GB" dirty="0">
                <a:latin typeface="Share Tech Mono" panose="020B0509050000020004" pitchFamily="49" charset="77"/>
              </a:rPr>
              <a:t> File "/Users/</a:t>
            </a:r>
            <a:r>
              <a:rPr lang="en-GB" dirty="0" err="1">
                <a:latin typeface="Share Tech Mono" panose="020B0509050000020004" pitchFamily="49" charset="77"/>
              </a:rPr>
              <a:t>fchauvel</a:t>
            </a:r>
            <a:r>
              <a:rPr lang="en-GB" dirty="0">
                <a:latin typeface="Share Tech Mono" panose="020B0509050000020004" pitchFamily="49" charset="77"/>
              </a:rPr>
              <a:t>/…/</a:t>
            </a:r>
            <a:r>
              <a:rPr lang="en-GB" dirty="0" err="1">
                <a:latin typeface="Share Tech Mono" panose="020B0509050000020004" pitchFamily="49" charset="77"/>
              </a:rPr>
              <a:t>recursion.py</a:t>
            </a:r>
            <a:r>
              <a:rPr lang="en-GB" dirty="0">
                <a:latin typeface="Share Tech Mono" panose="020B0509050000020004" pitchFamily="49" charset="77"/>
              </a:rPr>
              <a:t>", line 2, in </a:t>
            </a:r>
            <a:r>
              <a:rPr lang="en-GB" dirty="0" err="1">
                <a:latin typeface="Share Tech Mono" panose="020B0509050000020004" pitchFamily="49" charset="77"/>
              </a:rPr>
              <a:t>sum_of_integers</a:t>
            </a:r>
            <a:endParaRPr lang="en-NO" dirty="0">
              <a:latin typeface="Share Tech Mono" panose="020B0509050000020004" pitchFamily="49" charset="77"/>
            </a:endParaRPr>
          </a:p>
          <a:p>
            <a:r>
              <a:rPr lang="en-GB" dirty="0">
                <a:latin typeface="Share Tech Mono" panose="020B0509050000020004" pitchFamily="49" charset="77"/>
              </a:rPr>
              <a:t>   if n==1:</a:t>
            </a:r>
            <a:endParaRPr lang="en-NO" dirty="0">
              <a:latin typeface="Share Tech Mono" panose="020B0509050000020004" pitchFamily="49" charset="77"/>
            </a:endParaRPr>
          </a:p>
          <a:p>
            <a:r>
              <a:rPr lang="en-GB" dirty="0" err="1">
                <a:latin typeface="Share Tech Mono" panose="020B0509050000020004" pitchFamily="49" charset="77"/>
              </a:rPr>
              <a:t>RecursionError</a:t>
            </a:r>
            <a:r>
              <a:rPr lang="en-GB" dirty="0">
                <a:latin typeface="Share Tech Mono" panose="020B0509050000020004" pitchFamily="49" charset="77"/>
              </a:rPr>
              <a:t>: maximum recursion depth exceeded in comparison</a:t>
            </a:r>
            <a:endParaRPr lang="en-NO" dirty="0">
              <a:latin typeface="Share Tech Mono" panose="020B0509050000020004" pitchFamily="49" charset="77"/>
            </a:endParaRPr>
          </a:p>
          <a:p>
            <a:pPr>
              <a:spcAft>
                <a:spcPts val="595"/>
              </a:spcAft>
            </a:pPr>
            <a:endParaRPr lang="en-NO" dirty="0">
              <a:latin typeface="Share Tech Mono" panose="020B0509050000020004" pitchFamily="49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5813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8EC24-DAEB-184B-B0B2-AE55F4F29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O" dirty="0"/>
              <a:t>Performance</a:t>
            </a:r>
            <a:br>
              <a:rPr lang="en-NO" dirty="0"/>
            </a:br>
            <a:r>
              <a:rPr lang="en-NO" sz="3100" dirty="0">
                <a:latin typeface="Montserrat" pitchFamily="2" charset="77"/>
              </a:rPr>
              <a:t>Recursion vs. Iteration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72FF21-28C7-DB4A-A2F3-80D4CA27427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anchor="ctr"/>
          <a:lstStyle/>
          <a:p>
            <a:r>
              <a:rPr lang="en-NO" dirty="0">
                <a:solidFill>
                  <a:schemeClr val="accent3"/>
                </a:solidFill>
              </a:rPr>
              <a:t>Time: Recursion = Iteration</a:t>
            </a:r>
          </a:p>
          <a:p>
            <a:r>
              <a:rPr lang="en-NO" dirty="0">
                <a:solidFill>
                  <a:schemeClr val="accent3"/>
                </a:solidFill>
              </a:rPr>
              <a:t>Memory: Recursion &gt; Iteration</a:t>
            </a:r>
          </a:p>
          <a:p>
            <a:endParaRPr lang="en-NO" dirty="0"/>
          </a:p>
          <a:p>
            <a:r>
              <a:rPr lang="en-NO" dirty="0"/>
              <a:t>Procedures calls are pushed onto the call stack!</a:t>
            </a:r>
          </a:p>
          <a:p>
            <a:endParaRPr lang="en-NO" dirty="0"/>
          </a:p>
          <a:p>
            <a:r>
              <a:rPr lang="en-NO" dirty="0"/>
              <a:t>The call stack may grow too big!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C1CB8F-9FE2-0D48-B307-C949C6D0D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22</a:t>
            </a:fld>
            <a:endParaRPr lang="en-NO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153460-389C-3443-BF3A-F3D78FA15F12}"/>
              </a:ext>
            </a:extLst>
          </p:cNvPr>
          <p:cNvSpPr/>
          <p:nvPr/>
        </p:nvSpPr>
        <p:spPr>
          <a:xfrm>
            <a:off x="7743486" y="5351773"/>
            <a:ext cx="2274849" cy="82519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/>
              <a:t>Program Instructions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F34F717-B4D2-0344-B595-F53C765763F2}"/>
              </a:ext>
            </a:extLst>
          </p:cNvPr>
          <p:cNvSpPr/>
          <p:nvPr/>
        </p:nvSpPr>
        <p:spPr>
          <a:xfrm>
            <a:off x="7743485" y="4444807"/>
            <a:ext cx="2274849" cy="82519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/>
              <a:t>Static data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1B0087-DD6C-FD4A-A2B7-1C3FBE4734DA}"/>
              </a:ext>
            </a:extLst>
          </p:cNvPr>
          <p:cNvSpPr/>
          <p:nvPr/>
        </p:nvSpPr>
        <p:spPr>
          <a:xfrm>
            <a:off x="7743485" y="1825625"/>
            <a:ext cx="2274849" cy="253740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/>
              <a:t>Free Memory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0169928-D454-4A4C-953D-275950FC66CB}"/>
              </a:ext>
            </a:extLst>
          </p:cNvPr>
          <p:cNvCxnSpPr/>
          <p:nvPr/>
        </p:nvCxnSpPr>
        <p:spPr>
          <a:xfrm flipV="1">
            <a:off x="7531613" y="1825625"/>
            <a:ext cx="0" cy="4351338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FEEDA26-4D8E-4640-ADD6-A054AE393550}"/>
              </a:ext>
            </a:extLst>
          </p:cNvPr>
          <p:cNvSpPr/>
          <p:nvPr/>
        </p:nvSpPr>
        <p:spPr>
          <a:xfrm>
            <a:off x="7743485" y="1743849"/>
            <a:ext cx="2274850" cy="82519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/>
              <a:t>Call-stack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28BC31-99E9-AE4E-96E3-BDE0B0BF87EB}"/>
              </a:ext>
            </a:extLst>
          </p:cNvPr>
          <p:cNvSpPr txBox="1"/>
          <p:nvPr/>
        </p:nvSpPr>
        <p:spPr>
          <a:xfrm rot="16200000">
            <a:off x="6816994" y="5049749"/>
            <a:ext cx="1059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dirty="0">
                <a:solidFill>
                  <a:schemeClr val="accent2"/>
                </a:solidFill>
                <a:latin typeface="Share Tech Mono" panose="020B0509050000020004" pitchFamily="49" charset="77"/>
              </a:rPr>
              <a:t>Address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7546F64-75CC-DC47-983D-3BA8F2AED63A}"/>
              </a:ext>
            </a:extLst>
          </p:cNvPr>
          <p:cNvCxnSpPr/>
          <p:nvPr/>
        </p:nvCxnSpPr>
        <p:spPr>
          <a:xfrm>
            <a:off x="10152149" y="1743849"/>
            <a:ext cx="0" cy="1350479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C2498BC-C8DB-5849-8940-8E58EB8CF28F}"/>
              </a:ext>
            </a:extLst>
          </p:cNvPr>
          <p:cNvSpPr txBox="1"/>
          <p:nvPr/>
        </p:nvSpPr>
        <p:spPr>
          <a:xfrm>
            <a:off x="10230205" y="2076470"/>
            <a:ext cx="13227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3"/>
                </a:solidFill>
              </a:rPr>
              <a:t>C</a:t>
            </a:r>
            <a:r>
              <a:rPr lang="en-NO" dirty="0">
                <a:solidFill>
                  <a:schemeClr val="accent3"/>
                </a:solidFill>
              </a:rPr>
              <a:t>all-stack</a:t>
            </a:r>
          </a:p>
          <a:p>
            <a:r>
              <a:rPr lang="en-NO" dirty="0">
                <a:solidFill>
                  <a:schemeClr val="accent3"/>
                </a:solidFill>
              </a:rPr>
              <a:t>growth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7B4C8B9-8755-424A-AB62-22C9E450E84A}"/>
              </a:ext>
            </a:extLst>
          </p:cNvPr>
          <p:cNvSpPr/>
          <p:nvPr/>
        </p:nvSpPr>
        <p:spPr>
          <a:xfrm>
            <a:off x="7743484" y="3547811"/>
            <a:ext cx="2274849" cy="82519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/>
              <a:t>Heap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69EC28F-3828-CC4A-9A75-9D69CF0A66C6}"/>
              </a:ext>
            </a:extLst>
          </p:cNvPr>
          <p:cNvCxnSpPr/>
          <p:nvPr/>
        </p:nvCxnSpPr>
        <p:spPr>
          <a:xfrm flipV="1">
            <a:off x="10377797" y="3094328"/>
            <a:ext cx="0" cy="1278673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C0D7D44-54F8-B44D-827C-90FD0067CA49}"/>
              </a:ext>
            </a:extLst>
          </p:cNvPr>
          <p:cNvSpPr txBox="1"/>
          <p:nvPr/>
        </p:nvSpPr>
        <p:spPr>
          <a:xfrm>
            <a:off x="10586675" y="3547811"/>
            <a:ext cx="9925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</a:t>
            </a:r>
            <a:r>
              <a:rPr lang="en-NO" dirty="0"/>
              <a:t>eap</a:t>
            </a:r>
          </a:p>
          <a:p>
            <a:r>
              <a:rPr lang="en-NO" dirty="0"/>
              <a:t>growth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6B4C892-163A-7B4D-8FF4-EE64B441FD5A}"/>
              </a:ext>
            </a:extLst>
          </p:cNvPr>
          <p:cNvSpPr/>
          <p:nvPr/>
        </p:nvSpPr>
        <p:spPr>
          <a:xfrm>
            <a:off x="7743483" y="1737237"/>
            <a:ext cx="2274850" cy="1810574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/>
              <a:t>Call-stack</a:t>
            </a:r>
          </a:p>
        </p:txBody>
      </p:sp>
      <p:sp>
        <p:nvSpPr>
          <p:cNvPr id="19" name="Explosion 2 18">
            <a:extLst>
              <a:ext uri="{FF2B5EF4-FFF2-40B4-BE49-F238E27FC236}">
                <a16:creationId xmlns:a16="http://schemas.microsoft.com/office/drawing/2014/main" id="{550C1619-68CC-3149-99A6-B5DCBEF156C2}"/>
              </a:ext>
            </a:extLst>
          </p:cNvPr>
          <p:cNvSpPr/>
          <p:nvPr/>
        </p:nvSpPr>
        <p:spPr>
          <a:xfrm>
            <a:off x="9536670" y="3195464"/>
            <a:ext cx="792363" cy="622738"/>
          </a:xfrm>
          <a:prstGeom prst="irregularSeal2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>
                <a:ln>
                  <a:solidFill>
                    <a:schemeClr val="accent5"/>
                  </a:solidFill>
                </a:ln>
                <a:solidFill>
                  <a:schemeClr val="accent5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92855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CCE93-A941-E64B-B53E-F52D8E01F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S</a:t>
            </a:r>
            <a:r>
              <a:rPr lang="en-GB" dirty="0"/>
              <a:t>l</a:t>
            </a:r>
            <a:r>
              <a:rPr lang="en-NO" dirty="0"/>
              <a:t>ow Motion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5836B9-B866-D940-9346-E0553092D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23</a:t>
            </a:fld>
            <a:endParaRPr lang="en-NO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E0698E-E33E-6648-B301-7B51A7EFEC0C}"/>
              </a:ext>
            </a:extLst>
          </p:cNvPr>
          <p:cNvSpPr txBox="1"/>
          <p:nvPr/>
        </p:nvSpPr>
        <p:spPr>
          <a:xfrm>
            <a:off x="838200" y="4245117"/>
            <a:ext cx="5785944" cy="43088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>
              <a:spcAft>
                <a:spcPts val="595"/>
              </a:spcAft>
            </a:pPr>
            <a:r>
              <a:rPr lang="en-GB" sz="2200" kern="150" dirty="0">
                <a:solidFill>
                  <a:srgbClr val="81A1C1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print</a:t>
            </a:r>
            <a:r>
              <a:rPr lang="en-GB" sz="2200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(</a:t>
            </a:r>
            <a:r>
              <a:rPr lang="en-GB" sz="2200" kern="150" dirty="0" err="1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sum_of_integers</a:t>
            </a:r>
            <a:r>
              <a:rPr lang="en-GB" sz="2200" kern="150" dirty="0">
                <a:solidFill>
                  <a:srgbClr val="88C0D0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(</a:t>
            </a:r>
            <a:r>
              <a:rPr lang="en-GB" sz="2200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5</a:t>
            </a:r>
            <a:r>
              <a:rPr lang="en-GB" sz="2200" kern="150" dirty="0">
                <a:solidFill>
                  <a:srgbClr val="88C0D0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)</a:t>
            </a:r>
            <a:r>
              <a:rPr lang="en-GB" sz="2200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)</a:t>
            </a:r>
            <a:endParaRPr lang="en-NO" sz="2200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EB3D53-D9B8-A548-ADEC-303510796568}"/>
              </a:ext>
            </a:extLst>
          </p:cNvPr>
          <p:cNvSpPr/>
          <p:nvPr/>
        </p:nvSpPr>
        <p:spPr>
          <a:xfrm>
            <a:off x="8071945" y="1628185"/>
            <a:ext cx="2823882" cy="7751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latin typeface="Share Tech Mono" panose="020B0509050000020004" pitchFamily="49" charset="77"/>
              </a:rPr>
              <a:t>n = 5</a:t>
            </a:r>
          </a:p>
          <a:p>
            <a:r>
              <a:rPr lang="en-GB" dirty="0">
                <a:latin typeface="Share Tech Mono" panose="020B0509050000020004" pitchFamily="49" charset="77"/>
              </a:rPr>
              <a:t>result = ??</a:t>
            </a:r>
            <a:endParaRPr lang="en-NO" dirty="0">
              <a:latin typeface="Share Tech Mono" panose="020B0509050000020004" pitchFamily="49" charset="77"/>
            </a:endParaRP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3FA00C10-3150-F640-8297-7A8440710863}"/>
              </a:ext>
            </a:extLst>
          </p:cNvPr>
          <p:cNvSpPr txBox="1">
            <a:spLocks/>
          </p:cNvSpPr>
          <p:nvPr/>
        </p:nvSpPr>
        <p:spPr>
          <a:xfrm>
            <a:off x="838200" y="1788089"/>
            <a:ext cx="5785945" cy="2115754"/>
          </a:xfrm>
          <a:prstGeom prst="rect">
            <a:avLst/>
          </a:prstGeom>
          <a:solidFill>
            <a:schemeClr val="bg2"/>
          </a:solidFill>
        </p:spPr>
        <p:txBody>
          <a:bodyPr vert="horz" lIns="180000" tIns="180000" rIns="180000" bIns="18000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kern="150" dirty="0">
                <a:solidFill>
                  <a:srgbClr val="81A1C1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def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 err="1">
                <a:solidFill>
                  <a:srgbClr val="88C0D0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sum_of_integers</a:t>
            </a:r>
            <a:r>
              <a:rPr lang="en-GB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(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n</a:t>
            </a:r>
            <a:r>
              <a:rPr lang="en-GB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)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:</a:t>
            </a:r>
            <a:endParaRPr lang="en-NO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pPr marL="0" indent="0">
              <a:buNone/>
            </a:pP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  </a:t>
            </a:r>
            <a:r>
              <a:rPr lang="en-GB" kern="150" dirty="0">
                <a:solidFill>
                  <a:srgbClr val="81A1C1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if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n==1:</a:t>
            </a:r>
            <a:endParaRPr lang="en-NO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pPr marL="0" indent="0">
              <a:buNone/>
            </a:pP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     </a:t>
            </a:r>
            <a:r>
              <a:rPr lang="en-GB" kern="150" dirty="0">
                <a:solidFill>
                  <a:srgbClr val="81A1C1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return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1</a:t>
            </a:r>
            <a:endParaRPr lang="en-NO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pPr marL="0" indent="0">
              <a:spcAft>
                <a:spcPts val="595"/>
              </a:spcAft>
              <a:buNone/>
            </a:pP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  </a:t>
            </a:r>
            <a:r>
              <a:rPr lang="en-GB" kern="150" dirty="0">
                <a:solidFill>
                  <a:srgbClr val="81A1C1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return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n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+</a:t>
            </a:r>
            <a:r>
              <a:rPr lang="en-GB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kern="150" dirty="0" err="1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sum_of_integers</a:t>
            </a:r>
            <a:r>
              <a:rPr lang="en-GB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(</a:t>
            </a:r>
            <a:r>
              <a:rPr lang="en-GB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n-1</a:t>
            </a:r>
            <a:r>
              <a:rPr lang="en-GB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)</a:t>
            </a:r>
            <a:endParaRPr lang="en-NO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4AD76F-DBF6-C243-AA9B-82B8FB5CA0FE}"/>
              </a:ext>
            </a:extLst>
          </p:cNvPr>
          <p:cNvSpPr/>
          <p:nvPr/>
        </p:nvSpPr>
        <p:spPr>
          <a:xfrm>
            <a:off x="8071945" y="2480711"/>
            <a:ext cx="2823881" cy="7751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latin typeface="Share Tech Mono" panose="020B0509050000020004" pitchFamily="49" charset="77"/>
              </a:rPr>
              <a:t>n = 4</a:t>
            </a:r>
          </a:p>
          <a:p>
            <a:r>
              <a:rPr lang="en-GB" dirty="0">
                <a:latin typeface="Share Tech Mono" panose="020B0509050000020004" pitchFamily="49" charset="77"/>
              </a:rPr>
              <a:t>result = ??</a:t>
            </a:r>
            <a:endParaRPr lang="en-NO" dirty="0">
              <a:latin typeface="Share Tech Mono" panose="020B0509050000020004" pitchFamily="49" charset="7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1FB102-DA65-854F-BCF8-D8B230FCC972}"/>
              </a:ext>
            </a:extLst>
          </p:cNvPr>
          <p:cNvSpPr/>
          <p:nvPr/>
        </p:nvSpPr>
        <p:spPr>
          <a:xfrm>
            <a:off x="8071944" y="3333237"/>
            <a:ext cx="2823881" cy="7751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latin typeface="Share Tech Mono" panose="020B0509050000020004" pitchFamily="49" charset="77"/>
              </a:rPr>
              <a:t>n = 3</a:t>
            </a:r>
          </a:p>
          <a:p>
            <a:r>
              <a:rPr lang="en-GB" dirty="0">
                <a:latin typeface="Share Tech Mono" panose="020B0509050000020004" pitchFamily="49" charset="77"/>
              </a:rPr>
              <a:t>result = ??</a:t>
            </a:r>
            <a:endParaRPr lang="en-NO" dirty="0">
              <a:latin typeface="Share Tech Mono" panose="020B0509050000020004" pitchFamily="49" charset="77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3EB38D8-41F6-7B4A-81D3-BE5C309CF62E}"/>
              </a:ext>
            </a:extLst>
          </p:cNvPr>
          <p:cNvSpPr/>
          <p:nvPr/>
        </p:nvSpPr>
        <p:spPr>
          <a:xfrm>
            <a:off x="8071944" y="4185763"/>
            <a:ext cx="2823881" cy="7751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latin typeface="Share Tech Mono" panose="020B0509050000020004" pitchFamily="49" charset="77"/>
              </a:rPr>
              <a:t>n = 2</a:t>
            </a:r>
          </a:p>
          <a:p>
            <a:r>
              <a:rPr lang="en-GB" dirty="0">
                <a:latin typeface="Share Tech Mono" panose="020B0509050000020004" pitchFamily="49" charset="77"/>
              </a:rPr>
              <a:t>result = ??</a:t>
            </a:r>
            <a:endParaRPr lang="en-NO" dirty="0">
              <a:latin typeface="Share Tech Mono" panose="020B0509050000020004" pitchFamily="49" charset="77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95FB190-27AF-2845-AD9F-00C1CEFF94EB}"/>
              </a:ext>
            </a:extLst>
          </p:cNvPr>
          <p:cNvSpPr/>
          <p:nvPr/>
        </p:nvSpPr>
        <p:spPr>
          <a:xfrm>
            <a:off x="8071943" y="5038289"/>
            <a:ext cx="2823881" cy="7751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latin typeface="Share Tech Mono" panose="020B0509050000020004" pitchFamily="49" charset="77"/>
              </a:rPr>
              <a:t>n = 1</a:t>
            </a:r>
          </a:p>
          <a:p>
            <a:r>
              <a:rPr lang="en-GB" dirty="0">
                <a:latin typeface="Share Tech Mono" panose="020B0509050000020004" pitchFamily="49" charset="77"/>
              </a:rPr>
              <a:t>result = 1</a:t>
            </a:r>
            <a:endParaRPr lang="en-NO" dirty="0">
              <a:latin typeface="Share Tech Mono" panose="020B0509050000020004" pitchFamily="49" charset="77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988629C-23B5-D548-B63F-8FCDDD13DBB6}"/>
              </a:ext>
            </a:extLst>
          </p:cNvPr>
          <p:cNvSpPr/>
          <p:nvPr/>
        </p:nvSpPr>
        <p:spPr>
          <a:xfrm>
            <a:off x="9240447" y="4512455"/>
            <a:ext cx="1511634" cy="3941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NO" dirty="0">
                <a:latin typeface="Share Tech Mono" panose="020B0509050000020004" pitchFamily="49" charset="77"/>
              </a:rPr>
              <a:t>n + 2 = 3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5399270-44CA-504D-9CB5-3500363A4102}"/>
              </a:ext>
            </a:extLst>
          </p:cNvPr>
          <p:cNvSpPr/>
          <p:nvPr/>
        </p:nvSpPr>
        <p:spPr>
          <a:xfrm>
            <a:off x="9240447" y="3651647"/>
            <a:ext cx="1511634" cy="3941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NO" dirty="0">
                <a:latin typeface="Share Tech Mono" panose="020B0509050000020004" pitchFamily="49" charset="77"/>
              </a:rPr>
              <a:t>n + 3 = 6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0109496-BAB6-D44F-959C-FAB694FCF788}"/>
              </a:ext>
            </a:extLst>
          </p:cNvPr>
          <p:cNvSpPr/>
          <p:nvPr/>
        </p:nvSpPr>
        <p:spPr>
          <a:xfrm>
            <a:off x="9240446" y="2800817"/>
            <a:ext cx="1511634" cy="3941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NO" dirty="0">
                <a:latin typeface="Share Tech Mono" panose="020B0509050000020004" pitchFamily="49" charset="77"/>
              </a:rPr>
              <a:t>n + 6 = 10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213897F-FB73-7740-824C-6DB282CDBE77}"/>
              </a:ext>
            </a:extLst>
          </p:cNvPr>
          <p:cNvSpPr/>
          <p:nvPr/>
        </p:nvSpPr>
        <p:spPr>
          <a:xfrm>
            <a:off x="9240445" y="1940009"/>
            <a:ext cx="1655381" cy="3941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NO" dirty="0">
                <a:latin typeface="Share Tech Mono" panose="020B0509050000020004" pitchFamily="49" charset="77"/>
              </a:rPr>
              <a:t>n + 10 = 15</a:t>
            </a:r>
          </a:p>
        </p:txBody>
      </p:sp>
      <p:cxnSp>
        <p:nvCxnSpPr>
          <p:cNvPr id="19" name="Curved Connector 18">
            <a:extLst>
              <a:ext uri="{FF2B5EF4-FFF2-40B4-BE49-F238E27FC236}">
                <a16:creationId xmlns:a16="http://schemas.microsoft.com/office/drawing/2014/main" id="{EB2EF454-5843-6B4A-8098-E3F2E7E6F543}"/>
              </a:ext>
            </a:extLst>
          </p:cNvPr>
          <p:cNvCxnSpPr>
            <a:cxnSpLocks/>
            <a:stCxn id="13" idx="3"/>
            <a:endCxn id="12" idx="3"/>
          </p:cNvCxnSpPr>
          <p:nvPr/>
        </p:nvCxnSpPr>
        <p:spPr>
          <a:xfrm flipV="1">
            <a:off x="10895824" y="4573315"/>
            <a:ext cx="1" cy="852526"/>
          </a:xfrm>
          <a:prstGeom prst="curvedConnector3">
            <a:avLst>
              <a:gd name="adj1" fmla="val 22860100000"/>
            </a:avLst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1" name="Curved Connector 20">
            <a:extLst>
              <a:ext uri="{FF2B5EF4-FFF2-40B4-BE49-F238E27FC236}">
                <a16:creationId xmlns:a16="http://schemas.microsoft.com/office/drawing/2014/main" id="{2260A012-5E93-7E4C-8952-1A90DCB1334E}"/>
              </a:ext>
            </a:extLst>
          </p:cNvPr>
          <p:cNvCxnSpPr>
            <a:cxnSpLocks/>
            <a:stCxn id="8" idx="1"/>
            <a:endCxn id="10" idx="1"/>
          </p:cNvCxnSpPr>
          <p:nvPr/>
        </p:nvCxnSpPr>
        <p:spPr>
          <a:xfrm rot="10800000" flipV="1">
            <a:off x="8071945" y="2015737"/>
            <a:ext cx="12700" cy="852526"/>
          </a:xfrm>
          <a:prstGeom prst="curvedConnector3">
            <a:avLst>
              <a:gd name="adj1" fmla="val 1800000"/>
            </a:avLst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2" name="Curved Connector 21">
            <a:extLst>
              <a:ext uri="{FF2B5EF4-FFF2-40B4-BE49-F238E27FC236}">
                <a16:creationId xmlns:a16="http://schemas.microsoft.com/office/drawing/2014/main" id="{0A2E45DB-6C4E-C648-94B6-B7FFC6C67A87}"/>
              </a:ext>
            </a:extLst>
          </p:cNvPr>
          <p:cNvCxnSpPr>
            <a:cxnSpLocks/>
            <a:stCxn id="10" idx="1"/>
            <a:endCxn id="11" idx="1"/>
          </p:cNvCxnSpPr>
          <p:nvPr/>
        </p:nvCxnSpPr>
        <p:spPr>
          <a:xfrm rot="10800000" flipV="1">
            <a:off x="8071945" y="2868263"/>
            <a:ext cx="1" cy="852526"/>
          </a:xfrm>
          <a:prstGeom prst="curvedConnector3">
            <a:avLst>
              <a:gd name="adj1" fmla="val 22860100000"/>
            </a:avLst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5" name="Curved Connector 24">
            <a:extLst>
              <a:ext uri="{FF2B5EF4-FFF2-40B4-BE49-F238E27FC236}">
                <a16:creationId xmlns:a16="http://schemas.microsoft.com/office/drawing/2014/main" id="{38AC550A-1B92-A64E-BDCD-7CF186A68C22}"/>
              </a:ext>
            </a:extLst>
          </p:cNvPr>
          <p:cNvCxnSpPr>
            <a:cxnSpLocks/>
            <a:stCxn id="11" idx="1"/>
            <a:endCxn id="12" idx="1"/>
          </p:cNvCxnSpPr>
          <p:nvPr/>
        </p:nvCxnSpPr>
        <p:spPr>
          <a:xfrm rot="10800000" flipV="1">
            <a:off x="8071944" y="3720789"/>
            <a:ext cx="12700" cy="852526"/>
          </a:xfrm>
          <a:prstGeom prst="curvedConnector3">
            <a:avLst>
              <a:gd name="adj1" fmla="val 1800000"/>
            </a:avLst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8" name="Curved Connector 27">
            <a:extLst>
              <a:ext uri="{FF2B5EF4-FFF2-40B4-BE49-F238E27FC236}">
                <a16:creationId xmlns:a16="http://schemas.microsoft.com/office/drawing/2014/main" id="{643E2AA8-2D38-D743-A531-AB7F5A56222E}"/>
              </a:ext>
            </a:extLst>
          </p:cNvPr>
          <p:cNvCxnSpPr>
            <a:cxnSpLocks/>
            <a:stCxn id="12" idx="1"/>
            <a:endCxn id="13" idx="1"/>
          </p:cNvCxnSpPr>
          <p:nvPr/>
        </p:nvCxnSpPr>
        <p:spPr>
          <a:xfrm rot="10800000" flipV="1">
            <a:off x="8071944" y="4573315"/>
            <a:ext cx="1" cy="852526"/>
          </a:xfrm>
          <a:prstGeom prst="curvedConnector3">
            <a:avLst>
              <a:gd name="adj1" fmla="val 22860100000"/>
            </a:avLst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1" name="Curved Connector 30">
            <a:extLst>
              <a:ext uri="{FF2B5EF4-FFF2-40B4-BE49-F238E27FC236}">
                <a16:creationId xmlns:a16="http://schemas.microsoft.com/office/drawing/2014/main" id="{907945D4-343A-1845-BA75-E81B4BA9A60A}"/>
              </a:ext>
            </a:extLst>
          </p:cNvPr>
          <p:cNvCxnSpPr>
            <a:cxnSpLocks/>
            <a:stCxn id="12" idx="3"/>
            <a:endCxn id="11" idx="3"/>
          </p:cNvCxnSpPr>
          <p:nvPr/>
        </p:nvCxnSpPr>
        <p:spPr>
          <a:xfrm flipV="1">
            <a:off x="10895825" y="3720789"/>
            <a:ext cx="12700" cy="852526"/>
          </a:xfrm>
          <a:prstGeom prst="curvedConnector3">
            <a:avLst>
              <a:gd name="adj1" fmla="val 1800000"/>
            </a:avLst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5" name="Curved Connector 34">
            <a:extLst>
              <a:ext uri="{FF2B5EF4-FFF2-40B4-BE49-F238E27FC236}">
                <a16:creationId xmlns:a16="http://schemas.microsoft.com/office/drawing/2014/main" id="{BEFC5B2E-0CD6-B947-81C4-BECCEFE4E789}"/>
              </a:ext>
            </a:extLst>
          </p:cNvPr>
          <p:cNvCxnSpPr>
            <a:cxnSpLocks/>
            <a:stCxn id="11" idx="3"/>
            <a:endCxn id="10" idx="3"/>
          </p:cNvCxnSpPr>
          <p:nvPr/>
        </p:nvCxnSpPr>
        <p:spPr>
          <a:xfrm flipV="1">
            <a:off x="10895825" y="2868263"/>
            <a:ext cx="1" cy="852526"/>
          </a:xfrm>
          <a:prstGeom prst="curvedConnector3">
            <a:avLst>
              <a:gd name="adj1" fmla="val 22860100000"/>
            </a:avLst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8" name="Curved Connector 37">
            <a:extLst>
              <a:ext uri="{FF2B5EF4-FFF2-40B4-BE49-F238E27FC236}">
                <a16:creationId xmlns:a16="http://schemas.microsoft.com/office/drawing/2014/main" id="{37F7268B-69DD-BB4B-B641-5B71D9DA3ED6}"/>
              </a:ext>
            </a:extLst>
          </p:cNvPr>
          <p:cNvCxnSpPr>
            <a:cxnSpLocks/>
            <a:stCxn id="10" idx="3"/>
            <a:endCxn id="17" idx="3"/>
          </p:cNvCxnSpPr>
          <p:nvPr/>
        </p:nvCxnSpPr>
        <p:spPr>
          <a:xfrm flipV="1">
            <a:off x="10895826" y="2137078"/>
            <a:ext cx="12700" cy="731185"/>
          </a:xfrm>
          <a:prstGeom prst="curvedConnector3">
            <a:avLst>
              <a:gd name="adj1" fmla="val 1800000"/>
            </a:avLst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66EBD27A-3C2E-1C49-91A3-B343B3C5E572}"/>
              </a:ext>
            </a:extLst>
          </p:cNvPr>
          <p:cNvSpPr txBox="1"/>
          <p:nvPr/>
        </p:nvSpPr>
        <p:spPr>
          <a:xfrm>
            <a:off x="11556124" y="45184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NO" dirty="0"/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E5A522DC-ED4E-0B47-A34C-54139874C74F}"/>
              </a:ext>
            </a:extLst>
          </p:cNvPr>
          <p:cNvCxnSpPr>
            <a:cxnSpLocks/>
          </p:cNvCxnSpPr>
          <p:nvPr/>
        </p:nvCxnSpPr>
        <p:spPr>
          <a:xfrm flipV="1">
            <a:off x="7557127" y="526942"/>
            <a:ext cx="0" cy="528645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74FCF941-0EEE-9D4D-A59A-618F56ACBCEC}"/>
              </a:ext>
            </a:extLst>
          </p:cNvPr>
          <p:cNvSpPr txBox="1"/>
          <p:nvPr/>
        </p:nvSpPr>
        <p:spPr>
          <a:xfrm rot="16200000">
            <a:off x="6848859" y="4852309"/>
            <a:ext cx="1059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dirty="0">
                <a:solidFill>
                  <a:schemeClr val="accent2"/>
                </a:solidFill>
                <a:latin typeface="Share Tech Mono" panose="020B0509050000020004" pitchFamily="49" charset="77"/>
              </a:rPr>
              <a:t>Address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26BBFFF-0B22-6649-9853-CB9AF6B28B19}"/>
              </a:ext>
            </a:extLst>
          </p:cNvPr>
          <p:cNvSpPr txBox="1"/>
          <p:nvPr/>
        </p:nvSpPr>
        <p:spPr>
          <a:xfrm>
            <a:off x="8936357" y="374455"/>
            <a:ext cx="1059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dirty="0">
                <a:solidFill>
                  <a:schemeClr val="accent2"/>
                </a:solidFill>
                <a:latin typeface="Share Tech Mono" panose="020B0509050000020004" pitchFamily="49" charset="77"/>
              </a:rPr>
              <a:t>Stack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BC3C066-EE29-8E48-9B63-4BF495F600DD}"/>
              </a:ext>
            </a:extLst>
          </p:cNvPr>
          <p:cNvSpPr/>
          <p:nvPr/>
        </p:nvSpPr>
        <p:spPr>
          <a:xfrm>
            <a:off x="8068877" y="790527"/>
            <a:ext cx="2823882" cy="77510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latin typeface="Share Tech Mono" panose="020B0509050000020004" pitchFamily="49" charset="77"/>
              </a:rPr>
              <a:t>Previous frames</a:t>
            </a:r>
            <a:endParaRPr lang="en-NO" dirty="0">
              <a:latin typeface="Share Tech Mono" panose="020B0509050000020004" pitchFamily="49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8904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868C8-840D-8F73-06AC-26905425E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Efficiency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84FCC5-925D-6347-B827-FAFDDE8ED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24</a:t>
            </a:fld>
            <a:endParaRPr lang="en-NO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61B8962E-D358-F8BA-2197-DCD0787BE495}"/>
              </a:ext>
            </a:extLst>
          </p:cNvPr>
          <p:cNvSpPr txBox="1">
            <a:spLocks/>
          </p:cNvSpPr>
          <p:nvPr/>
        </p:nvSpPr>
        <p:spPr>
          <a:xfrm>
            <a:off x="838200" y="2064663"/>
            <a:ext cx="5355336" cy="2115754"/>
          </a:xfrm>
          <a:prstGeom prst="rect">
            <a:avLst/>
          </a:prstGeom>
          <a:solidFill>
            <a:schemeClr val="bg2"/>
          </a:solidFill>
        </p:spPr>
        <p:txBody>
          <a:bodyPr vert="horz" lIns="180000" tIns="180000" rIns="180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kern="150" dirty="0">
                <a:solidFill>
                  <a:srgbClr val="81A1C1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def</a:t>
            </a:r>
            <a:r>
              <a:rPr lang="en-GB" sz="2000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sz="2000" kern="150" dirty="0" err="1">
                <a:solidFill>
                  <a:srgbClr val="88C0D0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sum_of_integers</a:t>
            </a:r>
            <a:r>
              <a:rPr lang="en-GB" sz="2000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(</a:t>
            </a:r>
            <a:r>
              <a:rPr lang="en-GB" sz="2000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n</a:t>
            </a:r>
            <a:r>
              <a:rPr lang="en-GB" sz="2000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)</a:t>
            </a:r>
            <a:r>
              <a:rPr lang="en-GB" sz="2000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:</a:t>
            </a:r>
            <a:endParaRPr lang="en-NO" sz="2000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pPr marL="0" indent="0">
              <a:buNone/>
            </a:pPr>
            <a:r>
              <a:rPr lang="en-GB" sz="2000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  </a:t>
            </a:r>
            <a:r>
              <a:rPr lang="en-GB" sz="2000" kern="150" dirty="0">
                <a:solidFill>
                  <a:srgbClr val="81A1C1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if</a:t>
            </a:r>
            <a:r>
              <a:rPr lang="en-GB" sz="2000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sz="2000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n==1:</a:t>
            </a:r>
            <a:endParaRPr lang="en-NO" sz="2000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pPr marL="0" indent="0">
              <a:buNone/>
            </a:pPr>
            <a:r>
              <a:rPr lang="en-GB" sz="2000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     </a:t>
            </a:r>
            <a:r>
              <a:rPr lang="en-GB" sz="2000" kern="150" dirty="0">
                <a:solidFill>
                  <a:srgbClr val="81A1C1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return</a:t>
            </a:r>
            <a:r>
              <a:rPr lang="en-GB" sz="2000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sz="2000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1</a:t>
            </a:r>
            <a:endParaRPr lang="en-NO" sz="2000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pPr marL="0" indent="0">
              <a:spcAft>
                <a:spcPts val="595"/>
              </a:spcAft>
              <a:buNone/>
            </a:pPr>
            <a:r>
              <a:rPr lang="en-GB" sz="2000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  </a:t>
            </a:r>
            <a:r>
              <a:rPr lang="en-GB" sz="2000" kern="150" dirty="0">
                <a:solidFill>
                  <a:srgbClr val="81A1C1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return</a:t>
            </a:r>
            <a:r>
              <a:rPr lang="en-GB" sz="2000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sz="2000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n</a:t>
            </a:r>
            <a:r>
              <a:rPr lang="en-GB" sz="2000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sz="2000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+</a:t>
            </a:r>
            <a:r>
              <a:rPr lang="en-GB" sz="2000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sz="2000" kern="150" dirty="0" err="1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sum_of_integers</a:t>
            </a:r>
            <a:r>
              <a:rPr lang="en-GB" sz="2000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(</a:t>
            </a:r>
            <a:r>
              <a:rPr lang="en-GB" sz="2000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n-1</a:t>
            </a:r>
            <a:r>
              <a:rPr lang="en-GB" sz="2000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)</a:t>
            </a:r>
            <a:endParaRPr lang="en-NO" sz="2000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7FA0BF-85E8-77AF-86BA-5863DA1F25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1100" y="2591290"/>
            <a:ext cx="4951835" cy="1062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EF1FB5C-E016-5909-E2F1-29343E038D6B}"/>
              </a:ext>
            </a:extLst>
          </p:cNvPr>
          <p:cNvSpPr txBox="1"/>
          <p:nvPr/>
        </p:nvSpPr>
        <p:spPr>
          <a:xfrm>
            <a:off x="1707760" y="4844542"/>
            <a:ext cx="926728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O" sz="3200" dirty="0">
                <a:latin typeface="Montserrat" pitchFamily="2" charset="77"/>
              </a:rPr>
              <a:t>Computing</a:t>
            </a:r>
            <a:r>
              <a:rPr lang="en-NO" sz="3200" dirty="0">
                <a:solidFill>
                  <a:schemeClr val="accent3"/>
                </a:solidFill>
                <a:latin typeface="Montserrat" pitchFamily="2" charset="77"/>
              </a:rPr>
              <a:t> efficiency </a:t>
            </a:r>
            <a:r>
              <a:rPr lang="en-NO" sz="3200" dirty="0">
                <a:latin typeface="Montserrat" pitchFamily="2" charset="77"/>
              </a:rPr>
              <a:t>of</a:t>
            </a:r>
            <a:r>
              <a:rPr lang="en-NO" sz="3200" dirty="0">
                <a:solidFill>
                  <a:schemeClr val="accent3"/>
                </a:solidFill>
                <a:latin typeface="Montserrat" pitchFamily="2" charset="77"/>
              </a:rPr>
              <a:t> recursive algorithm</a:t>
            </a:r>
          </a:p>
          <a:p>
            <a:pPr algn="ctr"/>
            <a:r>
              <a:rPr lang="en-NO" sz="3200" dirty="0">
                <a:latin typeface="Montserrat" pitchFamily="2" charset="77"/>
              </a:rPr>
              <a:t>requires a</a:t>
            </a:r>
            <a:r>
              <a:rPr lang="en-NO" sz="3200" dirty="0">
                <a:solidFill>
                  <a:schemeClr val="accent3"/>
                </a:solidFill>
                <a:latin typeface="Montserrat" pitchFamily="2" charset="77"/>
              </a:rPr>
              <a:t> recurrence relationship</a:t>
            </a:r>
          </a:p>
        </p:txBody>
      </p:sp>
    </p:spTree>
    <p:extLst>
      <p:ext uri="{BB962C8B-B14F-4D97-AF65-F5344CB8AC3E}">
        <p14:creationId xmlns:p14="http://schemas.microsoft.com/office/powerpoint/2010/main" val="3137922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2E345B7-6812-FF48-BD88-D140A736A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Tail Call Optimisation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6FF3C8C-F352-3F41-85BC-CB0D2E6EFF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72922"/>
            <a:ext cx="5181600" cy="3392761"/>
          </a:xfrm>
          <a:solidFill>
            <a:schemeClr val="bg2"/>
          </a:solidFill>
        </p:spPr>
        <p:txBody>
          <a:bodyPr lIns="180000" tIns="180000" rIns="180000" bIns="180000">
            <a:normAutofit/>
          </a:bodyPr>
          <a:lstStyle/>
          <a:p>
            <a:pPr marL="0" indent="0">
              <a:buNone/>
            </a:pPr>
            <a:r>
              <a:rPr lang="en-GB" sz="2200" kern="150" dirty="0">
                <a:solidFill>
                  <a:srgbClr val="81A1C1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def</a:t>
            </a:r>
            <a:r>
              <a:rPr lang="en-GB" sz="2200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sz="2200" kern="150" dirty="0" err="1">
                <a:solidFill>
                  <a:srgbClr val="88C0D0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sum_of_integers</a:t>
            </a:r>
            <a:r>
              <a:rPr lang="en-GB" sz="2200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(</a:t>
            </a:r>
            <a:r>
              <a:rPr lang="en-GB" sz="2200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n</a:t>
            </a:r>
            <a:r>
              <a:rPr lang="en-GB" sz="2200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)</a:t>
            </a:r>
            <a:r>
              <a:rPr lang="en-GB" sz="2200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:</a:t>
            </a:r>
            <a:endParaRPr lang="en-NO" sz="2200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pPr marL="0" indent="0">
              <a:buNone/>
            </a:pPr>
            <a:r>
              <a:rPr lang="en-GB" sz="2200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  </a:t>
            </a:r>
            <a:r>
              <a:rPr lang="en-GB" sz="2200" kern="150" dirty="0">
                <a:solidFill>
                  <a:srgbClr val="81A1C1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return</a:t>
            </a:r>
            <a:r>
              <a:rPr lang="en-GB" sz="2200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sz="2200" kern="150" dirty="0" err="1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do_sum</a:t>
            </a:r>
            <a:r>
              <a:rPr lang="en-GB" sz="2200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(</a:t>
            </a:r>
            <a:r>
              <a:rPr lang="en-GB" sz="2200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0,</a:t>
            </a:r>
            <a:r>
              <a:rPr lang="en-GB" sz="2200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sz="2200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n</a:t>
            </a:r>
            <a:r>
              <a:rPr lang="en-GB" sz="2200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)</a:t>
            </a:r>
            <a:endParaRPr lang="en-NO" sz="2200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pPr marL="0" indent="0">
              <a:buNone/>
            </a:pPr>
            <a:r>
              <a:rPr lang="en-GB" sz="2200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 </a:t>
            </a:r>
            <a:endParaRPr lang="en-NO" sz="2200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pPr marL="0" indent="0">
              <a:buNone/>
            </a:pPr>
            <a:r>
              <a:rPr lang="en-GB" sz="2200" kern="150" dirty="0">
                <a:solidFill>
                  <a:srgbClr val="81A1C1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def</a:t>
            </a:r>
            <a:r>
              <a:rPr lang="en-GB" sz="2200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sz="2200" kern="150" dirty="0" err="1">
                <a:solidFill>
                  <a:srgbClr val="88C0D0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do_sum</a:t>
            </a:r>
            <a:r>
              <a:rPr lang="en-GB" sz="2200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(</a:t>
            </a:r>
            <a:r>
              <a:rPr lang="en-GB" sz="2200" kern="150" dirty="0" err="1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acc</a:t>
            </a:r>
            <a:r>
              <a:rPr lang="en-GB" sz="2200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,</a:t>
            </a:r>
            <a:r>
              <a:rPr lang="en-GB" sz="2200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sz="2200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n</a:t>
            </a:r>
            <a:r>
              <a:rPr lang="en-GB" sz="2200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)</a:t>
            </a:r>
            <a:r>
              <a:rPr lang="en-GB" sz="2200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:</a:t>
            </a:r>
            <a:endParaRPr lang="en-NO" sz="2200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pPr marL="0" indent="0">
              <a:buNone/>
            </a:pPr>
            <a:r>
              <a:rPr lang="en-GB" sz="2200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   </a:t>
            </a:r>
            <a:r>
              <a:rPr lang="en-GB" sz="2200" kern="150" dirty="0">
                <a:solidFill>
                  <a:srgbClr val="81A1C1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if</a:t>
            </a:r>
            <a:r>
              <a:rPr lang="en-GB" sz="2200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sz="2200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n</a:t>
            </a:r>
            <a:r>
              <a:rPr lang="en-GB" sz="2200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sz="2200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==</a:t>
            </a:r>
            <a:r>
              <a:rPr lang="en-GB" sz="2200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sz="2200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1:</a:t>
            </a:r>
            <a:endParaRPr lang="en-NO" sz="2200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pPr marL="0" indent="0">
              <a:buNone/>
            </a:pPr>
            <a:r>
              <a:rPr lang="en-GB" sz="2200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       </a:t>
            </a:r>
            <a:r>
              <a:rPr lang="en-GB" sz="2200" kern="150" dirty="0">
                <a:solidFill>
                  <a:srgbClr val="81A1C1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return</a:t>
            </a:r>
            <a:r>
              <a:rPr lang="en-GB" sz="2200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sz="2200" kern="150" dirty="0" err="1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acc</a:t>
            </a:r>
            <a:r>
              <a:rPr lang="en-GB" sz="2200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sz="2200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+</a:t>
            </a:r>
            <a:r>
              <a:rPr lang="en-GB" sz="2200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sz="2200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1</a:t>
            </a:r>
            <a:endParaRPr lang="en-NO" sz="2200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pPr marL="0" indent="0">
              <a:spcAft>
                <a:spcPts val="595"/>
              </a:spcAft>
              <a:buNone/>
            </a:pPr>
            <a:r>
              <a:rPr lang="en-GB" sz="2200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   </a:t>
            </a:r>
            <a:r>
              <a:rPr lang="en-GB" sz="2200" kern="150" dirty="0">
                <a:solidFill>
                  <a:srgbClr val="81A1C1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return</a:t>
            </a:r>
            <a:r>
              <a:rPr lang="en-GB" sz="2200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sz="2200" kern="150" dirty="0" err="1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do_sum</a:t>
            </a:r>
            <a:r>
              <a:rPr lang="en-GB" sz="2200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(</a:t>
            </a:r>
            <a:r>
              <a:rPr lang="en-GB" sz="2200" kern="150" dirty="0" err="1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acc+n</a:t>
            </a:r>
            <a:r>
              <a:rPr lang="en-GB" sz="2200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,</a:t>
            </a:r>
            <a:r>
              <a:rPr lang="en-GB" sz="2200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sz="2200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n-1</a:t>
            </a:r>
            <a:r>
              <a:rPr lang="en-GB" sz="2200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)</a:t>
            </a:r>
            <a:endParaRPr lang="en-NO" sz="2200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pPr marL="0" indent="0">
              <a:buNone/>
            </a:pPr>
            <a:endParaRPr lang="en-NO" sz="2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4D865F-4573-7142-9C74-6C2673F16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25</a:t>
            </a:fld>
            <a:endParaRPr lang="en-NO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E50654-B609-324C-9925-541D08BFA429}"/>
              </a:ext>
            </a:extLst>
          </p:cNvPr>
          <p:cNvSpPr txBox="1"/>
          <p:nvPr/>
        </p:nvSpPr>
        <p:spPr>
          <a:xfrm>
            <a:off x="838200" y="5738067"/>
            <a:ext cx="5181600" cy="43088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>
              <a:spcAft>
                <a:spcPts val="595"/>
              </a:spcAft>
            </a:pPr>
            <a:r>
              <a:rPr lang="en-GB" sz="2200" kern="150" dirty="0">
                <a:solidFill>
                  <a:srgbClr val="81A1C1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print</a:t>
            </a:r>
            <a:r>
              <a:rPr lang="en-GB" sz="2200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(</a:t>
            </a:r>
            <a:r>
              <a:rPr lang="en-GB" sz="2200" kern="150" dirty="0" err="1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sum_of_integers</a:t>
            </a:r>
            <a:r>
              <a:rPr lang="en-GB" sz="2200" kern="150" dirty="0">
                <a:solidFill>
                  <a:srgbClr val="88C0D0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(</a:t>
            </a:r>
            <a:r>
              <a:rPr lang="en-GB" sz="2200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5</a:t>
            </a:r>
            <a:r>
              <a:rPr lang="en-GB" sz="2200" kern="150" dirty="0">
                <a:solidFill>
                  <a:srgbClr val="88C0D0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)</a:t>
            </a:r>
            <a:r>
              <a:rPr lang="en-GB" sz="2200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)</a:t>
            </a:r>
            <a:endParaRPr lang="en-NO" sz="2200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6E1240A-C209-BF43-BB1D-312AB2462DB1}"/>
              </a:ext>
            </a:extLst>
          </p:cNvPr>
          <p:cNvCxnSpPr>
            <a:cxnSpLocks/>
          </p:cNvCxnSpPr>
          <p:nvPr/>
        </p:nvCxnSpPr>
        <p:spPr>
          <a:xfrm flipV="1">
            <a:off x="8018168" y="1850644"/>
            <a:ext cx="6351" cy="4185207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7DC8F9A-FCC2-9A41-8EB6-77D5C1061A67}"/>
              </a:ext>
            </a:extLst>
          </p:cNvPr>
          <p:cNvSpPr txBox="1"/>
          <p:nvPr/>
        </p:nvSpPr>
        <p:spPr>
          <a:xfrm rot="16200000">
            <a:off x="7309900" y="5074768"/>
            <a:ext cx="1059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dirty="0">
                <a:solidFill>
                  <a:schemeClr val="accent2"/>
                </a:solidFill>
                <a:latin typeface="Share Tech Mono" panose="020B0509050000020004" pitchFamily="49" charset="77"/>
              </a:rPr>
              <a:t>Address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A71628-4FAC-E04A-90C4-3C32D91B1ED9}"/>
              </a:ext>
            </a:extLst>
          </p:cNvPr>
          <p:cNvSpPr txBox="1"/>
          <p:nvPr/>
        </p:nvSpPr>
        <p:spPr>
          <a:xfrm>
            <a:off x="9397398" y="596914"/>
            <a:ext cx="1059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dirty="0">
                <a:solidFill>
                  <a:schemeClr val="accent2"/>
                </a:solidFill>
                <a:latin typeface="Share Tech Mono" panose="020B0509050000020004" pitchFamily="49" charset="77"/>
              </a:rPr>
              <a:t>Stack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E4F9EFA-62C0-5B4A-99D9-F3638D29380F}"/>
              </a:ext>
            </a:extLst>
          </p:cNvPr>
          <p:cNvSpPr/>
          <p:nvPr/>
        </p:nvSpPr>
        <p:spPr>
          <a:xfrm>
            <a:off x="8529918" y="1012986"/>
            <a:ext cx="2823882" cy="77510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latin typeface="Share Tech Mono" panose="020B0509050000020004" pitchFamily="49" charset="77"/>
              </a:rPr>
              <a:t>Previous frames</a:t>
            </a:r>
            <a:endParaRPr lang="en-NO" dirty="0">
              <a:latin typeface="Share Tech Mono" panose="020B0509050000020004" pitchFamily="49" charset="77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B09609-7017-3A41-BABE-6FD4B7E70089}"/>
              </a:ext>
            </a:extLst>
          </p:cNvPr>
          <p:cNvSpPr/>
          <p:nvPr/>
        </p:nvSpPr>
        <p:spPr>
          <a:xfrm>
            <a:off x="8529919" y="1902354"/>
            <a:ext cx="2823881" cy="7751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latin typeface="Share Tech Mono" panose="020B0509050000020004" pitchFamily="49" charset="77"/>
              </a:rPr>
              <a:t>n = 5</a:t>
            </a:r>
          </a:p>
          <a:p>
            <a:r>
              <a:rPr lang="en-GB" dirty="0" err="1">
                <a:latin typeface="Share Tech Mono" panose="020B0509050000020004" pitchFamily="49" charset="77"/>
              </a:rPr>
              <a:t>acc</a:t>
            </a:r>
            <a:r>
              <a:rPr lang="en-GB" dirty="0">
                <a:latin typeface="Share Tech Mono" panose="020B0509050000020004" pitchFamily="49" charset="77"/>
              </a:rPr>
              <a:t> = 0</a:t>
            </a:r>
            <a:endParaRPr lang="en-NO" dirty="0">
              <a:latin typeface="Share Tech Mono" panose="020B0509050000020004" pitchFamily="49" charset="77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625EF96-E3A7-B446-BB27-1B782A715CB0}"/>
              </a:ext>
            </a:extLst>
          </p:cNvPr>
          <p:cNvSpPr/>
          <p:nvPr/>
        </p:nvSpPr>
        <p:spPr>
          <a:xfrm>
            <a:off x="8529919" y="1902354"/>
            <a:ext cx="2823881" cy="7751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latin typeface="Share Tech Mono" panose="020B0509050000020004" pitchFamily="49" charset="77"/>
              </a:rPr>
              <a:t>n = </a:t>
            </a:r>
            <a:r>
              <a:rPr lang="en-GB" strike="sngStrike" dirty="0">
                <a:latin typeface="Share Tech Mono" panose="020B0509050000020004" pitchFamily="49" charset="77"/>
              </a:rPr>
              <a:t>5</a:t>
            </a:r>
            <a:r>
              <a:rPr lang="en-GB" dirty="0">
                <a:latin typeface="Share Tech Mono" panose="020B0509050000020004" pitchFamily="49" charset="77"/>
              </a:rPr>
              <a:t> 4</a:t>
            </a:r>
          </a:p>
          <a:p>
            <a:r>
              <a:rPr lang="en-GB" dirty="0" err="1">
                <a:latin typeface="Share Tech Mono" panose="020B0509050000020004" pitchFamily="49" charset="77"/>
              </a:rPr>
              <a:t>acc</a:t>
            </a:r>
            <a:r>
              <a:rPr lang="en-GB" dirty="0">
                <a:latin typeface="Share Tech Mono" panose="020B0509050000020004" pitchFamily="49" charset="77"/>
              </a:rPr>
              <a:t> = </a:t>
            </a:r>
            <a:r>
              <a:rPr lang="en-GB" strike="sngStrike" dirty="0">
                <a:latin typeface="Share Tech Mono" panose="020B0509050000020004" pitchFamily="49" charset="77"/>
              </a:rPr>
              <a:t>0</a:t>
            </a:r>
            <a:r>
              <a:rPr lang="en-GB" dirty="0">
                <a:latin typeface="Share Tech Mono" panose="020B0509050000020004" pitchFamily="49" charset="77"/>
              </a:rPr>
              <a:t> 5</a:t>
            </a:r>
            <a:endParaRPr lang="en-NO" dirty="0">
              <a:latin typeface="Share Tech Mono" panose="020B0509050000020004" pitchFamily="49" charset="77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44BFAFB-DF8E-2849-92F9-AFDECA1DC029}"/>
              </a:ext>
            </a:extLst>
          </p:cNvPr>
          <p:cNvSpPr/>
          <p:nvPr/>
        </p:nvSpPr>
        <p:spPr>
          <a:xfrm>
            <a:off x="8529919" y="1902354"/>
            <a:ext cx="2823881" cy="7751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latin typeface="Share Tech Mono" panose="020B0509050000020004" pitchFamily="49" charset="77"/>
              </a:rPr>
              <a:t>n = </a:t>
            </a:r>
            <a:r>
              <a:rPr lang="en-GB" strike="sngStrike" dirty="0">
                <a:latin typeface="Share Tech Mono" panose="020B0509050000020004" pitchFamily="49" charset="77"/>
              </a:rPr>
              <a:t>5 4</a:t>
            </a:r>
            <a:r>
              <a:rPr lang="en-GB" dirty="0">
                <a:latin typeface="Share Tech Mono" panose="020B0509050000020004" pitchFamily="49" charset="77"/>
              </a:rPr>
              <a:t> 3</a:t>
            </a:r>
          </a:p>
          <a:p>
            <a:r>
              <a:rPr lang="en-GB" dirty="0" err="1">
                <a:latin typeface="Share Tech Mono" panose="020B0509050000020004" pitchFamily="49" charset="77"/>
              </a:rPr>
              <a:t>acc</a:t>
            </a:r>
            <a:r>
              <a:rPr lang="en-GB" dirty="0">
                <a:latin typeface="Share Tech Mono" panose="020B0509050000020004" pitchFamily="49" charset="77"/>
              </a:rPr>
              <a:t> = </a:t>
            </a:r>
            <a:r>
              <a:rPr lang="en-GB" strike="sngStrike" dirty="0">
                <a:latin typeface="Share Tech Mono" panose="020B0509050000020004" pitchFamily="49" charset="77"/>
              </a:rPr>
              <a:t>0 5</a:t>
            </a:r>
            <a:r>
              <a:rPr lang="en-GB" dirty="0">
                <a:latin typeface="Share Tech Mono" panose="020B0509050000020004" pitchFamily="49" charset="77"/>
              </a:rPr>
              <a:t> 9</a:t>
            </a:r>
            <a:endParaRPr lang="en-NO" dirty="0">
              <a:latin typeface="Share Tech Mono" panose="020B0509050000020004" pitchFamily="49" charset="77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D1A5E3F-EA35-A84F-A0FA-1B385A6BE0FD}"/>
              </a:ext>
            </a:extLst>
          </p:cNvPr>
          <p:cNvSpPr/>
          <p:nvPr/>
        </p:nvSpPr>
        <p:spPr>
          <a:xfrm>
            <a:off x="8529919" y="1902354"/>
            <a:ext cx="2823881" cy="7751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latin typeface="Share Tech Mono" panose="020B0509050000020004" pitchFamily="49" charset="77"/>
              </a:rPr>
              <a:t>n = </a:t>
            </a:r>
            <a:r>
              <a:rPr lang="en-GB" strike="sngStrike" dirty="0">
                <a:latin typeface="Share Tech Mono" panose="020B0509050000020004" pitchFamily="49" charset="77"/>
              </a:rPr>
              <a:t>5 4 3</a:t>
            </a:r>
            <a:r>
              <a:rPr lang="en-GB" dirty="0">
                <a:latin typeface="Share Tech Mono" panose="020B0509050000020004" pitchFamily="49" charset="77"/>
              </a:rPr>
              <a:t> 2</a:t>
            </a:r>
          </a:p>
          <a:p>
            <a:r>
              <a:rPr lang="en-GB" dirty="0" err="1">
                <a:latin typeface="Share Tech Mono" panose="020B0509050000020004" pitchFamily="49" charset="77"/>
              </a:rPr>
              <a:t>acc</a:t>
            </a:r>
            <a:r>
              <a:rPr lang="en-GB" dirty="0">
                <a:latin typeface="Share Tech Mono" panose="020B0509050000020004" pitchFamily="49" charset="77"/>
              </a:rPr>
              <a:t> = </a:t>
            </a:r>
            <a:r>
              <a:rPr lang="en-GB" strike="sngStrike" dirty="0">
                <a:latin typeface="Share Tech Mono" panose="020B0509050000020004" pitchFamily="49" charset="77"/>
              </a:rPr>
              <a:t>0 5 9</a:t>
            </a:r>
            <a:r>
              <a:rPr lang="en-GB" dirty="0">
                <a:latin typeface="Share Tech Mono" panose="020B0509050000020004" pitchFamily="49" charset="77"/>
              </a:rPr>
              <a:t> 12</a:t>
            </a:r>
            <a:endParaRPr lang="en-NO" dirty="0">
              <a:latin typeface="Share Tech Mono" panose="020B0509050000020004" pitchFamily="49" charset="77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C494C3E-7635-BD43-8E9A-08D192799185}"/>
              </a:ext>
            </a:extLst>
          </p:cNvPr>
          <p:cNvSpPr/>
          <p:nvPr/>
        </p:nvSpPr>
        <p:spPr>
          <a:xfrm>
            <a:off x="8515410" y="1902354"/>
            <a:ext cx="2823881" cy="7751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latin typeface="Share Tech Mono" panose="020B0509050000020004" pitchFamily="49" charset="77"/>
              </a:rPr>
              <a:t>n = </a:t>
            </a:r>
            <a:r>
              <a:rPr lang="en-GB" strike="sngStrike" dirty="0">
                <a:latin typeface="Share Tech Mono" panose="020B0509050000020004" pitchFamily="49" charset="77"/>
              </a:rPr>
              <a:t>5 4 3 2</a:t>
            </a:r>
            <a:r>
              <a:rPr lang="en-GB" dirty="0">
                <a:latin typeface="Share Tech Mono" panose="020B0509050000020004" pitchFamily="49" charset="77"/>
              </a:rPr>
              <a:t> 1</a:t>
            </a:r>
          </a:p>
          <a:p>
            <a:r>
              <a:rPr lang="en-GB" dirty="0" err="1">
                <a:latin typeface="Share Tech Mono" panose="020B0509050000020004" pitchFamily="49" charset="77"/>
              </a:rPr>
              <a:t>acc</a:t>
            </a:r>
            <a:r>
              <a:rPr lang="en-GB" dirty="0">
                <a:latin typeface="Share Tech Mono" panose="020B0509050000020004" pitchFamily="49" charset="77"/>
              </a:rPr>
              <a:t> = </a:t>
            </a:r>
            <a:r>
              <a:rPr lang="en-GB" strike="sngStrike" dirty="0">
                <a:latin typeface="Share Tech Mono" panose="020B0509050000020004" pitchFamily="49" charset="77"/>
              </a:rPr>
              <a:t>0 5 9 12</a:t>
            </a:r>
            <a:r>
              <a:rPr lang="en-GB" dirty="0">
                <a:latin typeface="Share Tech Mono" panose="020B0509050000020004" pitchFamily="49" charset="77"/>
              </a:rPr>
              <a:t> 14</a:t>
            </a:r>
            <a:endParaRPr lang="en-NO" dirty="0">
              <a:latin typeface="Share Tech Mono" panose="020B0509050000020004" pitchFamily="49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47961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A0EC9-52CB-A64B-BECC-AFC4DEFAD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Tail Call Optimization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456F8E64-A94C-8D4D-8E0A-4C51E50A3D51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666404582"/>
              </p:ext>
            </p:extLst>
          </p:nvPr>
        </p:nvGraphicFramePr>
        <p:xfrm>
          <a:off x="1011620" y="1528754"/>
          <a:ext cx="10342180" cy="516878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85545">
                  <a:extLst>
                    <a:ext uri="{9D8B030D-6E8A-4147-A177-3AD203B41FA5}">
                      <a16:colId xmlns:a16="http://schemas.microsoft.com/office/drawing/2014/main" val="2368507314"/>
                    </a:ext>
                  </a:extLst>
                </a:gridCol>
                <a:gridCol w="2585545">
                  <a:extLst>
                    <a:ext uri="{9D8B030D-6E8A-4147-A177-3AD203B41FA5}">
                      <a16:colId xmlns:a16="http://schemas.microsoft.com/office/drawing/2014/main" val="2961473021"/>
                    </a:ext>
                  </a:extLst>
                </a:gridCol>
                <a:gridCol w="2585545">
                  <a:extLst>
                    <a:ext uri="{9D8B030D-6E8A-4147-A177-3AD203B41FA5}">
                      <a16:colId xmlns:a16="http://schemas.microsoft.com/office/drawing/2014/main" val="3926162614"/>
                    </a:ext>
                  </a:extLst>
                </a:gridCol>
                <a:gridCol w="2585545">
                  <a:extLst>
                    <a:ext uri="{9D8B030D-6E8A-4147-A177-3AD203B41FA5}">
                      <a16:colId xmlns:a16="http://schemas.microsoft.com/office/drawing/2014/main" val="625922040"/>
                    </a:ext>
                  </a:extLst>
                </a:gridCol>
              </a:tblGrid>
              <a:tr h="619756">
                <a:tc>
                  <a:txBody>
                    <a:bodyPr/>
                    <a:lstStyle/>
                    <a:p>
                      <a:r>
                        <a:rPr lang="en-NO" sz="1600" b="1" dirty="0"/>
                        <a:t>Language</a:t>
                      </a:r>
                    </a:p>
                  </a:txBody>
                  <a:tcPr anchor="ctr"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NO" sz="1600" b="1" dirty="0"/>
                        <a:t>Paradigm</a:t>
                      </a:r>
                    </a:p>
                  </a:txBody>
                  <a:tcPr anchor="ctr"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NO" sz="1600" b="1" dirty="0"/>
                        <a:t>TCO?</a:t>
                      </a:r>
                    </a:p>
                  </a:txBody>
                  <a:tcPr anchor="ctr"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NO" sz="1600" b="1" dirty="0"/>
                        <a:t>Note</a:t>
                      </a:r>
                    </a:p>
                  </a:txBody>
                  <a:tcPr anchor="ctr"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3030605"/>
                  </a:ext>
                </a:extLst>
              </a:tr>
              <a:tr h="454903">
                <a:tc>
                  <a:txBody>
                    <a:bodyPr/>
                    <a:lstStyle/>
                    <a:p>
                      <a:r>
                        <a:rPr lang="en-NO" sz="1600" b="1" dirty="0">
                          <a:solidFill>
                            <a:schemeClr val="accent3"/>
                          </a:solidFill>
                        </a:rPr>
                        <a:t>C/C++</a:t>
                      </a:r>
                    </a:p>
                  </a:txBody>
                  <a:tcP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NO" sz="1600" dirty="0">
                          <a:solidFill>
                            <a:schemeClr val="accent3"/>
                          </a:solidFill>
                        </a:rPr>
                        <a:t>Procedural</a:t>
                      </a:r>
                    </a:p>
                  </a:txBody>
                  <a:tcP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NO" sz="1600" dirty="0">
                        <a:solidFill>
                          <a:schemeClr val="accent3"/>
                        </a:solidFill>
                      </a:endParaRPr>
                    </a:p>
                  </a:txBody>
                  <a:tcP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NO" sz="1600" dirty="0">
                          <a:solidFill>
                            <a:schemeClr val="accent3"/>
                          </a:solidFill>
                        </a:rPr>
                        <a:t>Yes for GCC</a:t>
                      </a:r>
                    </a:p>
                  </a:txBody>
                  <a:tcP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924084989"/>
                  </a:ext>
                </a:extLst>
              </a:tr>
              <a:tr h="454903">
                <a:tc>
                  <a:txBody>
                    <a:bodyPr/>
                    <a:lstStyle/>
                    <a:p>
                      <a:r>
                        <a:rPr lang="en-NO" sz="1600" b="1" dirty="0">
                          <a:solidFill>
                            <a:schemeClr val="accent5"/>
                          </a:solidFill>
                        </a:rPr>
                        <a:t>Python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O" sz="1600" dirty="0">
                          <a:solidFill>
                            <a:schemeClr val="accent5"/>
                          </a:solidFill>
                        </a:rPr>
                        <a:t>Multi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O" sz="1600" dirty="0">
                        <a:solidFill>
                          <a:schemeClr val="accent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O" sz="1600" dirty="0">
                        <a:solidFill>
                          <a:schemeClr val="accent5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657284"/>
                  </a:ext>
                </a:extLst>
              </a:tr>
              <a:tr h="454903">
                <a:tc>
                  <a:txBody>
                    <a:bodyPr/>
                    <a:lstStyle/>
                    <a:p>
                      <a:r>
                        <a:rPr lang="en-NO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Ruby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O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Multi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O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O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Optional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5908659"/>
                  </a:ext>
                </a:extLst>
              </a:tr>
              <a:tr h="454903">
                <a:tc>
                  <a:txBody>
                    <a:bodyPr/>
                    <a:lstStyle/>
                    <a:p>
                      <a:r>
                        <a:rPr lang="en-NO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JavaScript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O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Multi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O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I</a:t>
                      </a:r>
                      <a:r>
                        <a:rPr lang="en-NO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n ECMAScript v6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1736047"/>
                  </a:ext>
                </a:extLst>
              </a:tr>
              <a:tr h="454903">
                <a:tc>
                  <a:txBody>
                    <a:bodyPr/>
                    <a:lstStyle/>
                    <a:p>
                      <a:r>
                        <a:rPr lang="en-NO" sz="1600" b="1" dirty="0">
                          <a:solidFill>
                            <a:schemeClr val="accent5"/>
                          </a:solidFill>
                        </a:rPr>
                        <a:t>Java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O" sz="1600" dirty="0">
                          <a:solidFill>
                            <a:schemeClr val="accent5"/>
                          </a:solidFill>
                        </a:rPr>
                        <a:t>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O" sz="1600" dirty="0">
                        <a:solidFill>
                          <a:schemeClr val="accent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O" sz="1600" dirty="0">
                        <a:solidFill>
                          <a:schemeClr val="accent5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8311677"/>
                  </a:ext>
                </a:extLst>
              </a:tr>
              <a:tr h="454903">
                <a:tc>
                  <a:txBody>
                    <a:bodyPr/>
                    <a:lstStyle/>
                    <a:p>
                      <a:r>
                        <a:rPr lang="en-NO" sz="1600" b="1" dirty="0">
                          <a:solidFill>
                            <a:schemeClr val="accent5"/>
                          </a:solidFill>
                        </a:rPr>
                        <a:t>C#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O" sz="1600" dirty="0">
                          <a:solidFill>
                            <a:schemeClr val="accent5"/>
                          </a:solidFill>
                        </a:rPr>
                        <a:t>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O" sz="1600" dirty="0">
                        <a:solidFill>
                          <a:schemeClr val="accent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O" sz="1600" dirty="0">
                        <a:solidFill>
                          <a:schemeClr val="accent5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2338719"/>
                  </a:ext>
                </a:extLst>
              </a:tr>
              <a:tr h="454903">
                <a:tc>
                  <a:txBody>
                    <a:bodyPr/>
                    <a:lstStyle/>
                    <a:p>
                      <a:r>
                        <a:rPr lang="en-NO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Scheme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O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Functional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O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O" sz="16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2815949"/>
                  </a:ext>
                </a:extLst>
              </a:tr>
              <a:tr h="454903">
                <a:tc>
                  <a:txBody>
                    <a:bodyPr/>
                    <a:lstStyle/>
                    <a:p>
                      <a:r>
                        <a:rPr lang="en-NO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Haskell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O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Functional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O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O" sz="16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2471948"/>
                  </a:ext>
                </a:extLst>
              </a:tr>
              <a:tr h="454903">
                <a:tc>
                  <a:txBody>
                    <a:bodyPr/>
                    <a:lstStyle/>
                    <a:p>
                      <a:r>
                        <a:rPr lang="en-NO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O</a:t>
                      </a:r>
                      <a:r>
                        <a:rPr lang="en-GB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c</a:t>
                      </a:r>
                      <a:r>
                        <a:rPr lang="en-NO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aml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O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Functional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O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O" sz="16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0805758"/>
                  </a:ext>
                </a:extLst>
              </a:tr>
              <a:tr h="454903">
                <a:tc>
                  <a:txBody>
                    <a:bodyPr/>
                    <a:lstStyle/>
                    <a:p>
                      <a:r>
                        <a:rPr lang="en-NO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Scala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O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Functional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O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NO" sz="16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7919156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507A91-0FE9-1142-8EA6-9B5ED0181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26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40648267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AF6CC-C7DC-FE4B-81EE-83CE9FC2C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3D3CA1-276A-1B46-8444-E5FC5FB5337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NO" dirty="0"/>
              <a:t>Recursion</a:t>
            </a:r>
          </a:p>
          <a:p>
            <a:pPr lvl="1"/>
            <a:r>
              <a:rPr lang="en-GB" dirty="0"/>
              <a:t>Data type that refer to themselves</a:t>
            </a:r>
          </a:p>
          <a:p>
            <a:pPr lvl="1"/>
            <a:r>
              <a:rPr lang="en-GB" dirty="0"/>
              <a:t>P</a:t>
            </a:r>
            <a:r>
              <a:rPr lang="en-NO" dirty="0"/>
              <a:t>rocedures that call themselves</a:t>
            </a:r>
          </a:p>
          <a:p>
            <a:pPr marL="457200" lvl="1" indent="0">
              <a:buNone/>
            </a:pPr>
            <a:endParaRPr lang="en-NO" dirty="0"/>
          </a:p>
          <a:p>
            <a:pPr marL="457200" lvl="1" indent="0">
              <a:buNone/>
            </a:pPr>
            <a:endParaRPr lang="en-NO" dirty="0"/>
          </a:p>
          <a:p>
            <a:pPr marL="457200" lvl="1" indent="0">
              <a:buNone/>
            </a:pPr>
            <a:endParaRPr lang="en-NO" dirty="0"/>
          </a:p>
          <a:p>
            <a:r>
              <a:rPr lang="en-NO" dirty="0"/>
              <a:t>Recursion vs. Iteration?</a:t>
            </a:r>
          </a:p>
          <a:p>
            <a:pPr lvl="1"/>
            <a:r>
              <a:rPr lang="en-NO" dirty="0"/>
              <a:t>Same expression power</a:t>
            </a:r>
          </a:p>
          <a:p>
            <a:pPr lvl="1"/>
            <a:r>
              <a:rPr lang="nb-NO" dirty="0" err="1"/>
              <a:t>Recursion</a:t>
            </a:r>
            <a:r>
              <a:rPr lang="nb-NO" dirty="0"/>
              <a:t> </a:t>
            </a:r>
            <a:r>
              <a:rPr lang="nb-NO" dirty="0" err="1"/>
              <a:t>takes</a:t>
            </a:r>
            <a:r>
              <a:rPr lang="nb-NO" dirty="0"/>
              <a:t> more </a:t>
            </a:r>
            <a:r>
              <a:rPr lang="nb-NO" dirty="0" err="1"/>
              <a:t>memory</a:t>
            </a:r>
            <a:endParaRPr lang="en-NO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3188F3-1A6B-9446-99C4-6E4A147D1E6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anchor="ctr"/>
          <a:lstStyle/>
          <a:p>
            <a:r>
              <a:rPr lang="en-NO" dirty="0"/>
              <a:t>Design strategy</a:t>
            </a:r>
          </a:p>
          <a:p>
            <a:pPr lvl="1"/>
            <a:r>
              <a:rPr lang="en-GB" dirty="0"/>
              <a:t>What is the underlying structure</a:t>
            </a:r>
            <a:endParaRPr lang="en-GB" dirty="0">
              <a:solidFill>
                <a:schemeClr val="accent3"/>
              </a:solidFill>
            </a:endParaRPr>
          </a:p>
          <a:p>
            <a:pPr lvl="1"/>
            <a:r>
              <a:rPr lang="en-GB" dirty="0"/>
              <a:t>B</a:t>
            </a:r>
            <a:r>
              <a:rPr lang="en-NO" dirty="0"/>
              <a:t>ase cases</a:t>
            </a:r>
          </a:p>
          <a:p>
            <a:pPr lvl="1"/>
            <a:r>
              <a:rPr lang="en-GB" dirty="0"/>
              <a:t>R</a:t>
            </a:r>
            <a:r>
              <a:rPr lang="en-NO" dirty="0"/>
              <a:t>ecursive cases</a:t>
            </a:r>
          </a:p>
          <a:p>
            <a:pPr lvl="1"/>
            <a:endParaRPr lang="en-NO" dirty="0"/>
          </a:p>
          <a:p>
            <a:r>
              <a:rPr lang="en-NO" dirty="0">
                <a:solidFill>
                  <a:schemeClr val="accent3"/>
                </a:solidFill>
              </a:rPr>
              <a:t>Efficiency</a:t>
            </a:r>
          </a:p>
          <a:p>
            <a:pPr lvl="1"/>
            <a:r>
              <a:rPr lang="en-NO" dirty="0">
                <a:solidFill>
                  <a:schemeClr val="accent3"/>
                </a:solidFill>
              </a:rPr>
              <a:t>Recurrence relationship</a:t>
            </a:r>
          </a:p>
          <a:p>
            <a:pPr marL="457200" lvl="1" indent="0">
              <a:buNone/>
            </a:pPr>
            <a:endParaRPr lang="en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8C8B6F-2C27-5846-A501-B5449B928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27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8630888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0D4AC-C83D-0445-9FCC-BD447C19A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Questions, Comments, or Ideas?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3EFCF9-DB2F-7345-9777-ABACDCD98E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NO" dirty="0"/>
              <a:t>Franck Chauvel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67EF38-E118-6845-BE3F-C60F1F091A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NO" dirty="0"/>
              <a:t>axbit &amp; NTNU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BFA8DF-4824-E04A-B05E-338E838749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NO" dirty="0"/>
              <a:t>franck.chauvel@ntnu.no</a:t>
            </a:r>
          </a:p>
        </p:txBody>
      </p:sp>
    </p:spTree>
    <p:extLst>
      <p:ext uri="{BB962C8B-B14F-4D97-AF65-F5344CB8AC3E}">
        <p14:creationId xmlns:p14="http://schemas.microsoft.com/office/powerpoint/2010/main" val="8898103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6FDB5-E49A-C046-80E4-4019A77FB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Relevant Readings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8EDABB-F385-AB4A-BB73-E8F05AD20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29</a:t>
            </a:fld>
            <a:endParaRPr lang="en-NO" dirty="0"/>
          </a:p>
        </p:txBody>
      </p:sp>
      <p:pic>
        <p:nvPicPr>
          <p:cNvPr id="1026" name="Picture 2" descr="Introduction to Recursive Programming - 1st Edition - Manuel Rubio-Sa">
            <a:extLst>
              <a:ext uri="{FF2B5EF4-FFF2-40B4-BE49-F238E27FC236}">
                <a16:creationId xmlns:a16="http://schemas.microsoft.com/office/drawing/2014/main" id="{297AB3E0-F5CA-A24D-8EB8-ADD60B46D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572" y="3611562"/>
            <a:ext cx="1948856" cy="292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tructure and Interpretation of Computer Programs - 2nd Edition (MIT  Electrical Engineering and Computer Science): Abelson, Harold, Sussman,  Gerald Jay, Sussman, Julie: 9780262510875: Amazon.com: Books">
            <a:extLst>
              <a:ext uri="{FF2B5EF4-FFF2-40B4-BE49-F238E27FC236}">
                <a16:creationId xmlns:a16="http://schemas.microsoft.com/office/drawing/2014/main" id="{F60E8C75-5F39-3C42-B716-C998AF60D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91" y="1854965"/>
            <a:ext cx="2023920" cy="292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EB2862-43E8-8D4D-BFC1-BF3586AE8EA0}"/>
              </a:ext>
            </a:extLst>
          </p:cNvPr>
          <p:cNvSpPr txBox="1"/>
          <p:nvPr/>
        </p:nvSpPr>
        <p:spPr>
          <a:xfrm>
            <a:off x="3058511" y="1937720"/>
            <a:ext cx="4011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Abelson, Harold, and Gerald Jay Sussman. </a:t>
            </a:r>
            <a:r>
              <a:rPr lang="en-GB" i="1" dirty="0"/>
              <a:t>Structure and interpretation of computer programs</a:t>
            </a:r>
            <a:r>
              <a:rPr lang="en-GB" dirty="0"/>
              <a:t>. The MIT Press, 1996.</a:t>
            </a:r>
            <a:endParaRPr lang="en-NO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B03D17-4AAF-4042-ACC4-4A09D004B758}"/>
              </a:ext>
            </a:extLst>
          </p:cNvPr>
          <p:cNvSpPr txBox="1"/>
          <p:nvPr/>
        </p:nvSpPr>
        <p:spPr>
          <a:xfrm>
            <a:off x="7231117" y="3858986"/>
            <a:ext cx="42619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Rubio-Sánchez, Manuel. </a:t>
            </a:r>
            <a:r>
              <a:rPr lang="en-GB" i="1" dirty="0"/>
              <a:t>Introduction to recursive programming</a:t>
            </a:r>
            <a:r>
              <a:rPr lang="en-GB" dirty="0"/>
              <a:t>. CRC Press, 2017.</a:t>
            </a:r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29224039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8E1C2-564D-484B-823F-CF0E18F53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ADAD51-7B27-8948-9CAC-C66C5FA856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457200" indent="-457200">
              <a:buFont typeface="+mj-lt"/>
              <a:buAutoNum type="arabicPeriod"/>
            </a:pPr>
            <a:r>
              <a:rPr lang="en-NO" dirty="0"/>
              <a:t>What is “Recursion”?</a:t>
            </a:r>
          </a:p>
          <a:p>
            <a:pPr marL="457200" indent="-457200">
              <a:buFont typeface="+mj-lt"/>
              <a:buAutoNum type="arabicPeriod"/>
            </a:pPr>
            <a:r>
              <a:rPr lang="en-NO" dirty="0"/>
              <a:t>Recursion in Computer Science</a:t>
            </a:r>
          </a:p>
          <a:p>
            <a:pPr marL="457200" indent="-457200">
              <a:buFont typeface="+mj-lt"/>
              <a:buAutoNum type="arabicPeriod"/>
            </a:pPr>
            <a:r>
              <a:rPr lang="en-NO" dirty="0"/>
              <a:t>How to design “recursive” procedures?</a:t>
            </a:r>
          </a:p>
          <a:p>
            <a:pPr marL="457200" indent="-457200">
              <a:buFont typeface="+mj-lt"/>
              <a:buAutoNum type="arabicPeriod"/>
            </a:pPr>
            <a:r>
              <a:rPr lang="en-NO" dirty="0"/>
              <a:t>Recursion vs. Iteration</a:t>
            </a:r>
          </a:p>
          <a:p>
            <a:pPr marL="457200" indent="-457200">
              <a:buFont typeface="+mj-lt"/>
              <a:buAutoNum type="arabicPeriod"/>
            </a:pPr>
            <a:r>
              <a:rPr lang="en-NO" dirty="0"/>
              <a:t>Recap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921BB4-977C-324F-81C6-2BA591001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3</a:t>
            </a:fld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24858003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20BC868-8340-EE4E-A751-DB9B091AD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What is “recursion”?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2DE261-39FE-4541-9D8C-ED35C75455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 anchor="ctr"/>
          <a:lstStyle/>
          <a:p>
            <a:pPr marL="0" indent="0" algn="r">
              <a:buNone/>
            </a:pPr>
            <a:r>
              <a:rPr lang="en-GB" sz="3200" dirty="0"/>
              <a:t>“Recursion </a:t>
            </a:r>
            <a:r>
              <a:rPr lang="en-GB" sz="3200" i="1" dirty="0"/>
              <a:t>occurs when a thing is defined in terms of itself or of its type</a:t>
            </a:r>
            <a:r>
              <a:rPr lang="en-GB" sz="3200" dirty="0"/>
              <a:t>”.</a:t>
            </a:r>
          </a:p>
          <a:p>
            <a:pPr marL="0" indent="0" algn="r">
              <a:buNone/>
            </a:pPr>
            <a:br>
              <a:rPr lang="en-GB" dirty="0"/>
            </a:br>
            <a:r>
              <a:rPr lang="en-GB" dirty="0"/>
              <a:t>—Wikipedia</a:t>
            </a:r>
          </a:p>
          <a:p>
            <a:pPr algn="r"/>
            <a:endParaRPr lang="en-NO" dirty="0"/>
          </a:p>
          <a:p>
            <a:r>
              <a:rPr lang="en-NO" dirty="0"/>
              <a:t>A procedure that calls itself</a:t>
            </a:r>
          </a:p>
          <a:p>
            <a:r>
              <a:rPr lang="en-NO" dirty="0"/>
              <a:t>A data type that refers to itself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6793C-F07D-4946-8A12-2C64CCB3F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4</a:t>
            </a:fld>
            <a:endParaRPr lang="en-N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E28C2A-2EB8-6D42-8F0A-42AC00481E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1" t="-25069" r="-5841" b="-22489"/>
          <a:stretch/>
        </p:blipFill>
        <p:spPr>
          <a:xfrm>
            <a:off x="6495229" y="-543911"/>
            <a:ext cx="5696771" cy="794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1803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6E7AF-7DD9-A04A-B596-4ADAD46C8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779" y="604182"/>
            <a:ext cx="10515600" cy="1240078"/>
          </a:xfrm>
        </p:spPr>
        <p:txBody>
          <a:bodyPr>
            <a:normAutofit/>
          </a:bodyPr>
          <a:lstStyle/>
          <a:p>
            <a:r>
              <a:rPr lang="en-NO" dirty="0"/>
              <a:t>In Nature</a:t>
            </a:r>
            <a:br>
              <a:rPr lang="en-NO" dirty="0"/>
            </a:br>
            <a:r>
              <a:rPr lang="en-NO" sz="3100" dirty="0">
                <a:latin typeface="Montserrat" pitchFamily="2" charset="77"/>
              </a:rPr>
              <a:t>Examples of Recursions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1C48D5-C8DD-1449-ABE1-C5C8A06C2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5</a:t>
            </a:fld>
            <a:endParaRPr lang="en-NO" dirty="0"/>
          </a:p>
        </p:txBody>
      </p:sp>
      <p:pic>
        <p:nvPicPr>
          <p:cNvPr id="6" name="Picture 5" descr="A close-up of some grass&#10;&#10;Description automatically generated with low confidence">
            <a:extLst>
              <a:ext uri="{FF2B5EF4-FFF2-40B4-BE49-F238E27FC236}">
                <a16:creationId xmlns:a16="http://schemas.microsoft.com/office/drawing/2014/main" id="{C67A1942-9223-924D-90D4-91402576C4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447324" y="1143000"/>
            <a:ext cx="6857999" cy="4571999"/>
          </a:xfrm>
          <a:prstGeom prst="rect">
            <a:avLst/>
          </a:prstGeom>
        </p:spPr>
      </p:pic>
      <p:pic>
        <p:nvPicPr>
          <p:cNvPr id="8" name="Picture 7" descr="A close-up of a light bulb&#10;&#10;Description automatically generated with low confidence">
            <a:extLst>
              <a:ext uri="{FF2B5EF4-FFF2-40B4-BE49-F238E27FC236}">
                <a16:creationId xmlns:a16="http://schemas.microsoft.com/office/drawing/2014/main" id="{BF493B37-DCA2-0D4D-B330-0F0A50A5E5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07" r="10345"/>
          <a:stretch/>
        </p:blipFill>
        <p:spPr>
          <a:xfrm rot="16200000">
            <a:off x="1762875" y="1000875"/>
            <a:ext cx="4094247" cy="762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608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6E7AF-7DD9-A04A-B596-4ADAD46C8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O" dirty="0"/>
              <a:t>In Cooking</a:t>
            </a:r>
            <a:br>
              <a:rPr lang="en-NO" dirty="0"/>
            </a:br>
            <a:r>
              <a:rPr lang="en-NO" sz="3100" dirty="0">
                <a:latin typeface="Montserrat" pitchFamily="2" charset="77"/>
              </a:rPr>
              <a:t>Examples of Recursions</a:t>
            </a:r>
            <a:endParaRPr lang="en-NO" sz="3100" dirty="0"/>
          </a:p>
        </p:txBody>
      </p:sp>
      <p:pic>
        <p:nvPicPr>
          <p:cNvPr id="7" name="Content Placeholder 6" descr="A glass of milk with a slice of bread in the background&#10;&#10;Description automatically generated with low confidence">
            <a:extLst>
              <a:ext uri="{FF2B5EF4-FFF2-40B4-BE49-F238E27FC236}">
                <a16:creationId xmlns:a16="http://schemas.microsoft.com/office/drawing/2014/main" id="{FFCE1AD6-BC0C-D84C-B1BB-B9681FD0BF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19399" y="-902"/>
            <a:ext cx="4572601" cy="685890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1C48D5-C8DD-1449-ABE1-C5C8A06C2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6</a:t>
            </a:fld>
            <a:endParaRPr lang="en-NO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2F6431-6F94-814A-B732-126BB1B06331}"/>
              </a:ext>
            </a:extLst>
          </p:cNvPr>
          <p:cNvSpPr/>
          <p:nvPr/>
        </p:nvSpPr>
        <p:spPr>
          <a:xfrm>
            <a:off x="8158524" y="23935"/>
            <a:ext cx="34868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solidFill>
                  <a:srgbClr val="000000"/>
                </a:solidFill>
                <a:latin typeface="Montserrat" pitchFamily="2" charset="77"/>
              </a:rPr>
              <a:t>Photo by </a:t>
            </a:r>
            <a:r>
              <a:rPr lang="en-GB" sz="1200" dirty="0">
                <a:latin typeface="Montserrat" pitchFamily="2" charset="77"/>
                <a:hlinkClick r:id="rId3"/>
              </a:rPr>
              <a:t>Margaret Jaszowska</a:t>
            </a:r>
            <a:r>
              <a:rPr lang="en-GB" sz="1200" dirty="0">
                <a:solidFill>
                  <a:srgbClr val="000000"/>
                </a:solidFill>
                <a:latin typeface="Montserrat" pitchFamily="2" charset="77"/>
              </a:rPr>
              <a:t> on </a:t>
            </a:r>
            <a:r>
              <a:rPr lang="en-GB" sz="1200" dirty="0">
                <a:latin typeface="Montserrat" pitchFamily="2" charset="77"/>
                <a:hlinkClick r:id="rId4"/>
              </a:rPr>
              <a:t>Unsplash</a:t>
            </a:r>
            <a:endParaRPr lang="en-NO" sz="1200" dirty="0">
              <a:latin typeface="Montserrat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447A0F-211A-D14C-B1FF-19FD4B77DAB1}"/>
              </a:ext>
            </a:extLst>
          </p:cNvPr>
          <p:cNvSpPr txBox="1"/>
          <p:nvPr/>
        </p:nvSpPr>
        <p:spPr>
          <a:xfrm>
            <a:off x="1016000" y="2043289"/>
            <a:ext cx="5260622" cy="2984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2400" dirty="0">
                <a:latin typeface="Montserrat" pitchFamily="2" charset="77"/>
              </a:rPr>
              <a:t>How to make 200 g of </a:t>
            </a:r>
            <a:r>
              <a:rPr lang="en-NO" sz="2400" dirty="0">
                <a:solidFill>
                  <a:schemeClr val="accent3"/>
                </a:solidFill>
                <a:latin typeface="Montserrat" pitchFamily="2" charset="77"/>
              </a:rPr>
              <a:t>sour dough</a:t>
            </a:r>
            <a:r>
              <a:rPr lang="en-NO" sz="2400" dirty="0">
                <a:latin typeface="Montserrat" pitchFamily="2" charset="77"/>
              </a:rPr>
              <a:t>?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NO" sz="2400" dirty="0">
                <a:latin typeface="Montserrat" pitchFamily="2" charset="77"/>
              </a:rPr>
              <a:t>Take 100 g of </a:t>
            </a:r>
            <a:r>
              <a:rPr lang="en-NO" sz="2400" dirty="0">
                <a:solidFill>
                  <a:schemeClr val="accent3"/>
                </a:solidFill>
                <a:latin typeface="Montserrat" pitchFamily="2" charset="77"/>
              </a:rPr>
              <a:t>sour dough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NO" sz="2400" dirty="0">
                <a:latin typeface="Montserrat" pitchFamily="2" charset="77"/>
              </a:rPr>
              <a:t>Add 50 g of water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NO" sz="2400" dirty="0">
                <a:latin typeface="Montserrat" pitchFamily="2" charset="77"/>
              </a:rPr>
              <a:t>Add 50 g of flour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NO" sz="2400" dirty="0">
                <a:latin typeface="Montserrat" pitchFamily="2" charset="77"/>
              </a:rPr>
              <a:t>Let it rest </a:t>
            </a:r>
          </a:p>
        </p:txBody>
      </p:sp>
    </p:spTree>
    <p:extLst>
      <p:ext uri="{BB962C8B-B14F-4D97-AF65-F5344CB8AC3E}">
        <p14:creationId xmlns:p14="http://schemas.microsoft.com/office/powerpoint/2010/main" val="4233791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6E7AF-7DD9-A04A-B596-4ADAD46C8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441" y="147179"/>
            <a:ext cx="10515600" cy="1240078"/>
          </a:xfrm>
        </p:spPr>
        <p:txBody>
          <a:bodyPr/>
          <a:lstStyle/>
          <a:p>
            <a:r>
              <a:rPr lang="en-NO" dirty="0"/>
              <a:t>In Arts</a:t>
            </a:r>
            <a:br>
              <a:rPr kumimoji="0" lang="en-NO" sz="4400" b="0" i="0" u="none" strike="noStrike" kern="1200" cap="none" spc="0" normalizeH="0" baseline="0" noProof="0" dirty="0">
                <a:ln>
                  <a:noFill/>
                </a:ln>
                <a:solidFill>
                  <a:srgbClr val="EBCB8B"/>
                </a:solidFill>
                <a:effectLst/>
                <a:uLnTx/>
                <a:uFillTx/>
                <a:latin typeface="Share Tech Mono" panose="020B0509050000020004" pitchFamily="49" charset="77"/>
                <a:ea typeface="+mj-ea"/>
                <a:cs typeface="+mj-cs"/>
              </a:rPr>
            </a:br>
            <a:r>
              <a:rPr kumimoji="0" lang="en-NO" sz="3100" b="0" i="0" u="none" strike="noStrike" kern="1200" cap="none" spc="0" normalizeH="0" baseline="0" noProof="0" dirty="0">
                <a:ln>
                  <a:noFill/>
                </a:ln>
                <a:solidFill>
                  <a:srgbClr val="EBCB8B"/>
                </a:solidFill>
                <a:effectLst/>
                <a:uLnTx/>
                <a:uFillTx/>
                <a:latin typeface="Montserrat" pitchFamily="2" charset="77"/>
                <a:ea typeface="+mj-ea"/>
                <a:cs typeface="+mj-cs"/>
              </a:rPr>
              <a:t>Examples of Recursions</a:t>
            </a:r>
            <a:endParaRPr lang="en-NO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1C48D5-C8DD-1449-ABE1-C5C8A06C2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7</a:t>
            </a:fld>
            <a:endParaRPr lang="en-NO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A673454-5DB8-E342-A3B7-F1FF4CEF512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421" y="-1"/>
            <a:ext cx="5160579" cy="688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BB7E2F9-9137-4041-8A1D-B7D8403FD0FB}"/>
              </a:ext>
            </a:extLst>
          </p:cNvPr>
          <p:cNvSpPr txBox="1"/>
          <p:nvPr/>
        </p:nvSpPr>
        <p:spPr>
          <a:xfrm>
            <a:off x="709448" y="3351872"/>
            <a:ext cx="27747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O" sz="2400" dirty="0">
                <a:latin typeface="Montserrat" pitchFamily="2" charset="77"/>
              </a:rPr>
              <a:t>Place a copy of the image in itself!</a:t>
            </a:r>
          </a:p>
        </p:txBody>
      </p:sp>
      <p:pic>
        <p:nvPicPr>
          <p:cNvPr id="9" name="Picture 8" descr="A picture containing indoor, blue, plant, ceramic ware&#10;&#10;Description automatically generated">
            <a:extLst>
              <a:ext uri="{FF2B5EF4-FFF2-40B4-BE49-F238E27FC236}">
                <a16:creationId xmlns:a16="http://schemas.microsoft.com/office/drawing/2014/main" id="{E5E549B0-E16D-E240-BBC6-BE9239258B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23" t="15877"/>
          <a:stretch/>
        </p:blipFill>
        <p:spPr>
          <a:xfrm>
            <a:off x="3817737" y="1537974"/>
            <a:ext cx="3799007" cy="5351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5445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6E7AF-7DD9-A04A-B596-4ADAD46C8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In Maths</a:t>
            </a:r>
            <a:br>
              <a:rPr kumimoji="0" lang="en-NO" sz="4400" b="0" i="0" u="none" strike="noStrike" kern="1200" cap="none" spc="0" normalizeH="0" baseline="0" noProof="0" dirty="0">
                <a:ln>
                  <a:noFill/>
                </a:ln>
                <a:solidFill>
                  <a:srgbClr val="EBCB8B"/>
                </a:solidFill>
                <a:effectLst/>
                <a:uLnTx/>
                <a:uFillTx/>
                <a:latin typeface="Share Tech Mono" panose="020B0509050000020004" pitchFamily="49" charset="77"/>
                <a:ea typeface="+mj-ea"/>
                <a:cs typeface="+mj-cs"/>
              </a:rPr>
            </a:br>
            <a:r>
              <a:rPr kumimoji="0" lang="en-NO" sz="3100" b="0" i="0" u="none" strike="noStrike" kern="1200" cap="none" spc="0" normalizeH="0" baseline="0" noProof="0" dirty="0">
                <a:ln>
                  <a:noFill/>
                </a:ln>
                <a:solidFill>
                  <a:srgbClr val="EBCB8B"/>
                </a:solidFill>
                <a:effectLst/>
                <a:uLnTx/>
                <a:uFillTx/>
                <a:latin typeface="Montserrat" pitchFamily="2" charset="77"/>
                <a:ea typeface="+mj-ea"/>
                <a:cs typeface="+mj-cs"/>
              </a:rPr>
              <a:t>Examples of Recursions</a:t>
            </a:r>
            <a:endParaRPr lang="en-NO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8BD3C09-6512-E743-8890-7B8D043B9C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1239765"/>
          </a:xfrm>
        </p:spPr>
        <p:txBody>
          <a:bodyPr/>
          <a:lstStyle/>
          <a:p>
            <a:r>
              <a:rPr lang="en-GB" dirty="0"/>
              <a:t>Geometry, fractals</a:t>
            </a:r>
          </a:p>
          <a:p>
            <a:r>
              <a:rPr lang="en-GB" dirty="0"/>
              <a:t>R</a:t>
            </a:r>
            <a:r>
              <a:rPr lang="en-NO" dirty="0"/>
              <a:t>ecurrence relation</a:t>
            </a:r>
          </a:p>
          <a:p>
            <a:pPr lvl="1"/>
            <a:r>
              <a:rPr lang="en-GB" dirty="0"/>
              <a:t>D</a:t>
            </a:r>
            <a:r>
              <a:rPr lang="en-NO" dirty="0"/>
              <a:t>ifference equations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1C48D5-C8DD-1449-ABE1-C5C8A06C2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8</a:t>
            </a:fld>
            <a:endParaRPr lang="en-NO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46E0F5-5905-2146-B2E0-DD76D7BE3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222" y="3490477"/>
            <a:ext cx="2610069" cy="389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3E1F45-8877-2748-A584-222C4CD965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222" y="4397788"/>
            <a:ext cx="4815556" cy="11004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9C4371-CA00-124F-9ADC-9C4951C04B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222" y="6016105"/>
            <a:ext cx="4815556" cy="401296"/>
          </a:xfrm>
          <a:prstGeom prst="rect">
            <a:avLst/>
          </a:prstGeom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236AF43E-1F25-1245-B257-74A6FCA8B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922" y="0"/>
            <a:ext cx="5798078" cy="685800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0884366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C0919-6973-BF6B-65BC-68C981C32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In Computer Science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780528-0EF5-D6F0-D277-8C30BC46C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9</a:t>
            </a:fld>
            <a:endParaRPr lang="en-NO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016623-EDF4-EE9F-A0F2-3FD966094E1B}"/>
              </a:ext>
            </a:extLst>
          </p:cNvPr>
          <p:cNvSpPr txBox="1"/>
          <p:nvPr/>
        </p:nvSpPr>
        <p:spPr>
          <a:xfrm>
            <a:off x="1214115" y="2692801"/>
            <a:ext cx="3323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2400" dirty="0">
                <a:solidFill>
                  <a:schemeClr val="accent3"/>
                </a:solidFill>
                <a:latin typeface="Montserrat" pitchFamily="2" charset="77"/>
              </a:rPr>
              <a:t>Recursive Data Type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23576910-DF3E-3CB8-10D7-F87F3C551DFF}"/>
              </a:ext>
            </a:extLst>
          </p:cNvPr>
          <p:cNvSpPr txBox="1">
            <a:spLocks/>
          </p:cNvSpPr>
          <p:nvPr/>
        </p:nvSpPr>
        <p:spPr>
          <a:xfrm>
            <a:off x="838200" y="3311973"/>
            <a:ext cx="4075176" cy="2115754"/>
          </a:xfrm>
          <a:prstGeom prst="rect">
            <a:avLst/>
          </a:prstGeom>
          <a:solidFill>
            <a:schemeClr val="bg2"/>
          </a:solidFill>
        </p:spPr>
        <p:txBody>
          <a:bodyPr vert="horz" lIns="180000" tIns="180000" rIns="180000" bIns="18000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dirty="0">
                <a:solidFill>
                  <a:srgbClr val="81A1C1"/>
                </a:solidFill>
                <a:latin typeface="Menlo" panose="020B0609030804020204" pitchFamily="49" charset="0"/>
              </a:rPr>
              <a:t>class</a:t>
            </a:r>
            <a:r>
              <a:rPr lang="en-GB" sz="2000" dirty="0">
                <a:solidFill>
                  <a:srgbClr val="D8DEE9"/>
                </a:solidFill>
                <a:latin typeface="Menlo" panose="020B0609030804020204" pitchFamily="49" charset="0"/>
              </a:rPr>
              <a:t> </a:t>
            </a:r>
            <a:r>
              <a:rPr lang="en-GB" sz="2000" dirty="0">
                <a:solidFill>
                  <a:srgbClr val="8FBCBB"/>
                </a:solidFill>
                <a:latin typeface="Menlo" panose="020B0609030804020204" pitchFamily="49" charset="0"/>
              </a:rPr>
              <a:t>List</a:t>
            </a:r>
            <a:r>
              <a:rPr lang="en-GB" sz="2000" dirty="0">
                <a:solidFill>
                  <a:srgbClr val="ECEFF4"/>
                </a:solidFill>
                <a:latin typeface="Menlo" panose="020B0609030804020204" pitchFamily="49" charset="0"/>
              </a:rPr>
              <a:t>&lt;</a:t>
            </a:r>
            <a:r>
              <a:rPr lang="en-GB" sz="2000" dirty="0">
                <a:solidFill>
                  <a:srgbClr val="8FBCBB"/>
                </a:solidFill>
                <a:latin typeface="Menlo" panose="020B0609030804020204" pitchFamily="49" charset="0"/>
              </a:rPr>
              <a:t>T</a:t>
            </a:r>
            <a:r>
              <a:rPr lang="en-GB" sz="2000" dirty="0">
                <a:solidFill>
                  <a:srgbClr val="ECEFF4"/>
                </a:solidFill>
                <a:latin typeface="Menlo" panose="020B0609030804020204" pitchFamily="49" charset="0"/>
              </a:rPr>
              <a:t>&gt;</a:t>
            </a:r>
            <a:r>
              <a:rPr lang="en-GB" sz="2000" dirty="0">
                <a:solidFill>
                  <a:srgbClr val="D8DEE9"/>
                </a:solidFill>
                <a:latin typeface="Menlo" panose="020B0609030804020204" pitchFamily="49" charset="0"/>
              </a:rPr>
              <a:t> </a:t>
            </a:r>
            <a:r>
              <a:rPr lang="en-GB" sz="2000" dirty="0">
                <a:solidFill>
                  <a:srgbClr val="ECEFF4"/>
                </a:solidFill>
                <a:latin typeface="Menlo" panose="020B0609030804020204" pitchFamily="49" charset="0"/>
              </a:rPr>
              <a:t>{</a:t>
            </a:r>
            <a:endParaRPr lang="en-GB" sz="2000" dirty="0">
              <a:solidFill>
                <a:srgbClr val="D8DEE9"/>
              </a:solidFill>
              <a:latin typeface="Menlo" panose="020B0609030804020204" pitchFamily="49" charset="0"/>
            </a:endParaRPr>
          </a:p>
          <a:p>
            <a:pPr marL="0" indent="0">
              <a:buNone/>
            </a:pPr>
            <a:r>
              <a:rPr lang="en-GB" sz="2000" dirty="0">
                <a:solidFill>
                  <a:srgbClr val="8FBCBB"/>
                </a:solidFill>
                <a:latin typeface="Menlo" panose="020B0609030804020204" pitchFamily="49" charset="0"/>
              </a:rPr>
              <a:t>	T</a:t>
            </a:r>
            <a:r>
              <a:rPr lang="en-GB" sz="2000" dirty="0">
                <a:solidFill>
                  <a:srgbClr val="D8DEE9"/>
                </a:solidFill>
                <a:latin typeface="Menlo" panose="020B0609030804020204" pitchFamily="49" charset="0"/>
              </a:rPr>
              <a:t> item</a:t>
            </a:r>
            <a:r>
              <a:rPr lang="en-GB" sz="2000" dirty="0">
                <a:solidFill>
                  <a:srgbClr val="81A1C1"/>
                </a:solidFill>
                <a:latin typeface="Menlo" panose="020B0609030804020204" pitchFamily="49" charset="0"/>
              </a:rPr>
              <a:t>;</a:t>
            </a:r>
            <a:endParaRPr lang="en-GB" sz="2000" dirty="0">
              <a:solidFill>
                <a:srgbClr val="D8DEE9"/>
              </a:solidFill>
              <a:latin typeface="Menlo" panose="020B0609030804020204" pitchFamily="49" charset="0"/>
            </a:endParaRPr>
          </a:p>
          <a:p>
            <a:pPr marL="0" indent="0">
              <a:buNone/>
            </a:pPr>
            <a:r>
              <a:rPr lang="en-GB" sz="2000" dirty="0">
                <a:solidFill>
                  <a:srgbClr val="8FBCBB"/>
                </a:solidFill>
                <a:latin typeface="Menlo" panose="020B0609030804020204" pitchFamily="49" charset="0"/>
              </a:rPr>
              <a:t>	List</a:t>
            </a:r>
            <a:r>
              <a:rPr lang="en-GB" sz="2000" dirty="0">
                <a:solidFill>
                  <a:srgbClr val="ECEFF4"/>
                </a:solidFill>
                <a:latin typeface="Menlo" panose="020B0609030804020204" pitchFamily="49" charset="0"/>
              </a:rPr>
              <a:t>&lt;</a:t>
            </a:r>
            <a:r>
              <a:rPr lang="en-GB" sz="2000" dirty="0">
                <a:solidFill>
                  <a:srgbClr val="8FBCBB"/>
                </a:solidFill>
                <a:latin typeface="Menlo" panose="020B0609030804020204" pitchFamily="49" charset="0"/>
              </a:rPr>
              <a:t>T</a:t>
            </a:r>
            <a:r>
              <a:rPr lang="en-GB" sz="2000" dirty="0">
                <a:solidFill>
                  <a:srgbClr val="ECEFF4"/>
                </a:solidFill>
                <a:latin typeface="Menlo" panose="020B0609030804020204" pitchFamily="49" charset="0"/>
              </a:rPr>
              <a:t>&gt;</a:t>
            </a:r>
            <a:r>
              <a:rPr lang="en-GB" sz="2000" dirty="0">
                <a:solidFill>
                  <a:srgbClr val="D8DEE9"/>
                </a:solidFill>
                <a:latin typeface="Menlo" panose="020B0609030804020204" pitchFamily="49" charset="0"/>
              </a:rPr>
              <a:t> next</a:t>
            </a:r>
            <a:r>
              <a:rPr lang="en-GB" sz="2000" dirty="0">
                <a:solidFill>
                  <a:srgbClr val="81A1C1"/>
                </a:solidFill>
                <a:latin typeface="Menlo" panose="020B0609030804020204" pitchFamily="49" charset="0"/>
              </a:rPr>
              <a:t>;</a:t>
            </a:r>
            <a:endParaRPr lang="en-GB" sz="2000" dirty="0">
              <a:solidFill>
                <a:srgbClr val="D8DEE9"/>
              </a:solidFill>
              <a:latin typeface="Menlo" panose="020B0609030804020204" pitchFamily="49" charset="0"/>
            </a:endParaRPr>
          </a:p>
          <a:p>
            <a:pPr marL="0" indent="0">
              <a:buNone/>
            </a:pPr>
            <a:r>
              <a:rPr lang="en-GB" sz="2000" dirty="0">
                <a:solidFill>
                  <a:srgbClr val="ECEFF4"/>
                </a:solidFill>
                <a:latin typeface="Menlo" panose="020B0609030804020204" pitchFamily="49" charset="0"/>
              </a:rPr>
              <a:t>}</a:t>
            </a:r>
            <a:endParaRPr lang="en-GB" sz="2000" dirty="0">
              <a:solidFill>
                <a:srgbClr val="D8DEE9"/>
              </a:solidFill>
              <a:latin typeface="Menlo" panose="020B0609030804020204" pitchFamily="49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A9A07D-EE17-41E1-4AC2-EE78F002636B}"/>
              </a:ext>
            </a:extLst>
          </p:cNvPr>
          <p:cNvSpPr txBox="1"/>
          <p:nvPr/>
        </p:nvSpPr>
        <p:spPr>
          <a:xfrm>
            <a:off x="7142619" y="2670048"/>
            <a:ext cx="3384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2400" dirty="0">
                <a:solidFill>
                  <a:schemeClr val="accent3"/>
                </a:solidFill>
                <a:latin typeface="Montserrat" pitchFamily="2" charset="77"/>
              </a:rPr>
              <a:t>Recursive Procedure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0966E18C-0139-D20B-A327-5CDA50130A9A}"/>
              </a:ext>
            </a:extLst>
          </p:cNvPr>
          <p:cNvSpPr txBox="1">
            <a:spLocks/>
          </p:cNvSpPr>
          <p:nvPr/>
        </p:nvSpPr>
        <p:spPr>
          <a:xfrm>
            <a:off x="6096000" y="3311973"/>
            <a:ext cx="5496700" cy="2115754"/>
          </a:xfrm>
          <a:prstGeom prst="rect">
            <a:avLst/>
          </a:prstGeom>
          <a:solidFill>
            <a:schemeClr val="bg2"/>
          </a:solidFill>
        </p:spPr>
        <p:txBody>
          <a:bodyPr vert="horz" lIns="180000" tIns="180000" rIns="180000" bIns="18000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kern="150" dirty="0">
                <a:solidFill>
                  <a:srgbClr val="81A1C1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def</a:t>
            </a:r>
            <a:r>
              <a:rPr lang="en-GB" sz="2000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sz="2000" kern="150" dirty="0" err="1">
                <a:solidFill>
                  <a:srgbClr val="88C0D0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sum_of_integers</a:t>
            </a:r>
            <a:r>
              <a:rPr lang="en-GB" sz="2000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(</a:t>
            </a:r>
            <a:r>
              <a:rPr lang="en-GB" sz="2000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n</a:t>
            </a:r>
            <a:r>
              <a:rPr lang="en-GB" sz="2000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)</a:t>
            </a:r>
            <a:r>
              <a:rPr lang="en-GB" sz="2000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:</a:t>
            </a:r>
            <a:endParaRPr lang="en-NO" sz="2000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pPr marL="0" indent="0">
              <a:buNone/>
            </a:pPr>
            <a:r>
              <a:rPr lang="en-GB" sz="2000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  </a:t>
            </a:r>
            <a:r>
              <a:rPr lang="en-GB" sz="2000" kern="150" dirty="0">
                <a:solidFill>
                  <a:srgbClr val="81A1C1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if</a:t>
            </a:r>
            <a:r>
              <a:rPr lang="en-GB" sz="2000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sz="2000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n==1:</a:t>
            </a:r>
            <a:endParaRPr lang="en-NO" sz="2000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pPr marL="0" indent="0">
              <a:buNone/>
            </a:pPr>
            <a:r>
              <a:rPr lang="en-GB" sz="2000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     </a:t>
            </a:r>
            <a:r>
              <a:rPr lang="en-GB" sz="2000" kern="150" dirty="0">
                <a:solidFill>
                  <a:srgbClr val="81A1C1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return</a:t>
            </a:r>
            <a:r>
              <a:rPr lang="en-GB" sz="2000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sz="2000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1</a:t>
            </a:r>
            <a:endParaRPr lang="en-NO" sz="2000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  <a:p>
            <a:pPr marL="0" indent="0">
              <a:spcAft>
                <a:spcPts val="595"/>
              </a:spcAft>
              <a:buNone/>
            </a:pPr>
            <a:r>
              <a:rPr lang="en-GB" sz="2000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  </a:t>
            </a:r>
            <a:r>
              <a:rPr lang="en-GB" sz="2000" kern="150" dirty="0">
                <a:solidFill>
                  <a:srgbClr val="81A1C1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return</a:t>
            </a:r>
            <a:r>
              <a:rPr lang="en-GB" sz="2000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sz="2000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n</a:t>
            </a:r>
            <a:r>
              <a:rPr lang="en-GB" sz="2000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sz="2000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+</a:t>
            </a:r>
            <a:r>
              <a:rPr lang="en-GB" sz="2000" kern="150" dirty="0">
                <a:solidFill>
                  <a:srgbClr val="4C566A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 </a:t>
            </a:r>
            <a:r>
              <a:rPr lang="en-GB" sz="2000" kern="150" dirty="0" err="1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sum_of_integers</a:t>
            </a:r>
            <a:r>
              <a:rPr lang="en-GB" sz="2000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(</a:t>
            </a:r>
            <a:r>
              <a:rPr lang="en-GB" sz="2000" kern="150" dirty="0">
                <a:solidFill>
                  <a:srgbClr val="D8DEE9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n-1</a:t>
            </a:r>
            <a:r>
              <a:rPr lang="en-GB" sz="2000" kern="150" dirty="0">
                <a:solidFill>
                  <a:srgbClr val="8FBCBB"/>
                </a:solidFill>
                <a:latin typeface="Share Tech Mono" panose="020B0509050000020004" pitchFamily="49" charset="77"/>
                <a:ea typeface="NSimSun" panose="02010609030101010101" pitchFamily="49" charset="-122"/>
              </a:rPr>
              <a:t>)</a:t>
            </a:r>
            <a:endParaRPr lang="en-NO" sz="2000" kern="150" dirty="0">
              <a:solidFill>
                <a:srgbClr val="D8DEE9"/>
              </a:solidFill>
              <a:latin typeface="Share Tech Mono" panose="020B0509050000020004" pitchFamily="49" charset="77"/>
              <a:ea typeface="NSimSun" panose="0201060903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91230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Nord">
      <a:dk1>
        <a:srgbClr val="4C5669"/>
      </a:dk1>
      <a:lt1>
        <a:srgbClr val="ECEFF3"/>
      </a:lt1>
      <a:dk2>
        <a:srgbClr val="2E3440"/>
      </a:dk2>
      <a:lt2>
        <a:srgbClr val="D8DEE9"/>
      </a:lt2>
      <a:accent1>
        <a:srgbClr val="5E81AC"/>
      </a:accent1>
      <a:accent2>
        <a:srgbClr val="81A1C1"/>
      </a:accent2>
      <a:accent3>
        <a:srgbClr val="EBCB8B"/>
      </a:accent3>
      <a:accent4>
        <a:srgbClr val="D08770"/>
      </a:accent4>
      <a:accent5>
        <a:srgbClr val="BF6169"/>
      </a:accent5>
      <a:accent6>
        <a:srgbClr val="A3BE8C"/>
      </a:accent6>
      <a:hlink>
        <a:srgbClr val="8FBCBB"/>
      </a:hlink>
      <a:folHlink>
        <a:srgbClr val="88C0D0"/>
      </a:folHlink>
    </a:clrScheme>
    <a:fontScheme name="Consolas-Verdana">
      <a:majorFont>
        <a:latin typeface="Consolas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9867B10F-2C89-2044-990C-88AAF5477CED}" vid="{59984707-B803-C648-9115-92E2482BF1B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10714</TotalTime>
  <Words>1326</Words>
  <Application>Microsoft Macintosh PowerPoint</Application>
  <PresentationFormat>Widescreen</PresentationFormat>
  <Paragraphs>314</Paragraphs>
  <Slides>29</Slides>
  <Notes>0</Notes>
  <HiddenSlides>4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Arial</vt:lpstr>
      <vt:lpstr>Calibri</vt:lpstr>
      <vt:lpstr>Menlo</vt:lpstr>
      <vt:lpstr>Montserrat</vt:lpstr>
      <vt:lpstr>Montserrat Light</vt:lpstr>
      <vt:lpstr>Share Tech Mono</vt:lpstr>
      <vt:lpstr>Stencil</vt:lpstr>
      <vt:lpstr>Verdana</vt:lpstr>
      <vt:lpstr>Office Theme</vt:lpstr>
      <vt:lpstr>Recursion</vt:lpstr>
      <vt:lpstr>Sum of Integers</vt:lpstr>
      <vt:lpstr>Agenda</vt:lpstr>
      <vt:lpstr>What is “recursion”?</vt:lpstr>
      <vt:lpstr>In Nature Examples of Recursions</vt:lpstr>
      <vt:lpstr>In Cooking Examples of Recursions</vt:lpstr>
      <vt:lpstr>In Arts Examples of Recursions</vt:lpstr>
      <vt:lpstr>In Maths Examples of Recursions</vt:lpstr>
      <vt:lpstr>In Computer Science</vt:lpstr>
      <vt:lpstr>Lists Recursive Data Type</vt:lpstr>
      <vt:lpstr>Trees Recursive Data Type</vt:lpstr>
      <vt:lpstr>Sum of Integers Recursive Procedures</vt:lpstr>
      <vt:lpstr>Factorial</vt:lpstr>
      <vt:lpstr>Binary Search</vt:lpstr>
      <vt:lpstr>Recursive Version of the Binary Search</vt:lpstr>
      <vt:lpstr>3. How to design with Recursion?</vt:lpstr>
      <vt:lpstr>Thought Process</vt:lpstr>
      <vt:lpstr>Alternatives</vt:lpstr>
      <vt:lpstr>A Methodology</vt:lpstr>
      <vt:lpstr>Expressiveness Recursion vs. Iteration</vt:lpstr>
      <vt:lpstr>Efficiency</vt:lpstr>
      <vt:lpstr>Performance Recursion vs. Iteration</vt:lpstr>
      <vt:lpstr>Slow Motion</vt:lpstr>
      <vt:lpstr>Efficiency</vt:lpstr>
      <vt:lpstr>Tail Call Optimisation</vt:lpstr>
      <vt:lpstr>Tail Call Optimization</vt:lpstr>
      <vt:lpstr>Recap</vt:lpstr>
      <vt:lpstr>Questions, Comments, or Ideas?</vt:lpstr>
      <vt:lpstr>Relevant Readings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Recursion</dc:title>
  <dc:creator>Franck Chauvel</dc:creator>
  <cp:lastModifiedBy>Franck Chauvel</cp:lastModifiedBy>
  <cp:revision>44</cp:revision>
  <dcterms:created xsi:type="dcterms:W3CDTF">2021-07-09T05:24:13Z</dcterms:created>
  <dcterms:modified xsi:type="dcterms:W3CDTF">2023-09-18T09:11:41Z</dcterms:modified>
</cp:coreProperties>
</file>