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4"/>
  </p:notesMasterIdLst>
  <p:sldIdLst>
    <p:sldId id="262" r:id="rId2"/>
    <p:sldId id="264" r:id="rId3"/>
    <p:sldId id="267" r:id="rId4"/>
    <p:sldId id="260" r:id="rId5"/>
    <p:sldId id="279" r:id="rId6"/>
    <p:sldId id="277" r:id="rId7"/>
    <p:sldId id="272" r:id="rId8"/>
    <p:sldId id="270" r:id="rId9"/>
    <p:sldId id="282" r:id="rId10"/>
    <p:sldId id="283" r:id="rId11"/>
    <p:sldId id="273" r:id="rId12"/>
    <p:sldId id="280" r:id="rId13"/>
    <p:sldId id="281" r:id="rId14"/>
    <p:sldId id="265" r:id="rId15"/>
    <p:sldId id="269" r:id="rId16"/>
    <p:sldId id="284" r:id="rId17"/>
    <p:sldId id="285" r:id="rId18"/>
    <p:sldId id="286" r:id="rId19"/>
    <p:sldId id="287" r:id="rId20"/>
    <p:sldId id="288" r:id="rId21"/>
    <p:sldId id="263" r:id="rId22"/>
    <p:sldId id="261" r:id="rId23"/>
  </p:sldIdLst>
  <p:sldSz cx="12192000" cy="6858000"/>
  <p:notesSz cx="6858000" cy="9144000"/>
  <p:defaultTextStyle>
    <a:defPPr>
      <a:defRPr lang="en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404F"/>
    <a:srgbClr val="2D34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035"/>
    <p:restoredTop sz="96197"/>
  </p:normalViewPr>
  <p:slideViewPr>
    <p:cSldViewPr snapToGrid="0" snapToObjects="1">
      <p:cViewPr varScale="1">
        <p:scale>
          <a:sx n="74" d="100"/>
          <a:sy n="74" d="100"/>
        </p:scale>
        <p:origin x="176" y="1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F29782-C61A-CD4C-9376-B0A272778357}" type="datetimeFigureOut">
              <a:rPr lang="en-NO" smtClean="0"/>
              <a:t>16/10/2023</a:t>
            </a:fld>
            <a:endParaRPr lang="en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0BD9C9-7907-5743-B025-04A356EF685E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72619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BF33D-383C-E546-95B4-2AB8F84A0E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0250" y="1532534"/>
            <a:ext cx="10708343" cy="1715365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GB"/>
              <a:t>Click to edit Master title style</a:t>
            </a:r>
            <a:endParaRPr lang="en-N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2BF92D-248D-0340-BD39-94456065B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0250" y="3271630"/>
            <a:ext cx="10708342" cy="605538"/>
          </a:xfrm>
        </p:spPr>
        <p:txBody>
          <a:bodyPr anchor="ctr">
            <a:normAutofit/>
          </a:bodyPr>
          <a:lstStyle>
            <a:lvl1pPr marL="0" indent="0" algn="l">
              <a:buNone/>
              <a:defRPr sz="2800" b="0" i="0">
                <a:solidFill>
                  <a:schemeClr val="accent3"/>
                </a:solidFill>
                <a:latin typeface="Montserrat Ligh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NO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B26DED-2EAF-2E46-B8CE-8A0803BF4A14}"/>
              </a:ext>
            </a:extLst>
          </p:cNvPr>
          <p:cNvSpPr txBox="1"/>
          <p:nvPr userDrawn="1"/>
        </p:nvSpPr>
        <p:spPr>
          <a:xfrm>
            <a:off x="726514" y="545068"/>
            <a:ext cx="599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b="0" i="0" dirty="0">
                <a:solidFill>
                  <a:schemeClr val="accent1"/>
                </a:solidFill>
                <a:latin typeface="Montserrat Light" pitchFamily="2" charset="77"/>
              </a:rPr>
              <a:t>IDATA2302 — Algorithms &amp; Data Structures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C5F789B-9877-4A4E-8B5B-0882CD4AB44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30621" y="5011717"/>
            <a:ext cx="10708342" cy="471487"/>
          </a:xfrm>
        </p:spPr>
        <p:txBody>
          <a:bodyPr>
            <a:noAutofit/>
          </a:bodyPr>
          <a:lstStyle>
            <a:lvl1pPr marL="0" indent="0">
              <a:buNone/>
              <a:defRPr sz="2800" b="0" i="0">
                <a:solidFill>
                  <a:schemeClr val="accent2"/>
                </a:solidFill>
                <a:latin typeface="Montserrat Light" pitchFamily="2" charset="77"/>
              </a:defRPr>
            </a:lvl1pPr>
          </a:lstStyle>
          <a:p>
            <a:pPr lvl="0"/>
            <a:r>
              <a:rPr lang="en-GB" dirty="0"/>
              <a:t>Click to edit Authors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FC64FC85-8A6F-9244-A80E-125C77D92F2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30250" y="5483225"/>
            <a:ext cx="10717213" cy="460375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>
                <a:solidFill>
                  <a:schemeClr val="accent2"/>
                </a:solidFill>
                <a:latin typeface="Montserrat Light" pitchFamily="2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Affiliations</a:t>
            </a:r>
            <a:endParaRPr lang="en-NO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E69A85B7-D86D-484C-A4DC-34F0FEECA9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0250" y="5943600"/>
            <a:ext cx="10731500" cy="33655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  <a:latin typeface="Share Tech Mono" panose="020B0509050000020004" pitchFamily="49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NO" dirty="0"/>
              <a:t>Click to edit emails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A83D4897-37FE-C94B-AF92-8295FEEBF3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6514" y="3903630"/>
            <a:ext cx="10708342" cy="457200"/>
          </a:xfrm>
        </p:spPr>
        <p:txBody>
          <a:bodyPr anchor="t">
            <a:normAutofit/>
          </a:bodyPr>
          <a:lstStyle>
            <a:lvl1pPr marL="0" indent="0">
              <a:buNone/>
              <a:defRPr sz="1800" b="0" i="0">
                <a:solidFill>
                  <a:schemeClr val="accent3"/>
                </a:solidFill>
                <a:latin typeface="Montserrat Light" pitchFamily="2" charset="77"/>
              </a:defRPr>
            </a:lvl1pPr>
          </a:lstStyle>
          <a:p>
            <a:pPr lvl="0"/>
            <a:r>
              <a:rPr lang="en-NO" dirty="0"/>
              <a:t>Click to Number</a:t>
            </a:r>
          </a:p>
        </p:txBody>
      </p:sp>
    </p:spTree>
    <p:extLst>
      <p:ext uri="{BB962C8B-B14F-4D97-AF65-F5344CB8AC3E}">
        <p14:creationId xmlns:p14="http://schemas.microsoft.com/office/powerpoint/2010/main" val="1264343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D179C-94C8-9744-B08F-571A86B86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38DCAD-59A9-064B-A92A-1F0AF0EDFF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EB359-5F21-8F45-9EFA-F3E4D30FE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E66DD-9268-3547-A32F-FBF3F19CC3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2F3420-0167-3942-B9B7-39374ED8B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1A2839-7C1E-C44C-91B1-D948DC11E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942804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0FCC5-B31B-D846-9AE6-A8F55DE00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AF7EA4-BB71-3049-A09E-13447433BF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76D9BC-2599-244B-97AA-3D292F9098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B596D-FE4E-B54A-8E1D-70D2D6B54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4084F-EDFD-A54B-AD26-9776A02B4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508890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92F1BA-AF39-D845-8DA2-F3A1F76C6E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DB15E4-54D9-8B47-9382-EF24D2505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24510-A423-FB4A-A744-29E6DFDCBA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F0D90-2C83-8B46-9CE0-C1417FA32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B2144-57E0-5D4D-B249-F62BA1F13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794669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F7B35-C0BE-B949-918A-9E149A5757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88922"/>
            <a:ext cx="10515600" cy="1240078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GB" dirty="0"/>
              <a:t>Questions, Comments, Ideas?</a:t>
            </a:r>
            <a:endParaRPr lang="en-NO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19E2E2B-D457-CE48-B784-A38D2A175F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30612" y="4531659"/>
            <a:ext cx="4733925" cy="510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 Authors</a:t>
            </a:r>
            <a:endParaRPr lang="en-NO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1030E4-8066-BF41-9B3B-AD19D81616C7}"/>
              </a:ext>
            </a:extLst>
          </p:cNvPr>
          <p:cNvSpPr txBox="1"/>
          <p:nvPr userDrawn="1"/>
        </p:nvSpPr>
        <p:spPr>
          <a:xfrm>
            <a:off x="3281456" y="1419481"/>
            <a:ext cx="54322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sz="4400" dirty="0">
                <a:solidFill>
                  <a:schemeClr val="accent2"/>
                </a:solidFill>
                <a:latin typeface="Montserrat" pitchFamily="2" charset="77"/>
              </a:rPr>
              <a:t>Thank </a:t>
            </a:r>
            <a:r>
              <a:rPr lang="en-NO" sz="4400" b="0" i="0" dirty="0">
                <a:solidFill>
                  <a:schemeClr val="accent2"/>
                </a:solidFill>
                <a:latin typeface="Montserrat" pitchFamily="2" charset="77"/>
              </a:rPr>
              <a:t>You!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1C1EA375-307E-7D4E-86FA-A069F24523A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30612" y="5042647"/>
            <a:ext cx="4733925" cy="5109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 Affiliations</a:t>
            </a:r>
            <a:endParaRPr lang="en-NO" dirty="0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7A0621E8-7953-A04A-9A56-3EB319EFA0A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30611" y="5553635"/>
            <a:ext cx="4733925" cy="5109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/>
                </a:solidFill>
                <a:latin typeface="Share Tech Mono" panose="020B0509050000020004" pitchFamily="49" charset="77"/>
              </a:defRPr>
            </a:lvl1pPr>
          </a:lstStyle>
          <a:p>
            <a:pPr lvl="0"/>
            <a:r>
              <a:rPr lang="en-GB" dirty="0"/>
              <a:t>Click to Edit Emails</a:t>
            </a:r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626278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85F43-190F-E741-88A4-04729D35B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B41DD-1F59-BA41-86D5-10DD0E65C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DFFFC-8FC6-0B40-A313-EB437B683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9341223" cy="365125"/>
          </a:xfrm>
        </p:spPr>
        <p:txBody>
          <a:bodyPr/>
          <a:lstStyle/>
          <a:p>
            <a:endParaRPr lang="en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E90E2-EB36-3247-A7BF-D2BBFCFDC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149235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F9ECF-431F-B74A-A471-8A5E7EDE0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AF027-6F6F-4D40-9A95-16EC714D9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27049-E3C3-3445-ADE5-D910057D86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6C45C-E7F7-DB4B-8F2B-707BE0F23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E41A-4160-2249-A271-39F5AC4C0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188127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30438-3F97-1F40-9716-7D1455E5C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F74CB-00E4-D546-A1C1-71AAC81C89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CCBCA2-5985-6348-9C76-7F65D11D11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4C516-F5BB-DE41-AAF3-57FA90A3D8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C53D53-5AA3-5943-81BE-A4D3B5386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522CE8-6A19-4A4E-9687-CC8443D0E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34721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998D8-F10A-AC4D-9FA5-73479AD4E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58BDD0-752E-5D46-94AE-29E08D015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AD75FF-2ED3-F24D-B786-4346D2F03A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6C59D7-9DD4-9F47-90F5-D1D439C087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0B4872-DE2F-8940-A18A-EE5D5F910A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959F03-F814-574B-AB40-B4AA295E26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605F10-0B49-604B-8E48-00625C309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4D0741-3462-0B46-8618-233C816EA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348334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D80B6-C550-5944-BF1B-9DD6F4FB6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72C610-D425-4046-9EE1-35CE1C4814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CB8BCF-4035-354E-9D4B-B6CB92696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DF85CD-8089-7444-94B0-3E705AA6A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9857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5563CB-9296-1846-9861-0A2BEBA28D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EF1956-9D6F-9149-9CB5-F84E0C705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48C1FD-71B1-DF41-9999-FEC7DFEE4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01838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824AE-2E77-AF45-A2E0-C3F21C0C1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54354-9505-9C4A-82A0-7CF7F1E13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6BE4F-D4D2-C54A-84C4-8A7B820BC8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1E92A3-FCBC-CF42-9D47-8331F34004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9AAF95-6539-F449-ABA5-ECB94C4DC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B52B7-7167-CE47-90B5-3B9E72980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26759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100000">
              <a:schemeClr val="bg1"/>
            </a:gs>
          </a:gsLst>
          <a:lin ang="2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0119A9-D41D-7548-9F70-E0331964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460"/>
            <a:ext cx="10515600" cy="12400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/>
              <a:t>Click to edit Master title style</a:t>
            </a:r>
            <a:endParaRPr lang="en-NO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6A4D46-B366-6B46-94D3-4A97EE713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0A464-D664-094E-967B-5EFDA69909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93412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endParaRPr lang="en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1C833C-CD1A-CA47-B92A-9848CD4B8A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96282" y="6356350"/>
            <a:ext cx="7575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9EAE67CF-1745-2945-BC67-7BD79F205591}" type="slidenum">
              <a:rPr lang="en-NO" smtClean="0"/>
              <a:pPr/>
              <a:t>‹#›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6874766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3"/>
          </a:solidFill>
          <a:latin typeface="Share Tech Mono" panose="020B0509050000020004" pitchFamily="49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6E4B3-C5AB-B04B-A10F-B850D5F571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O" dirty="0"/>
              <a:t>Self-balancing Trees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AB4C6E-6FBC-2144-B2CD-65F0FA0FFB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O" dirty="0"/>
              <a:t>The Art of Rotation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323E5-593C-1342-BD88-046D66279C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30621" y="5023909"/>
            <a:ext cx="10708342" cy="471487"/>
          </a:xfrm>
        </p:spPr>
        <p:txBody>
          <a:bodyPr/>
          <a:lstStyle/>
          <a:p>
            <a:r>
              <a:rPr lang="en-NO" dirty="0"/>
              <a:t>Franck Chauvel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691A02-9B1E-6541-A253-E2D57CFB97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NO" dirty="0"/>
              <a:t>axbit &amp; NTNU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8FC0CD-AC17-A14B-B318-AF1FE36884B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NO" dirty="0"/>
              <a:t>franck.chauvel@ntnu.no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3F87905-BDBF-0840-ADD3-DA2DB188B92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NO" dirty="0"/>
              <a:t>Trees / Lecture 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6A806E-21EB-A9C3-FBF0-05999067662B}"/>
              </a:ext>
            </a:extLst>
          </p:cNvPr>
          <p:cNvSpPr txBox="1"/>
          <p:nvPr/>
        </p:nvSpPr>
        <p:spPr>
          <a:xfrm>
            <a:off x="7985761" y="5713412"/>
            <a:ext cx="36468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0" i="0" dirty="0">
                <a:solidFill>
                  <a:schemeClr val="accent6"/>
                </a:solidFill>
                <a:effectLst/>
                <a:latin typeface="Montserrat" pitchFamily="2" charset="77"/>
              </a:rPr>
              <a:t>Ask questions on  </a:t>
            </a:r>
            <a:r>
              <a:rPr lang="en-GB" b="1" i="0" dirty="0" err="1">
                <a:solidFill>
                  <a:schemeClr val="accent6"/>
                </a:solidFill>
                <a:effectLst/>
                <a:latin typeface="Montserrat" pitchFamily="2" charset="77"/>
              </a:rPr>
              <a:t>menti.com</a:t>
            </a:r>
            <a:r>
              <a:rPr lang="en-GB" b="0" i="0" dirty="0">
                <a:solidFill>
                  <a:schemeClr val="accent6"/>
                </a:solidFill>
                <a:effectLst/>
                <a:latin typeface="Montserrat" pitchFamily="2" charset="77"/>
              </a:rPr>
              <a:t> </a:t>
            </a:r>
          </a:p>
          <a:p>
            <a:pPr algn="r"/>
            <a:r>
              <a:rPr lang="en-GB" b="0" i="0" dirty="0">
                <a:solidFill>
                  <a:schemeClr val="accent6"/>
                </a:solidFill>
                <a:effectLst/>
                <a:latin typeface="Montserrat" pitchFamily="2" charset="77"/>
              </a:rPr>
              <a:t>with code </a:t>
            </a:r>
            <a:r>
              <a:rPr lang="en-GB" b="1" i="0" dirty="0">
                <a:solidFill>
                  <a:schemeClr val="accent6"/>
                </a:solidFill>
                <a:effectLst/>
                <a:latin typeface="Montserrat" pitchFamily="2" charset="77"/>
              </a:rPr>
              <a:t>7273 1330</a:t>
            </a:r>
            <a:endParaRPr lang="en-NO" dirty="0">
              <a:solidFill>
                <a:schemeClr val="accent6"/>
              </a:solidFill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516554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E8948-7B19-394E-945D-09FDDA90F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>
                <a:solidFill>
                  <a:srgbClr val="EBCB8B"/>
                </a:solidFill>
              </a:rPr>
              <a:t>Code</a:t>
            </a:r>
            <a:br>
              <a:rPr lang="en-NO" dirty="0">
                <a:solidFill>
                  <a:srgbClr val="EBCB8B"/>
                </a:solidFill>
              </a:rPr>
            </a:br>
            <a:r>
              <a:rPr lang="en-NO" sz="2700" dirty="0">
                <a:solidFill>
                  <a:srgbClr val="EBCB8B"/>
                </a:solidFill>
                <a:latin typeface="Montserrat" pitchFamily="2" charset="77"/>
              </a:rPr>
              <a:t>AVL Balance Factor</a:t>
            </a:r>
            <a:endParaRPr lang="en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4C78A-4C89-8A49-841E-EA603E7E2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22773"/>
            <a:ext cx="10515600" cy="2642858"/>
          </a:xfrm>
          <a:solidFill>
            <a:schemeClr val="tx1">
              <a:lumMod val="25000"/>
            </a:schemeClr>
          </a:solidFill>
        </p:spPr>
        <p:txBody>
          <a:bodyPr anchor="ctr"/>
          <a:lstStyle/>
          <a:p>
            <a:pPr marL="0" indent="0">
              <a:buNone/>
            </a:pP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public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balanceFactor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leftHeight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hasLeftChild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 ?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left.height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 : 0;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</a:p>
          <a:p>
            <a:pPr marL="0" indent="0">
              <a:buNone/>
            </a:pP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rightHeight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hasRightChild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 ?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right.height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 : 0;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endParaRPr lang="en-GB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leftHeight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-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rightHeight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Aft>
                <a:spcPts val="595"/>
              </a:spcAft>
              <a:buNone/>
            </a:pP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EE1288-4D65-F246-8236-29DC315CA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10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344326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2FA31-ADE6-0A46-A040-DD8D6A6FA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Insertion</a:t>
            </a:r>
            <a:endParaRPr lang="en-NO" sz="2700" dirty="0">
              <a:latin typeface="Montserrat" pitchFamily="2" charset="77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C604EA-F8CF-274D-96A2-79F362963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11</a:t>
            </a:fld>
            <a:endParaRPr lang="en-NO" dirty="0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C2D214A2-BC57-3547-8B75-657CB1383116}"/>
              </a:ext>
            </a:extLst>
          </p:cNvPr>
          <p:cNvSpPr/>
          <p:nvPr/>
        </p:nvSpPr>
        <p:spPr>
          <a:xfrm>
            <a:off x="1499081" y="2889090"/>
            <a:ext cx="462987" cy="34145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X</a:t>
            </a:r>
          </a:p>
        </p:txBody>
      </p:sp>
      <p:sp>
        <p:nvSpPr>
          <p:cNvPr id="117" name="Triangle 116">
            <a:extLst>
              <a:ext uri="{FF2B5EF4-FFF2-40B4-BE49-F238E27FC236}">
                <a16:creationId xmlns:a16="http://schemas.microsoft.com/office/drawing/2014/main" id="{0DBF9D03-596B-FC47-8979-C8DD73D18ECE}"/>
              </a:ext>
            </a:extLst>
          </p:cNvPr>
          <p:cNvSpPr/>
          <p:nvPr/>
        </p:nvSpPr>
        <p:spPr>
          <a:xfrm>
            <a:off x="485010" y="3643534"/>
            <a:ext cx="1143964" cy="581627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L</a:t>
            </a:r>
          </a:p>
        </p:txBody>
      </p:sp>
      <p:sp>
        <p:nvSpPr>
          <p:cNvPr id="118" name="Triangle 117">
            <a:extLst>
              <a:ext uri="{FF2B5EF4-FFF2-40B4-BE49-F238E27FC236}">
                <a16:creationId xmlns:a16="http://schemas.microsoft.com/office/drawing/2014/main" id="{CD7F7BFC-050A-C141-9BCE-4B4EF7621DD1}"/>
              </a:ext>
            </a:extLst>
          </p:cNvPr>
          <p:cNvSpPr/>
          <p:nvPr/>
        </p:nvSpPr>
        <p:spPr>
          <a:xfrm>
            <a:off x="1822850" y="3643534"/>
            <a:ext cx="1143964" cy="581627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R</a:t>
            </a:r>
          </a:p>
        </p:txBody>
      </p: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2166701B-6377-DF4B-A159-FAFC2479694B}"/>
              </a:ext>
            </a:extLst>
          </p:cNvPr>
          <p:cNvCxnSpPr>
            <a:cxnSpLocks/>
            <a:stCxn id="116" idx="1"/>
            <a:endCxn id="117" idx="0"/>
          </p:cNvCxnSpPr>
          <p:nvPr/>
        </p:nvCxnSpPr>
        <p:spPr>
          <a:xfrm flipH="1">
            <a:off x="1056992" y="3059817"/>
            <a:ext cx="442089" cy="58371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1131795D-0170-DA4D-B3BD-491CD0BFA2CB}"/>
              </a:ext>
            </a:extLst>
          </p:cNvPr>
          <p:cNvCxnSpPr>
            <a:cxnSpLocks/>
            <a:stCxn id="116" idx="3"/>
            <a:endCxn id="118" idx="0"/>
          </p:cNvCxnSpPr>
          <p:nvPr/>
        </p:nvCxnSpPr>
        <p:spPr>
          <a:xfrm>
            <a:off x="1962068" y="3059817"/>
            <a:ext cx="432764" cy="58371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Rectangle 144">
            <a:extLst>
              <a:ext uri="{FF2B5EF4-FFF2-40B4-BE49-F238E27FC236}">
                <a16:creationId xmlns:a16="http://schemas.microsoft.com/office/drawing/2014/main" id="{F13E3AE2-71FD-2146-AC54-D4DCC8BDE4EC}"/>
              </a:ext>
            </a:extLst>
          </p:cNvPr>
          <p:cNvSpPr/>
          <p:nvPr/>
        </p:nvSpPr>
        <p:spPr>
          <a:xfrm>
            <a:off x="4648040" y="1587662"/>
            <a:ext cx="462987" cy="34145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X</a:t>
            </a:r>
          </a:p>
        </p:txBody>
      </p:sp>
      <p:sp>
        <p:nvSpPr>
          <p:cNvPr id="146" name="Triangle 145">
            <a:extLst>
              <a:ext uri="{FF2B5EF4-FFF2-40B4-BE49-F238E27FC236}">
                <a16:creationId xmlns:a16="http://schemas.microsoft.com/office/drawing/2014/main" id="{D1F7008C-FBB2-7544-8E27-E315FD408BD3}"/>
              </a:ext>
            </a:extLst>
          </p:cNvPr>
          <p:cNvSpPr/>
          <p:nvPr/>
        </p:nvSpPr>
        <p:spPr>
          <a:xfrm>
            <a:off x="3633969" y="2342106"/>
            <a:ext cx="1143964" cy="92308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L</a:t>
            </a:r>
          </a:p>
        </p:txBody>
      </p:sp>
      <p:sp>
        <p:nvSpPr>
          <p:cNvPr id="147" name="Triangle 146">
            <a:extLst>
              <a:ext uri="{FF2B5EF4-FFF2-40B4-BE49-F238E27FC236}">
                <a16:creationId xmlns:a16="http://schemas.microsoft.com/office/drawing/2014/main" id="{5BAC365C-7DEF-DB4D-A05F-5C28B7FDEBD8}"/>
              </a:ext>
            </a:extLst>
          </p:cNvPr>
          <p:cNvSpPr/>
          <p:nvPr/>
        </p:nvSpPr>
        <p:spPr>
          <a:xfrm>
            <a:off x="4971809" y="2342106"/>
            <a:ext cx="1143964" cy="581627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R</a:t>
            </a:r>
          </a:p>
        </p:txBody>
      </p: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AB1FE3D7-A785-6840-8E33-A1E11E7946D3}"/>
              </a:ext>
            </a:extLst>
          </p:cNvPr>
          <p:cNvCxnSpPr>
            <a:cxnSpLocks/>
            <a:stCxn id="145" idx="1"/>
            <a:endCxn id="146" idx="0"/>
          </p:cNvCxnSpPr>
          <p:nvPr/>
        </p:nvCxnSpPr>
        <p:spPr>
          <a:xfrm flipH="1">
            <a:off x="4205951" y="1758389"/>
            <a:ext cx="442089" cy="58371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>
            <a:extLst>
              <a:ext uri="{FF2B5EF4-FFF2-40B4-BE49-F238E27FC236}">
                <a16:creationId xmlns:a16="http://schemas.microsoft.com/office/drawing/2014/main" id="{43890D98-BE02-174A-AE64-735F3DEE6602}"/>
              </a:ext>
            </a:extLst>
          </p:cNvPr>
          <p:cNvCxnSpPr>
            <a:cxnSpLocks/>
            <a:stCxn id="145" idx="3"/>
            <a:endCxn id="147" idx="0"/>
          </p:cNvCxnSpPr>
          <p:nvPr/>
        </p:nvCxnSpPr>
        <p:spPr>
          <a:xfrm>
            <a:off x="5111027" y="1758389"/>
            <a:ext cx="432764" cy="58371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Rectangle 149">
            <a:extLst>
              <a:ext uri="{FF2B5EF4-FFF2-40B4-BE49-F238E27FC236}">
                <a16:creationId xmlns:a16="http://schemas.microsoft.com/office/drawing/2014/main" id="{6776654C-75E6-BB44-A8A0-1352DC59C24B}"/>
              </a:ext>
            </a:extLst>
          </p:cNvPr>
          <p:cNvSpPr/>
          <p:nvPr/>
        </p:nvSpPr>
        <p:spPr>
          <a:xfrm>
            <a:off x="4628267" y="4050093"/>
            <a:ext cx="462987" cy="34145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X</a:t>
            </a:r>
          </a:p>
        </p:txBody>
      </p:sp>
      <p:sp>
        <p:nvSpPr>
          <p:cNvPr id="151" name="Triangle 150">
            <a:extLst>
              <a:ext uri="{FF2B5EF4-FFF2-40B4-BE49-F238E27FC236}">
                <a16:creationId xmlns:a16="http://schemas.microsoft.com/office/drawing/2014/main" id="{9A143023-E046-DA40-AFBC-61A6E2B3138A}"/>
              </a:ext>
            </a:extLst>
          </p:cNvPr>
          <p:cNvSpPr/>
          <p:nvPr/>
        </p:nvSpPr>
        <p:spPr>
          <a:xfrm>
            <a:off x="3614196" y="4804537"/>
            <a:ext cx="1143964" cy="581627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L</a:t>
            </a:r>
          </a:p>
        </p:txBody>
      </p:sp>
      <p:sp>
        <p:nvSpPr>
          <p:cNvPr id="152" name="Triangle 151">
            <a:extLst>
              <a:ext uri="{FF2B5EF4-FFF2-40B4-BE49-F238E27FC236}">
                <a16:creationId xmlns:a16="http://schemas.microsoft.com/office/drawing/2014/main" id="{2E0893A6-AA02-4A41-AD53-5E6E045F1C1E}"/>
              </a:ext>
            </a:extLst>
          </p:cNvPr>
          <p:cNvSpPr/>
          <p:nvPr/>
        </p:nvSpPr>
        <p:spPr>
          <a:xfrm>
            <a:off x="4952036" y="4804537"/>
            <a:ext cx="1143964" cy="931602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R</a:t>
            </a:r>
          </a:p>
        </p:txBody>
      </p:sp>
      <p:cxnSp>
        <p:nvCxnSpPr>
          <p:cNvPr id="153" name="Straight Arrow Connector 152">
            <a:extLst>
              <a:ext uri="{FF2B5EF4-FFF2-40B4-BE49-F238E27FC236}">
                <a16:creationId xmlns:a16="http://schemas.microsoft.com/office/drawing/2014/main" id="{5F85A52A-3CA2-6942-BAC4-785BB0157615}"/>
              </a:ext>
            </a:extLst>
          </p:cNvPr>
          <p:cNvCxnSpPr>
            <a:cxnSpLocks/>
            <a:stCxn id="150" idx="1"/>
            <a:endCxn id="151" idx="0"/>
          </p:cNvCxnSpPr>
          <p:nvPr/>
        </p:nvCxnSpPr>
        <p:spPr>
          <a:xfrm flipH="1">
            <a:off x="4186178" y="4220820"/>
            <a:ext cx="442089" cy="58371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>
            <a:extLst>
              <a:ext uri="{FF2B5EF4-FFF2-40B4-BE49-F238E27FC236}">
                <a16:creationId xmlns:a16="http://schemas.microsoft.com/office/drawing/2014/main" id="{34972C4C-4297-F44E-8C20-15170A345AA6}"/>
              </a:ext>
            </a:extLst>
          </p:cNvPr>
          <p:cNvCxnSpPr>
            <a:cxnSpLocks/>
            <a:stCxn id="150" idx="3"/>
            <a:endCxn id="152" idx="0"/>
          </p:cNvCxnSpPr>
          <p:nvPr/>
        </p:nvCxnSpPr>
        <p:spPr>
          <a:xfrm>
            <a:off x="5091254" y="4220820"/>
            <a:ext cx="432764" cy="58371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Rectangle 156">
            <a:extLst>
              <a:ext uri="{FF2B5EF4-FFF2-40B4-BE49-F238E27FC236}">
                <a16:creationId xmlns:a16="http://schemas.microsoft.com/office/drawing/2014/main" id="{F6EC02B2-9B51-5044-843A-1D29F7CE2230}"/>
              </a:ext>
            </a:extLst>
          </p:cNvPr>
          <p:cNvSpPr/>
          <p:nvPr/>
        </p:nvSpPr>
        <p:spPr>
          <a:xfrm>
            <a:off x="7909207" y="2563393"/>
            <a:ext cx="462987" cy="34145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X</a:t>
            </a:r>
          </a:p>
        </p:txBody>
      </p:sp>
      <p:sp>
        <p:nvSpPr>
          <p:cNvPr id="158" name="Triangle 157">
            <a:extLst>
              <a:ext uri="{FF2B5EF4-FFF2-40B4-BE49-F238E27FC236}">
                <a16:creationId xmlns:a16="http://schemas.microsoft.com/office/drawing/2014/main" id="{2D26F5F8-9CD0-2849-BBF7-52A863BA591D}"/>
              </a:ext>
            </a:extLst>
          </p:cNvPr>
          <p:cNvSpPr/>
          <p:nvPr/>
        </p:nvSpPr>
        <p:spPr>
          <a:xfrm>
            <a:off x="6895136" y="3317837"/>
            <a:ext cx="1143964" cy="931602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L</a:t>
            </a:r>
          </a:p>
        </p:txBody>
      </p:sp>
      <p:sp>
        <p:nvSpPr>
          <p:cNvPr id="159" name="Triangle 158">
            <a:extLst>
              <a:ext uri="{FF2B5EF4-FFF2-40B4-BE49-F238E27FC236}">
                <a16:creationId xmlns:a16="http://schemas.microsoft.com/office/drawing/2014/main" id="{563153BB-6FCA-3C45-81A0-9855027B61D3}"/>
              </a:ext>
            </a:extLst>
          </p:cNvPr>
          <p:cNvSpPr/>
          <p:nvPr/>
        </p:nvSpPr>
        <p:spPr>
          <a:xfrm>
            <a:off x="8232976" y="3317837"/>
            <a:ext cx="1143964" cy="931602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R</a:t>
            </a:r>
          </a:p>
        </p:txBody>
      </p:sp>
      <p:cxnSp>
        <p:nvCxnSpPr>
          <p:cNvPr id="160" name="Straight Arrow Connector 159">
            <a:extLst>
              <a:ext uri="{FF2B5EF4-FFF2-40B4-BE49-F238E27FC236}">
                <a16:creationId xmlns:a16="http://schemas.microsoft.com/office/drawing/2014/main" id="{7250A1C3-CAC0-F544-B21F-14C72CCF8478}"/>
              </a:ext>
            </a:extLst>
          </p:cNvPr>
          <p:cNvCxnSpPr>
            <a:cxnSpLocks/>
            <a:stCxn id="157" idx="1"/>
            <a:endCxn id="158" idx="0"/>
          </p:cNvCxnSpPr>
          <p:nvPr/>
        </p:nvCxnSpPr>
        <p:spPr>
          <a:xfrm flipH="1">
            <a:off x="7467118" y="2734120"/>
            <a:ext cx="442089" cy="58371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>
            <a:extLst>
              <a:ext uri="{FF2B5EF4-FFF2-40B4-BE49-F238E27FC236}">
                <a16:creationId xmlns:a16="http://schemas.microsoft.com/office/drawing/2014/main" id="{9BA219D2-3789-3545-8BAD-B1AA8305DE1D}"/>
              </a:ext>
            </a:extLst>
          </p:cNvPr>
          <p:cNvCxnSpPr>
            <a:cxnSpLocks/>
            <a:stCxn id="157" idx="3"/>
            <a:endCxn id="159" idx="0"/>
          </p:cNvCxnSpPr>
          <p:nvPr/>
        </p:nvCxnSpPr>
        <p:spPr>
          <a:xfrm>
            <a:off x="8372194" y="2734120"/>
            <a:ext cx="432764" cy="58371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Rectangle 166">
            <a:extLst>
              <a:ext uri="{FF2B5EF4-FFF2-40B4-BE49-F238E27FC236}">
                <a16:creationId xmlns:a16="http://schemas.microsoft.com/office/drawing/2014/main" id="{B61E4342-AC55-A94C-9B69-47A368F7F5A6}"/>
              </a:ext>
            </a:extLst>
          </p:cNvPr>
          <p:cNvSpPr/>
          <p:nvPr/>
        </p:nvSpPr>
        <p:spPr>
          <a:xfrm>
            <a:off x="8036690" y="4790471"/>
            <a:ext cx="462987" cy="34145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X</a:t>
            </a:r>
          </a:p>
        </p:txBody>
      </p:sp>
      <p:sp>
        <p:nvSpPr>
          <p:cNvPr id="168" name="Triangle 167">
            <a:extLst>
              <a:ext uri="{FF2B5EF4-FFF2-40B4-BE49-F238E27FC236}">
                <a16:creationId xmlns:a16="http://schemas.microsoft.com/office/drawing/2014/main" id="{410550C9-79F8-2747-AEB0-10F1B752C2ED}"/>
              </a:ext>
            </a:extLst>
          </p:cNvPr>
          <p:cNvSpPr/>
          <p:nvPr/>
        </p:nvSpPr>
        <p:spPr>
          <a:xfrm>
            <a:off x="7022619" y="5544915"/>
            <a:ext cx="1143964" cy="581627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L</a:t>
            </a:r>
          </a:p>
        </p:txBody>
      </p:sp>
      <p:sp>
        <p:nvSpPr>
          <p:cNvPr id="169" name="Triangle 168">
            <a:extLst>
              <a:ext uri="{FF2B5EF4-FFF2-40B4-BE49-F238E27FC236}">
                <a16:creationId xmlns:a16="http://schemas.microsoft.com/office/drawing/2014/main" id="{6ABD4BBB-8363-9F44-94C0-470F5E1C31A4}"/>
              </a:ext>
            </a:extLst>
          </p:cNvPr>
          <p:cNvSpPr/>
          <p:nvPr/>
        </p:nvSpPr>
        <p:spPr>
          <a:xfrm>
            <a:off x="8360459" y="5544915"/>
            <a:ext cx="1143964" cy="1240078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R</a:t>
            </a:r>
          </a:p>
        </p:txBody>
      </p:sp>
      <p:cxnSp>
        <p:nvCxnSpPr>
          <p:cNvPr id="170" name="Straight Arrow Connector 169">
            <a:extLst>
              <a:ext uri="{FF2B5EF4-FFF2-40B4-BE49-F238E27FC236}">
                <a16:creationId xmlns:a16="http://schemas.microsoft.com/office/drawing/2014/main" id="{2F59EA4B-3493-5946-875E-D47F052EACBD}"/>
              </a:ext>
            </a:extLst>
          </p:cNvPr>
          <p:cNvCxnSpPr>
            <a:cxnSpLocks/>
            <a:stCxn id="167" idx="1"/>
            <a:endCxn id="168" idx="0"/>
          </p:cNvCxnSpPr>
          <p:nvPr/>
        </p:nvCxnSpPr>
        <p:spPr>
          <a:xfrm flipH="1">
            <a:off x="7594601" y="4961198"/>
            <a:ext cx="442089" cy="58371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>
            <a:extLst>
              <a:ext uri="{FF2B5EF4-FFF2-40B4-BE49-F238E27FC236}">
                <a16:creationId xmlns:a16="http://schemas.microsoft.com/office/drawing/2014/main" id="{DA0C4B49-8DCC-6041-906E-CF0A5B55D2E4}"/>
              </a:ext>
            </a:extLst>
          </p:cNvPr>
          <p:cNvCxnSpPr>
            <a:cxnSpLocks/>
            <a:stCxn id="167" idx="3"/>
            <a:endCxn id="169" idx="0"/>
          </p:cNvCxnSpPr>
          <p:nvPr/>
        </p:nvCxnSpPr>
        <p:spPr>
          <a:xfrm>
            <a:off x="8499677" y="4961198"/>
            <a:ext cx="432764" cy="58371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Rectangle 171">
            <a:extLst>
              <a:ext uri="{FF2B5EF4-FFF2-40B4-BE49-F238E27FC236}">
                <a16:creationId xmlns:a16="http://schemas.microsoft.com/office/drawing/2014/main" id="{964F3CCE-63C4-8345-9D27-EE0F2D6F8C6B}"/>
              </a:ext>
            </a:extLst>
          </p:cNvPr>
          <p:cNvSpPr/>
          <p:nvPr/>
        </p:nvSpPr>
        <p:spPr>
          <a:xfrm>
            <a:off x="8166583" y="267057"/>
            <a:ext cx="462987" cy="34145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X</a:t>
            </a:r>
          </a:p>
        </p:txBody>
      </p:sp>
      <p:sp>
        <p:nvSpPr>
          <p:cNvPr id="173" name="Triangle 172">
            <a:extLst>
              <a:ext uri="{FF2B5EF4-FFF2-40B4-BE49-F238E27FC236}">
                <a16:creationId xmlns:a16="http://schemas.microsoft.com/office/drawing/2014/main" id="{F492A111-CA40-304C-9732-F1A9540AC720}"/>
              </a:ext>
            </a:extLst>
          </p:cNvPr>
          <p:cNvSpPr/>
          <p:nvPr/>
        </p:nvSpPr>
        <p:spPr>
          <a:xfrm>
            <a:off x="7152512" y="1021501"/>
            <a:ext cx="1143964" cy="1240078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L</a:t>
            </a:r>
          </a:p>
        </p:txBody>
      </p:sp>
      <p:cxnSp>
        <p:nvCxnSpPr>
          <p:cNvPr id="175" name="Straight Arrow Connector 174">
            <a:extLst>
              <a:ext uri="{FF2B5EF4-FFF2-40B4-BE49-F238E27FC236}">
                <a16:creationId xmlns:a16="http://schemas.microsoft.com/office/drawing/2014/main" id="{A85DB896-7DEB-BF42-A91F-F8454A66D515}"/>
              </a:ext>
            </a:extLst>
          </p:cNvPr>
          <p:cNvCxnSpPr>
            <a:cxnSpLocks/>
            <a:stCxn id="172" idx="1"/>
            <a:endCxn id="173" idx="0"/>
          </p:cNvCxnSpPr>
          <p:nvPr/>
        </p:nvCxnSpPr>
        <p:spPr>
          <a:xfrm flipH="1">
            <a:off x="7724494" y="437784"/>
            <a:ext cx="442089" cy="58371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Arrow Connector 175">
            <a:extLst>
              <a:ext uri="{FF2B5EF4-FFF2-40B4-BE49-F238E27FC236}">
                <a16:creationId xmlns:a16="http://schemas.microsoft.com/office/drawing/2014/main" id="{4DAAB996-F91D-E74C-A019-FD0FA18CD550}"/>
              </a:ext>
            </a:extLst>
          </p:cNvPr>
          <p:cNvCxnSpPr>
            <a:cxnSpLocks/>
            <a:stCxn id="172" idx="3"/>
          </p:cNvCxnSpPr>
          <p:nvPr/>
        </p:nvCxnSpPr>
        <p:spPr>
          <a:xfrm>
            <a:off x="8629570" y="437784"/>
            <a:ext cx="432764" cy="58371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Triangle 181">
            <a:extLst>
              <a:ext uri="{FF2B5EF4-FFF2-40B4-BE49-F238E27FC236}">
                <a16:creationId xmlns:a16="http://schemas.microsoft.com/office/drawing/2014/main" id="{02E8A23B-FD23-7C41-A791-DC1BE2F24A7A}"/>
              </a:ext>
            </a:extLst>
          </p:cNvPr>
          <p:cNvSpPr/>
          <p:nvPr/>
        </p:nvSpPr>
        <p:spPr>
          <a:xfrm>
            <a:off x="8490352" y="1029455"/>
            <a:ext cx="1143964" cy="581627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R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6A67C3F2-353F-0E43-BAAC-546C588B9C88}"/>
              </a:ext>
            </a:extLst>
          </p:cNvPr>
          <p:cNvSpPr txBox="1"/>
          <p:nvPr/>
        </p:nvSpPr>
        <p:spPr>
          <a:xfrm>
            <a:off x="2040804" y="2834078"/>
            <a:ext cx="665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</a:rPr>
              <a:t>b=0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AC0CE471-D448-F645-B174-ECAC0A6BFCFD}"/>
              </a:ext>
            </a:extLst>
          </p:cNvPr>
          <p:cNvSpPr txBox="1"/>
          <p:nvPr/>
        </p:nvSpPr>
        <p:spPr>
          <a:xfrm>
            <a:off x="5241230" y="1513331"/>
            <a:ext cx="665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</a:rPr>
              <a:t>b=1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A6F8B0E7-43CB-8B4C-94F0-5F88BF4F6E0A}"/>
              </a:ext>
            </a:extLst>
          </p:cNvPr>
          <p:cNvSpPr txBox="1"/>
          <p:nvPr/>
        </p:nvSpPr>
        <p:spPr>
          <a:xfrm>
            <a:off x="5285130" y="4044044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</a:rPr>
              <a:t>b=-1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FBCC5826-DFA8-4E42-8D84-4A9D20DD846D}"/>
              </a:ext>
            </a:extLst>
          </p:cNvPr>
          <p:cNvSpPr txBox="1"/>
          <p:nvPr/>
        </p:nvSpPr>
        <p:spPr>
          <a:xfrm>
            <a:off x="8611392" y="2516775"/>
            <a:ext cx="665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</a:rPr>
              <a:t>b=0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67B1F7FA-3653-944A-98B9-4263B082C3DB}"/>
              </a:ext>
            </a:extLst>
          </p:cNvPr>
          <p:cNvSpPr txBox="1"/>
          <p:nvPr/>
        </p:nvSpPr>
        <p:spPr>
          <a:xfrm>
            <a:off x="8849168" y="223230"/>
            <a:ext cx="665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5"/>
                </a:solidFill>
              </a:rPr>
              <a:t>b=2</a:t>
            </a: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0DFA86A5-E53F-8B43-842A-F25D146CBC7C}"/>
              </a:ext>
            </a:extLst>
          </p:cNvPr>
          <p:cNvSpPr txBox="1"/>
          <p:nvPr/>
        </p:nvSpPr>
        <p:spPr>
          <a:xfrm>
            <a:off x="9207202" y="5466396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5"/>
                </a:solidFill>
              </a:rPr>
              <a:t>b=-2</a:t>
            </a:r>
          </a:p>
        </p:txBody>
      </p:sp>
    </p:spTree>
    <p:extLst>
      <p:ext uri="{BB962C8B-B14F-4D97-AF65-F5344CB8AC3E}">
        <p14:creationId xmlns:p14="http://schemas.microsoft.com/office/powerpoint/2010/main" val="2963681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0" animBg="1"/>
      <p:bldP spid="146" grpId="0" animBg="1"/>
      <p:bldP spid="147" grpId="0" animBg="1"/>
      <p:bldP spid="150" grpId="0" animBg="1"/>
      <p:bldP spid="151" grpId="0" animBg="1"/>
      <p:bldP spid="152" grpId="0" animBg="1"/>
      <p:bldP spid="157" grpId="0" animBg="1"/>
      <p:bldP spid="158" grpId="0" animBg="1"/>
      <p:bldP spid="159" grpId="0" animBg="1"/>
      <p:bldP spid="167" grpId="0" animBg="1"/>
      <p:bldP spid="168" grpId="0" animBg="1"/>
      <p:bldP spid="169" grpId="0" animBg="1"/>
      <p:bldP spid="172" grpId="0" animBg="1"/>
      <p:bldP spid="173" grpId="0" animBg="1"/>
      <p:bldP spid="182" grpId="0" animBg="1"/>
      <p:bldP spid="184" grpId="0"/>
      <p:bldP spid="185" grpId="0"/>
      <p:bldP spid="186" grpId="0"/>
      <p:bldP spid="187" grpId="0"/>
      <p:bldP spid="18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AF3F5EDA-08D1-FC48-B0B7-4879FB94CA1E}"/>
              </a:ext>
            </a:extLst>
          </p:cNvPr>
          <p:cNvSpPr/>
          <p:nvPr/>
        </p:nvSpPr>
        <p:spPr>
          <a:xfrm>
            <a:off x="1212111" y="1602010"/>
            <a:ext cx="2870791" cy="5186978"/>
          </a:xfrm>
          <a:prstGeom prst="roundRect">
            <a:avLst/>
          </a:prstGeom>
          <a:solidFill>
            <a:schemeClr val="tx1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AB95481-4E3B-0E48-8DA5-E502091EC0A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NO" dirty="0"/>
                  <a:t>When </a:t>
                </a:r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𝑏𝑎𝑙𝑎𝑛𝑐𝑒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𝑡𝑟𝑒𝑒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) =−2</m:t>
                    </m:r>
                  </m:oMath>
                </a14:m>
                <a:br>
                  <a:rPr lang="en-NO" dirty="0"/>
                </a:br>
                <a:r>
                  <a:rPr lang="en-NO" sz="2700" dirty="0">
                    <a:latin typeface="Montserrat" pitchFamily="2" charset="77"/>
                  </a:rPr>
                  <a:t>Insertion in AVL trees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AB95481-4E3B-0E48-8DA5-E502091EC0A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413" t="-1010" b="-13131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5F4AD7-3AC5-2146-9CD3-CCCF16326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12</a:t>
            </a:fld>
            <a:endParaRPr lang="en-NO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C45AF97-F0F4-754A-98CC-1E9876E0B747}"/>
              </a:ext>
            </a:extLst>
          </p:cNvPr>
          <p:cNvSpPr/>
          <p:nvPr/>
        </p:nvSpPr>
        <p:spPr>
          <a:xfrm>
            <a:off x="5153408" y="2796133"/>
            <a:ext cx="490108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BCC3220-3BDD-BF4E-A21B-C8BCCD2CFD3D}"/>
              </a:ext>
            </a:extLst>
          </p:cNvPr>
          <p:cNvSpPr/>
          <p:nvPr/>
        </p:nvSpPr>
        <p:spPr>
          <a:xfrm>
            <a:off x="5877519" y="2168286"/>
            <a:ext cx="49010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D2E256-3821-5B4D-9E31-0435D9835BAB}"/>
              </a:ext>
            </a:extLst>
          </p:cNvPr>
          <p:cNvSpPr/>
          <p:nvPr/>
        </p:nvSpPr>
        <p:spPr>
          <a:xfrm>
            <a:off x="6661839" y="2837973"/>
            <a:ext cx="49010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58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C8841E6-9B2A-2E4E-A130-47B9F024E6D3}"/>
              </a:ext>
            </a:extLst>
          </p:cNvPr>
          <p:cNvCxnSpPr>
            <a:stCxn id="9" idx="3"/>
            <a:endCxn id="10" idx="0"/>
          </p:cNvCxnSpPr>
          <p:nvPr/>
        </p:nvCxnSpPr>
        <p:spPr>
          <a:xfrm>
            <a:off x="6367627" y="2352952"/>
            <a:ext cx="539266" cy="48502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1714332C-7B8E-F145-98D9-FDEA30852C1E}"/>
              </a:ext>
            </a:extLst>
          </p:cNvPr>
          <p:cNvSpPr/>
          <p:nvPr/>
        </p:nvSpPr>
        <p:spPr>
          <a:xfrm>
            <a:off x="1628332" y="2174489"/>
            <a:ext cx="490108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801415E-E080-A745-8889-D57F4FC8FBE2}"/>
              </a:ext>
            </a:extLst>
          </p:cNvPr>
          <p:cNvSpPr/>
          <p:nvPr/>
        </p:nvSpPr>
        <p:spPr>
          <a:xfrm>
            <a:off x="2376045" y="2833082"/>
            <a:ext cx="49010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C0678B9-B93B-8B47-BC69-B7507121F13C}"/>
              </a:ext>
            </a:extLst>
          </p:cNvPr>
          <p:cNvSpPr/>
          <p:nvPr/>
        </p:nvSpPr>
        <p:spPr>
          <a:xfrm>
            <a:off x="3119607" y="3473629"/>
            <a:ext cx="49010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58</a:t>
            </a:r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028E8F4D-8A8A-F245-9257-58505B3A3872}"/>
              </a:ext>
            </a:extLst>
          </p:cNvPr>
          <p:cNvCxnSpPr>
            <a:stCxn id="62" idx="3"/>
            <a:endCxn id="63" idx="0"/>
          </p:cNvCxnSpPr>
          <p:nvPr/>
        </p:nvCxnSpPr>
        <p:spPr>
          <a:xfrm>
            <a:off x="2118440" y="2359155"/>
            <a:ext cx="502659" cy="47392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5C2397C3-8E43-444D-B2BD-68B8BA3C4889}"/>
              </a:ext>
            </a:extLst>
          </p:cNvPr>
          <p:cNvCxnSpPr>
            <a:stCxn id="63" idx="3"/>
            <a:endCxn id="64" idx="0"/>
          </p:cNvCxnSpPr>
          <p:nvPr/>
        </p:nvCxnSpPr>
        <p:spPr>
          <a:xfrm>
            <a:off x="2866153" y="3017748"/>
            <a:ext cx="498508" cy="45588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64DE7ED-B7D4-A747-9A6F-FE09A78852E4}"/>
              </a:ext>
            </a:extLst>
          </p:cNvPr>
          <p:cNvCxnSpPr>
            <a:cxnSpLocks/>
            <a:stCxn id="9" idx="1"/>
            <a:endCxn id="8" idx="0"/>
          </p:cNvCxnSpPr>
          <p:nvPr/>
        </p:nvCxnSpPr>
        <p:spPr>
          <a:xfrm flipH="1">
            <a:off x="5398462" y="2352952"/>
            <a:ext cx="479057" cy="44318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>
            <a:extLst>
              <a:ext uri="{FF2B5EF4-FFF2-40B4-BE49-F238E27FC236}">
                <a16:creationId xmlns:a16="http://schemas.microsoft.com/office/drawing/2014/main" id="{D514A099-2306-7C41-8DB0-DE46AB721ABD}"/>
              </a:ext>
            </a:extLst>
          </p:cNvPr>
          <p:cNvSpPr/>
          <p:nvPr/>
        </p:nvSpPr>
        <p:spPr>
          <a:xfrm>
            <a:off x="1632532" y="4916341"/>
            <a:ext cx="490108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A6AFA8C5-1C1A-324D-AC34-99174B0DA5EF}"/>
              </a:ext>
            </a:extLst>
          </p:cNvPr>
          <p:cNvSpPr/>
          <p:nvPr/>
        </p:nvSpPr>
        <p:spPr>
          <a:xfrm>
            <a:off x="2327673" y="6209530"/>
            <a:ext cx="49010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F11BDD2-820E-3841-AF7F-D316B6431D87}"/>
              </a:ext>
            </a:extLst>
          </p:cNvPr>
          <p:cNvSpPr/>
          <p:nvPr/>
        </p:nvSpPr>
        <p:spPr>
          <a:xfrm>
            <a:off x="3119607" y="5603872"/>
            <a:ext cx="49010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58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AC3FB8E8-EF46-E749-9A16-233BDC8E8658}"/>
              </a:ext>
            </a:extLst>
          </p:cNvPr>
          <p:cNvCxnSpPr>
            <a:cxnSpLocks/>
            <a:stCxn id="71" idx="3"/>
            <a:endCxn id="73" idx="0"/>
          </p:cNvCxnSpPr>
          <p:nvPr/>
        </p:nvCxnSpPr>
        <p:spPr>
          <a:xfrm>
            <a:off x="2122640" y="5101007"/>
            <a:ext cx="1242021" cy="50286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CB0874C1-D886-BB49-A453-D4EEB3EB8424}"/>
              </a:ext>
            </a:extLst>
          </p:cNvPr>
          <p:cNvCxnSpPr>
            <a:cxnSpLocks/>
            <a:stCxn id="73" idx="1"/>
            <a:endCxn id="72" idx="0"/>
          </p:cNvCxnSpPr>
          <p:nvPr/>
        </p:nvCxnSpPr>
        <p:spPr>
          <a:xfrm flipH="1">
            <a:off x="2572727" y="5788538"/>
            <a:ext cx="546880" cy="42099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>
            <a:extLst>
              <a:ext uri="{FF2B5EF4-FFF2-40B4-BE49-F238E27FC236}">
                <a16:creationId xmlns:a16="http://schemas.microsoft.com/office/drawing/2014/main" id="{6931828F-EF14-564E-9F8B-CBC1BF35481A}"/>
              </a:ext>
            </a:extLst>
          </p:cNvPr>
          <p:cNvSpPr/>
          <p:nvPr/>
        </p:nvSpPr>
        <p:spPr>
          <a:xfrm>
            <a:off x="8474368" y="3225660"/>
            <a:ext cx="490108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C8426012-8766-9444-BCD6-BD21968C9E40}"/>
              </a:ext>
            </a:extLst>
          </p:cNvPr>
          <p:cNvSpPr/>
          <p:nvPr/>
        </p:nvSpPr>
        <p:spPr>
          <a:xfrm>
            <a:off x="9264637" y="2588853"/>
            <a:ext cx="49010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EA0919E7-F029-F441-890A-0D5B3B159614}"/>
              </a:ext>
            </a:extLst>
          </p:cNvPr>
          <p:cNvSpPr/>
          <p:nvPr/>
        </p:nvSpPr>
        <p:spPr>
          <a:xfrm>
            <a:off x="10046299" y="1974660"/>
            <a:ext cx="49010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58</a:t>
            </a: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0C997E2F-5ED3-0544-8A99-A321FE5B9ECD}"/>
              </a:ext>
            </a:extLst>
          </p:cNvPr>
          <p:cNvCxnSpPr>
            <a:cxnSpLocks/>
            <a:stCxn id="88" idx="1"/>
            <a:endCxn id="87" idx="0"/>
          </p:cNvCxnSpPr>
          <p:nvPr/>
        </p:nvCxnSpPr>
        <p:spPr>
          <a:xfrm flipH="1">
            <a:off x="9509691" y="2159326"/>
            <a:ext cx="536608" cy="42952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386D63A0-0D23-7440-89B8-E5FC860C15ED}"/>
              </a:ext>
            </a:extLst>
          </p:cNvPr>
          <p:cNvCxnSpPr>
            <a:cxnSpLocks/>
            <a:stCxn id="87" idx="1"/>
            <a:endCxn id="86" idx="0"/>
          </p:cNvCxnSpPr>
          <p:nvPr/>
        </p:nvCxnSpPr>
        <p:spPr>
          <a:xfrm flipH="1">
            <a:off x="8719422" y="2773519"/>
            <a:ext cx="545215" cy="45214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angle 97">
            <a:extLst>
              <a:ext uri="{FF2B5EF4-FFF2-40B4-BE49-F238E27FC236}">
                <a16:creationId xmlns:a16="http://schemas.microsoft.com/office/drawing/2014/main" id="{980AF6A8-6C87-264B-B8C0-4B6F666DECAB}"/>
              </a:ext>
            </a:extLst>
          </p:cNvPr>
          <p:cNvSpPr/>
          <p:nvPr/>
        </p:nvSpPr>
        <p:spPr>
          <a:xfrm>
            <a:off x="9210746" y="6176103"/>
            <a:ext cx="49010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87F438DF-2D63-0C40-8849-9EC623F86B83}"/>
              </a:ext>
            </a:extLst>
          </p:cNvPr>
          <p:cNvSpPr/>
          <p:nvPr/>
        </p:nvSpPr>
        <p:spPr>
          <a:xfrm>
            <a:off x="8415609" y="5526596"/>
            <a:ext cx="490108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082769B1-2064-8545-9A8C-FC10249E0117}"/>
              </a:ext>
            </a:extLst>
          </p:cNvPr>
          <p:cNvSpPr/>
          <p:nvPr/>
        </p:nvSpPr>
        <p:spPr>
          <a:xfrm>
            <a:off x="9924491" y="4899703"/>
            <a:ext cx="49010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58</a:t>
            </a:r>
          </a:p>
        </p:txBody>
      </p: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B669106D-18B1-284A-ABBE-DF0CD3F7460E}"/>
              </a:ext>
            </a:extLst>
          </p:cNvPr>
          <p:cNvCxnSpPr>
            <a:cxnSpLocks/>
            <a:stCxn id="100" idx="1"/>
            <a:endCxn id="99" idx="0"/>
          </p:cNvCxnSpPr>
          <p:nvPr/>
        </p:nvCxnSpPr>
        <p:spPr>
          <a:xfrm flipH="1">
            <a:off x="8660663" y="5084369"/>
            <a:ext cx="1263828" cy="44222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710B4FBF-66E2-6740-BD0F-9348A472DBF8}"/>
              </a:ext>
            </a:extLst>
          </p:cNvPr>
          <p:cNvCxnSpPr>
            <a:cxnSpLocks/>
            <a:stCxn id="99" idx="3"/>
            <a:endCxn id="98" idx="0"/>
          </p:cNvCxnSpPr>
          <p:nvPr/>
        </p:nvCxnSpPr>
        <p:spPr>
          <a:xfrm>
            <a:off x="8905717" y="5711262"/>
            <a:ext cx="550083" cy="46484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>
            <a:extLst>
              <a:ext uri="{FF2B5EF4-FFF2-40B4-BE49-F238E27FC236}">
                <a16:creationId xmlns:a16="http://schemas.microsoft.com/office/drawing/2014/main" id="{8FC22976-5A67-924F-B5B0-2B4C1D9AC58F}"/>
              </a:ext>
            </a:extLst>
          </p:cNvPr>
          <p:cNvSpPr txBox="1"/>
          <p:nvPr/>
        </p:nvSpPr>
        <p:spPr>
          <a:xfrm>
            <a:off x="3738851" y="1728799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rotation</a:t>
            </a: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7FD84985-9566-CB4F-98B7-84F3C3F8CBE8}"/>
              </a:ext>
            </a:extLst>
          </p:cNvPr>
          <p:cNvSpPr/>
          <p:nvPr/>
        </p:nvSpPr>
        <p:spPr>
          <a:xfrm>
            <a:off x="2300098" y="2760322"/>
            <a:ext cx="1390124" cy="1159518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02503EBA-1812-C045-BAA1-83DE5D32845B}"/>
              </a:ext>
            </a:extLst>
          </p:cNvPr>
          <p:cNvSpPr/>
          <p:nvPr/>
        </p:nvSpPr>
        <p:spPr>
          <a:xfrm>
            <a:off x="1565135" y="2116918"/>
            <a:ext cx="1390124" cy="1159518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A2A60A0B-2384-4E4B-AF5D-5FFA274916B1}"/>
              </a:ext>
            </a:extLst>
          </p:cNvPr>
          <p:cNvSpPr/>
          <p:nvPr/>
        </p:nvSpPr>
        <p:spPr>
          <a:xfrm>
            <a:off x="5038466" y="1929461"/>
            <a:ext cx="1448442" cy="1316227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E2CD2795-3592-334A-BA92-6BB00B4EC4A5}"/>
              </a:ext>
            </a:extLst>
          </p:cNvPr>
          <p:cNvSpPr/>
          <p:nvPr/>
        </p:nvSpPr>
        <p:spPr>
          <a:xfrm>
            <a:off x="9206158" y="1881707"/>
            <a:ext cx="1390124" cy="1159518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130" name="Curved Connector 129">
            <a:extLst>
              <a:ext uri="{FF2B5EF4-FFF2-40B4-BE49-F238E27FC236}">
                <a16:creationId xmlns:a16="http://schemas.microsoft.com/office/drawing/2014/main" id="{D4344011-86CA-9047-A92E-3BED42FF23E5}"/>
              </a:ext>
            </a:extLst>
          </p:cNvPr>
          <p:cNvCxnSpPr>
            <a:cxnSpLocks/>
            <a:stCxn id="124" idx="0"/>
            <a:endCxn id="125" idx="1"/>
          </p:cNvCxnSpPr>
          <p:nvPr/>
        </p:nvCxnSpPr>
        <p:spPr>
          <a:xfrm rot="16200000" flipH="1">
            <a:off x="3414002" y="963112"/>
            <a:ext cx="470657" cy="2778269"/>
          </a:xfrm>
          <a:prstGeom prst="curvedConnector4">
            <a:avLst>
              <a:gd name="adj1" fmla="val -80950"/>
              <a:gd name="adj2" fmla="val 52909"/>
            </a:avLst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Rectangle 130">
            <a:extLst>
              <a:ext uri="{FF2B5EF4-FFF2-40B4-BE49-F238E27FC236}">
                <a16:creationId xmlns:a16="http://schemas.microsoft.com/office/drawing/2014/main" id="{07E671F6-A6D9-7F42-B4A3-2D9FC4BB0C9B}"/>
              </a:ext>
            </a:extLst>
          </p:cNvPr>
          <p:cNvSpPr/>
          <p:nvPr/>
        </p:nvSpPr>
        <p:spPr>
          <a:xfrm>
            <a:off x="2274979" y="5488496"/>
            <a:ext cx="1390124" cy="1159518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E32239D4-4F28-4144-AF0C-236A668BBA07}"/>
              </a:ext>
            </a:extLst>
          </p:cNvPr>
          <p:cNvSpPr/>
          <p:nvPr/>
        </p:nvSpPr>
        <p:spPr>
          <a:xfrm>
            <a:off x="5788595" y="2067353"/>
            <a:ext cx="1497111" cy="1292635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133" name="Curved Connector 132">
            <a:extLst>
              <a:ext uri="{FF2B5EF4-FFF2-40B4-BE49-F238E27FC236}">
                <a16:creationId xmlns:a16="http://schemas.microsoft.com/office/drawing/2014/main" id="{DD76FE20-B5B6-3B49-9CAF-D94B18FA19F0}"/>
              </a:ext>
            </a:extLst>
          </p:cNvPr>
          <p:cNvCxnSpPr>
            <a:cxnSpLocks/>
            <a:endCxn id="128" idx="0"/>
          </p:cNvCxnSpPr>
          <p:nvPr/>
        </p:nvCxnSpPr>
        <p:spPr>
          <a:xfrm flipV="1">
            <a:off x="7349206" y="1881707"/>
            <a:ext cx="2552014" cy="999700"/>
          </a:xfrm>
          <a:prstGeom prst="curvedConnector4">
            <a:avLst>
              <a:gd name="adj1" fmla="val 36382"/>
              <a:gd name="adj2" fmla="val 148275"/>
            </a:avLst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Rectangle 136">
            <a:extLst>
              <a:ext uri="{FF2B5EF4-FFF2-40B4-BE49-F238E27FC236}">
                <a16:creationId xmlns:a16="http://schemas.microsoft.com/office/drawing/2014/main" id="{01046E69-8A49-4B41-A4FE-075CAF608272}"/>
              </a:ext>
            </a:extLst>
          </p:cNvPr>
          <p:cNvSpPr/>
          <p:nvPr/>
        </p:nvSpPr>
        <p:spPr>
          <a:xfrm>
            <a:off x="1565135" y="4858534"/>
            <a:ext cx="2271020" cy="1159518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394160F5-B820-7D42-BB7B-2E6008511578}"/>
              </a:ext>
            </a:extLst>
          </p:cNvPr>
          <p:cNvSpPr/>
          <p:nvPr/>
        </p:nvSpPr>
        <p:spPr>
          <a:xfrm>
            <a:off x="8231630" y="4810780"/>
            <a:ext cx="2271936" cy="1159518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139" name="Curved Connector 138">
            <a:extLst>
              <a:ext uri="{FF2B5EF4-FFF2-40B4-BE49-F238E27FC236}">
                <a16:creationId xmlns:a16="http://schemas.microsoft.com/office/drawing/2014/main" id="{B5CDC6BF-B605-4145-9B5E-8AA58FCCCE90}"/>
              </a:ext>
            </a:extLst>
          </p:cNvPr>
          <p:cNvCxnSpPr>
            <a:cxnSpLocks/>
            <a:stCxn id="137" idx="3"/>
            <a:endCxn id="138" idx="1"/>
          </p:cNvCxnSpPr>
          <p:nvPr/>
        </p:nvCxnSpPr>
        <p:spPr>
          <a:xfrm flipV="1">
            <a:off x="3836155" y="5390539"/>
            <a:ext cx="4395475" cy="47754"/>
          </a:xfrm>
          <a:prstGeom prst="straightConnector1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141">
            <a:extLst>
              <a:ext uri="{FF2B5EF4-FFF2-40B4-BE49-F238E27FC236}">
                <a16:creationId xmlns:a16="http://schemas.microsoft.com/office/drawing/2014/main" id="{812D3378-05E3-AC40-8C5C-71DC763EE5F2}"/>
              </a:ext>
            </a:extLst>
          </p:cNvPr>
          <p:cNvSpPr/>
          <p:nvPr/>
        </p:nvSpPr>
        <p:spPr>
          <a:xfrm>
            <a:off x="8372684" y="5438293"/>
            <a:ext cx="1390124" cy="1204097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DBE83353-E070-614B-873D-F700268B31A5}"/>
              </a:ext>
            </a:extLst>
          </p:cNvPr>
          <p:cNvSpPr/>
          <p:nvPr/>
        </p:nvSpPr>
        <p:spPr>
          <a:xfrm>
            <a:off x="8422198" y="2511351"/>
            <a:ext cx="1390124" cy="1159518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147" name="Curved Connector 146">
            <a:extLst>
              <a:ext uri="{FF2B5EF4-FFF2-40B4-BE49-F238E27FC236}">
                <a16:creationId xmlns:a16="http://schemas.microsoft.com/office/drawing/2014/main" id="{13881B86-CBB6-BB43-8DF9-A6D1E4BB93D5}"/>
              </a:ext>
            </a:extLst>
          </p:cNvPr>
          <p:cNvCxnSpPr>
            <a:cxnSpLocks/>
            <a:stCxn id="131" idx="3"/>
            <a:endCxn id="123" idx="3"/>
          </p:cNvCxnSpPr>
          <p:nvPr/>
        </p:nvCxnSpPr>
        <p:spPr>
          <a:xfrm flipV="1">
            <a:off x="3665103" y="3340081"/>
            <a:ext cx="25119" cy="2728174"/>
          </a:xfrm>
          <a:prstGeom prst="curvedConnector3">
            <a:avLst>
              <a:gd name="adj1" fmla="val 3790832"/>
            </a:avLst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urved Connector 157">
            <a:extLst>
              <a:ext uri="{FF2B5EF4-FFF2-40B4-BE49-F238E27FC236}">
                <a16:creationId xmlns:a16="http://schemas.microsoft.com/office/drawing/2014/main" id="{8A519C19-56D4-A541-8B91-CD079FCFB35A}"/>
              </a:ext>
            </a:extLst>
          </p:cNvPr>
          <p:cNvCxnSpPr>
            <a:cxnSpLocks/>
            <a:stCxn id="142" idx="1"/>
            <a:endCxn id="143" idx="1"/>
          </p:cNvCxnSpPr>
          <p:nvPr/>
        </p:nvCxnSpPr>
        <p:spPr>
          <a:xfrm rot="10800000" flipH="1">
            <a:off x="8372684" y="3091110"/>
            <a:ext cx="49514" cy="2949232"/>
          </a:xfrm>
          <a:prstGeom prst="curvedConnector3">
            <a:avLst>
              <a:gd name="adj1" fmla="val -1872400"/>
            </a:avLst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TextBox 161">
            <a:extLst>
              <a:ext uri="{FF2B5EF4-FFF2-40B4-BE49-F238E27FC236}">
                <a16:creationId xmlns:a16="http://schemas.microsoft.com/office/drawing/2014/main" id="{FC87A739-A474-5D44-A315-D15D02D09316}"/>
              </a:ext>
            </a:extLst>
          </p:cNvPr>
          <p:cNvSpPr txBox="1"/>
          <p:nvPr/>
        </p:nvSpPr>
        <p:spPr>
          <a:xfrm>
            <a:off x="8231630" y="982859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rotation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A7C74413-C88C-B34D-97D5-54D2F2870084}"/>
              </a:ext>
            </a:extLst>
          </p:cNvPr>
          <p:cNvSpPr txBox="1"/>
          <p:nvPr/>
        </p:nvSpPr>
        <p:spPr>
          <a:xfrm>
            <a:off x="7608463" y="4222505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rotation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81A2537A-9469-BB41-901A-0BD7BB3E97CB}"/>
              </a:ext>
            </a:extLst>
          </p:cNvPr>
          <p:cNvSpPr txBox="1"/>
          <p:nvPr/>
        </p:nvSpPr>
        <p:spPr>
          <a:xfrm>
            <a:off x="3480963" y="4249496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rotation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D7D32630-3EAF-4B43-8837-6F2A7D467AD8}"/>
              </a:ext>
            </a:extLst>
          </p:cNvPr>
          <p:cNvSpPr txBox="1"/>
          <p:nvPr/>
        </p:nvSpPr>
        <p:spPr>
          <a:xfrm>
            <a:off x="5664865" y="5487361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rotation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843405-B71C-F044-B773-74895E13696B}"/>
              </a:ext>
            </a:extLst>
          </p:cNvPr>
          <p:cNvSpPr txBox="1"/>
          <p:nvPr/>
        </p:nvSpPr>
        <p:spPr>
          <a:xfrm>
            <a:off x="819595" y="2126509"/>
            <a:ext cx="7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b="1" dirty="0">
                <a:solidFill>
                  <a:schemeClr val="accent3"/>
                </a:solidFill>
                <a:latin typeface="Montserrat" pitchFamily="2" charset="77"/>
              </a:rPr>
              <a:t>b=-2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3318BA0-AF49-8D47-A82A-6508E77F3D56}"/>
              </a:ext>
            </a:extLst>
          </p:cNvPr>
          <p:cNvSpPr txBox="1"/>
          <p:nvPr/>
        </p:nvSpPr>
        <p:spPr>
          <a:xfrm>
            <a:off x="885261" y="4858481"/>
            <a:ext cx="7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b="1" dirty="0">
                <a:solidFill>
                  <a:schemeClr val="accent3"/>
                </a:solidFill>
                <a:latin typeface="Montserrat" pitchFamily="2" charset="77"/>
              </a:rPr>
              <a:t>b=-2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7DFC7CD-4DED-0C4F-934F-D382879D9613}"/>
              </a:ext>
            </a:extLst>
          </p:cNvPr>
          <p:cNvSpPr txBox="1"/>
          <p:nvPr/>
        </p:nvSpPr>
        <p:spPr>
          <a:xfrm>
            <a:off x="5803415" y="1708758"/>
            <a:ext cx="638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b="1" dirty="0">
                <a:solidFill>
                  <a:schemeClr val="accent3"/>
                </a:solidFill>
                <a:latin typeface="Montserrat" pitchFamily="2" charset="77"/>
              </a:rPr>
              <a:t>b=0</a:t>
            </a:r>
          </a:p>
        </p:txBody>
      </p:sp>
    </p:spTree>
    <p:extLst>
      <p:ext uri="{BB962C8B-B14F-4D97-AF65-F5344CB8AC3E}">
        <p14:creationId xmlns:p14="http://schemas.microsoft.com/office/powerpoint/2010/main" val="20841126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AF3F5EDA-08D1-FC48-B0B7-4879FB94CA1E}"/>
              </a:ext>
            </a:extLst>
          </p:cNvPr>
          <p:cNvSpPr/>
          <p:nvPr/>
        </p:nvSpPr>
        <p:spPr>
          <a:xfrm>
            <a:off x="8004275" y="1564697"/>
            <a:ext cx="2870791" cy="5186978"/>
          </a:xfrm>
          <a:prstGeom prst="roundRect">
            <a:avLst/>
          </a:prstGeom>
          <a:solidFill>
            <a:schemeClr val="tx1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AB95481-4E3B-0E48-8DA5-E502091EC0A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NO" dirty="0"/>
                  <a:t>When </a:t>
                </a:r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𝑏𝑎𝑙𝑎𝑛𝑐𝑒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𝑡𝑟𝑒𝑒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) =2</m:t>
                    </m:r>
                  </m:oMath>
                </a14:m>
                <a:br>
                  <a:rPr lang="en-NO" dirty="0"/>
                </a:br>
                <a:r>
                  <a:rPr lang="en-NO" sz="2700" dirty="0">
                    <a:latin typeface="Montserrat" pitchFamily="2" charset="77"/>
                  </a:rPr>
                  <a:t>Insertion in AVL trees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AB95481-4E3B-0E48-8DA5-E502091EC0A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413" t="-1010" b="-13131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5F4AD7-3AC5-2146-9CD3-CCCF16326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13</a:t>
            </a:fld>
            <a:endParaRPr lang="en-NO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C45AF97-F0F4-754A-98CC-1E9876E0B747}"/>
              </a:ext>
            </a:extLst>
          </p:cNvPr>
          <p:cNvSpPr/>
          <p:nvPr/>
        </p:nvSpPr>
        <p:spPr>
          <a:xfrm>
            <a:off x="5153408" y="2758820"/>
            <a:ext cx="490108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BCC3220-3BDD-BF4E-A21B-C8BCCD2CFD3D}"/>
              </a:ext>
            </a:extLst>
          </p:cNvPr>
          <p:cNvSpPr/>
          <p:nvPr/>
        </p:nvSpPr>
        <p:spPr>
          <a:xfrm>
            <a:off x="5877519" y="2130973"/>
            <a:ext cx="49010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D2E256-3821-5B4D-9E31-0435D9835BAB}"/>
              </a:ext>
            </a:extLst>
          </p:cNvPr>
          <p:cNvSpPr/>
          <p:nvPr/>
        </p:nvSpPr>
        <p:spPr>
          <a:xfrm>
            <a:off x="6661839" y="2800660"/>
            <a:ext cx="49010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58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C8841E6-9B2A-2E4E-A130-47B9F024E6D3}"/>
              </a:ext>
            </a:extLst>
          </p:cNvPr>
          <p:cNvCxnSpPr>
            <a:stCxn id="9" idx="3"/>
            <a:endCxn id="10" idx="0"/>
          </p:cNvCxnSpPr>
          <p:nvPr/>
        </p:nvCxnSpPr>
        <p:spPr>
          <a:xfrm>
            <a:off x="6367627" y="2315639"/>
            <a:ext cx="539266" cy="48502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1714332C-7B8E-F145-98D9-FDEA30852C1E}"/>
              </a:ext>
            </a:extLst>
          </p:cNvPr>
          <p:cNvSpPr/>
          <p:nvPr/>
        </p:nvSpPr>
        <p:spPr>
          <a:xfrm>
            <a:off x="1628332" y="2137176"/>
            <a:ext cx="490108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801415E-E080-A745-8889-D57F4FC8FBE2}"/>
              </a:ext>
            </a:extLst>
          </p:cNvPr>
          <p:cNvSpPr/>
          <p:nvPr/>
        </p:nvSpPr>
        <p:spPr>
          <a:xfrm>
            <a:off x="2376045" y="2795769"/>
            <a:ext cx="49010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C0678B9-B93B-8B47-BC69-B7507121F13C}"/>
              </a:ext>
            </a:extLst>
          </p:cNvPr>
          <p:cNvSpPr/>
          <p:nvPr/>
        </p:nvSpPr>
        <p:spPr>
          <a:xfrm>
            <a:off x="3119607" y="3436316"/>
            <a:ext cx="49010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58</a:t>
            </a:r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028E8F4D-8A8A-F245-9257-58505B3A3872}"/>
              </a:ext>
            </a:extLst>
          </p:cNvPr>
          <p:cNvCxnSpPr>
            <a:stCxn id="62" idx="3"/>
            <a:endCxn id="63" idx="0"/>
          </p:cNvCxnSpPr>
          <p:nvPr/>
        </p:nvCxnSpPr>
        <p:spPr>
          <a:xfrm>
            <a:off x="2118440" y="2321842"/>
            <a:ext cx="502659" cy="47392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5C2397C3-8E43-444D-B2BD-68B8BA3C4889}"/>
              </a:ext>
            </a:extLst>
          </p:cNvPr>
          <p:cNvCxnSpPr>
            <a:stCxn id="63" idx="3"/>
            <a:endCxn id="64" idx="0"/>
          </p:cNvCxnSpPr>
          <p:nvPr/>
        </p:nvCxnSpPr>
        <p:spPr>
          <a:xfrm>
            <a:off x="2866153" y="2980435"/>
            <a:ext cx="498508" cy="45588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64DE7ED-B7D4-A747-9A6F-FE09A78852E4}"/>
              </a:ext>
            </a:extLst>
          </p:cNvPr>
          <p:cNvCxnSpPr>
            <a:cxnSpLocks/>
            <a:stCxn id="9" idx="1"/>
            <a:endCxn id="8" idx="0"/>
          </p:cNvCxnSpPr>
          <p:nvPr/>
        </p:nvCxnSpPr>
        <p:spPr>
          <a:xfrm flipH="1">
            <a:off x="5398462" y="2315639"/>
            <a:ext cx="479057" cy="44318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>
            <a:extLst>
              <a:ext uri="{FF2B5EF4-FFF2-40B4-BE49-F238E27FC236}">
                <a16:creationId xmlns:a16="http://schemas.microsoft.com/office/drawing/2014/main" id="{D514A099-2306-7C41-8DB0-DE46AB721ABD}"/>
              </a:ext>
            </a:extLst>
          </p:cNvPr>
          <p:cNvSpPr/>
          <p:nvPr/>
        </p:nvSpPr>
        <p:spPr>
          <a:xfrm>
            <a:off x="1632532" y="4879028"/>
            <a:ext cx="490108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A6AFA8C5-1C1A-324D-AC34-99174B0DA5EF}"/>
              </a:ext>
            </a:extLst>
          </p:cNvPr>
          <p:cNvSpPr/>
          <p:nvPr/>
        </p:nvSpPr>
        <p:spPr>
          <a:xfrm>
            <a:off x="2327673" y="6172217"/>
            <a:ext cx="49010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F11BDD2-820E-3841-AF7F-D316B6431D87}"/>
              </a:ext>
            </a:extLst>
          </p:cNvPr>
          <p:cNvSpPr/>
          <p:nvPr/>
        </p:nvSpPr>
        <p:spPr>
          <a:xfrm>
            <a:off x="3119607" y="5566559"/>
            <a:ext cx="49010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58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AC3FB8E8-EF46-E749-9A16-233BDC8E8658}"/>
              </a:ext>
            </a:extLst>
          </p:cNvPr>
          <p:cNvCxnSpPr>
            <a:cxnSpLocks/>
            <a:stCxn id="71" idx="3"/>
            <a:endCxn id="73" idx="0"/>
          </p:cNvCxnSpPr>
          <p:nvPr/>
        </p:nvCxnSpPr>
        <p:spPr>
          <a:xfrm>
            <a:off x="2122640" y="5063694"/>
            <a:ext cx="1242021" cy="50286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CB0874C1-D886-BB49-A453-D4EEB3EB8424}"/>
              </a:ext>
            </a:extLst>
          </p:cNvPr>
          <p:cNvCxnSpPr>
            <a:cxnSpLocks/>
            <a:stCxn id="73" idx="1"/>
            <a:endCxn id="72" idx="0"/>
          </p:cNvCxnSpPr>
          <p:nvPr/>
        </p:nvCxnSpPr>
        <p:spPr>
          <a:xfrm flipH="1">
            <a:off x="2572727" y="5751225"/>
            <a:ext cx="546880" cy="42099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>
            <a:extLst>
              <a:ext uri="{FF2B5EF4-FFF2-40B4-BE49-F238E27FC236}">
                <a16:creationId xmlns:a16="http://schemas.microsoft.com/office/drawing/2014/main" id="{6931828F-EF14-564E-9F8B-CBC1BF35481A}"/>
              </a:ext>
            </a:extLst>
          </p:cNvPr>
          <p:cNvSpPr/>
          <p:nvPr/>
        </p:nvSpPr>
        <p:spPr>
          <a:xfrm>
            <a:off x="8474368" y="3188347"/>
            <a:ext cx="490108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C8426012-8766-9444-BCD6-BD21968C9E40}"/>
              </a:ext>
            </a:extLst>
          </p:cNvPr>
          <p:cNvSpPr/>
          <p:nvPr/>
        </p:nvSpPr>
        <p:spPr>
          <a:xfrm>
            <a:off x="9264637" y="2551540"/>
            <a:ext cx="49010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EA0919E7-F029-F441-890A-0D5B3B159614}"/>
              </a:ext>
            </a:extLst>
          </p:cNvPr>
          <p:cNvSpPr/>
          <p:nvPr/>
        </p:nvSpPr>
        <p:spPr>
          <a:xfrm>
            <a:off x="10046299" y="1937347"/>
            <a:ext cx="49010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58</a:t>
            </a: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0C997E2F-5ED3-0544-8A99-A321FE5B9ECD}"/>
              </a:ext>
            </a:extLst>
          </p:cNvPr>
          <p:cNvCxnSpPr>
            <a:cxnSpLocks/>
            <a:stCxn id="88" idx="1"/>
            <a:endCxn id="87" idx="0"/>
          </p:cNvCxnSpPr>
          <p:nvPr/>
        </p:nvCxnSpPr>
        <p:spPr>
          <a:xfrm flipH="1">
            <a:off x="9509691" y="2122013"/>
            <a:ext cx="536608" cy="42952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386D63A0-0D23-7440-89B8-E5FC860C15ED}"/>
              </a:ext>
            </a:extLst>
          </p:cNvPr>
          <p:cNvCxnSpPr>
            <a:cxnSpLocks/>
            <a:stCxn id="87" idx="1"/>
            <a:endCxn id="86" idx="0"/>
          </p:cNvCxnSpPr>
          <p:nvPr/>
        </p:nvCxnSpPr>
        <p:spPr>
          <a:xfrm flipH="1">
            <a:off x="8719422" y="2736206"/>
            <a:ext cx="545215" cy="45214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angle 97">
            <a:extLst>
              <a:ext uri="{FF2B5EF4-FFF2-40B4-BE49-F238E27FC236}">
                <a16:creationId xmlns:a16="http://schemas.microsoft.com/office/drawing/2014/main" id="{980AF6A8-6C87-264B-B8C0-4B6F666DECAB}"/>
              </a:ext>
            </a:extLst>
          </p:cNvPr>
          <p:cNvSpPr/>
          <p:nvPr/>
        </p:nvSpPr>
        <p:spPr>
          <a:xfrm>
            <a:off x="9210746" y="6138790"/>
            <a:ext cx="49010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87F438DF-2D63-0C40-8849-9EC623F86B83}"/>
              </a:ext>
            </a:extLst>
          </p:cNvPr>
          <p:cNvSpPr/>
          <p:nvPr/>
        </p:nvSpPr>
        <p:spPr>
          <a:xfrm>
            <a:off x="8415609" y="5489283"/>
            <a:ext cx="490108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082769B1-2064-8545-9A8C-FC10249E0117}"/>
              </a:ext>
            </a:extLst>
          </p:cNvPr>
          <p:cNvSpPr/>
          <p:nvPr/>
        </p:nvSpPr>
        <p:spPr>
          <a:xfrm>
            <a:off x="9924491" y="4862390"/>
            <a:ext cx="49010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58</a:t>
            </a:r>
          </a:p>
        </p:txBody>
      </p: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B669106D-18B1-284A-ABBE-DF0CD3F7460E}"/>
              </a:ext>
            </a:extLst>
          </p:cNvPr>
          <p:cNvCxnSpPr>
            <a:cxnSpLocks/>
            <a:stCxn id="100" idx="1"/>
            <a:endCxn id="99" idx="0"/>
          </p:cNvCxnSpPr>
          <p:nvPr/>
        </p:nvCxnSpPr>
        <p:spPr>
          <a:xfrm flipH="1">
            <a:off x="8660663" y="5047056"/>
            <a:ext cx="1263828" cy="44222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710B4FBF-66E2-6740-BD0F-9348A472DBF8}"/>
              </a:ext>
            </a:extLst>
          </p:cNvPr>
          <p:cNvCxnSpPr>
            <a:cxnSpLocks/>
            <a:stCxn id="99" idx="3"/>
            <a:endCxn id="98" idx="0"/>
          </p:cNvCxnSpPr>
          <p:nvPr/>
        </p:nvCxnSpPr>
        <p:spPr>
          <a:xfrm>
            <a:off x="8905717" y="5673949"/>
            <a:ext cx="550083" cy="46484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>
            <a:extLst>
              <a:ext uri="{FF2B5EF4-FFF2-40B4-BE49-F238E27FC236}">
                <a16:creationId xmlns:a16="http://schemas.microsoft.com/office/drawing/2014/main" id="{8FC22976-5A67-924F-B5B0-2B4C1D9AC58F}"/>
              </a:ext>
            </a:extLst>
          </p:cNvPr>
          <p:cNvSpPr txBox="1"/>
          <p:nvPr/>
        </p:nvSpPr>
        <p:spPr>
          <a:xfrm>
            <a:off x="3738851" y="1691486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rotation</a:t>
            </a: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7FD84985-9566-CB4F-98B7-84F3C3F8CBE8}"/>
              </a:ext>
            </a:extLst>
          </p:cNvPr>
          <p:cNvSpPr/>
          <p:nvPr/>
        </p:nvSpPr>
        <p:spPr>
          <a:xfrm>
            <a:off x="2300098" y="2723009"/>
            <a:ext cx="1390124" cy="1159518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02503EBA-1812-C045-BAA1-83DE5D32845B}"/>
              </a:ext>
            </a:extLst>
          </p:cNvPr>
          <p:cNvSpPr/>
          <p:nvPr/>
        </p:nvSpPr>
        <p:spPr>
          <a:xfrm>
            <a:off x="1565135" y="2079605"/>
            <a:ext cx="1390124" cy="1159518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A2A60A0B-2384-4E4B-AF5D-5FFA274916B1}"/>
              </a:ext>
            </a:extLst>
          </p:cNvPr>
          <p:cNvSpPr/>
          <p:nvPr/>
        </p:nvSpPr>
        <p:spPr>
          <a:xfrm>
            <a:off x="5038466" y="1892148"/>
            <a:ext cx="1448442" cy="1316227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E2CD2795-3592-334A-BA92-6BB00B4EC4A5}"/>
              </a:ext>
            </a:extLst>
          </p:cNvPr>
          <p:cNvSpPr/>
          <p:nvPr/>
        </p:nvSpPr>
        <p:spPr>
          <a:xfrm>
            <a:off x="9206158" y="1844394"/>
            <a:ext cx="1390124" cy="1159518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130" name="Curved Connector 129">
            <a:extLst>
              <a:ext uri="{FF2B5EF4-FFF2-40B4-BE49-F238E27FC236}">
                <a16:creationId xmlns:a16="http://schemas.microsoft.com/office/drawing/2014/main" id="{D4344011-86CA-9047-A92E-3BED42FF23E5}"/>
              </a:ext>
            </a:extLst>
          </p:cNvPr>
          <p:cNvCxnSpPr>
            <a:cxnSpLocks/>
            <a:stCxn id="124" idx="0"/>
            <a:endCxn id="125" idx="1"/>
          </p:cNvCxnSpPr>
          <p:nvPr/>
        </p:nvCxnSpPr>
        <p:spPr>
          <a:xfrm rot="16200000" flipH="1">
            <a:off x="3414002" y="925799"/>
            <a:ext cx="470657" cy="2778269"/>
          </a:xfrm>
          <a:prstGeom prst="curvedConnector4">
            <a:avLst>
              <a:gd name="adj1" fmla="val -80950"/>
              <a:gd name="adj2" fmla="val 52909"/>
            </a:avLst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Rectangle 130">
            <a:extLst>
              <a:ext uri="{FF2B5EF4-FFF2-40B4-BE49-F238E27FC236}">
                <a16:creationId xmlns:a16="http://schemas.microsoft.com/office/drawing/2014/main" id="{07E671F6-A6D9-7F42-B4A3-2D9FC4BB0C9B}"/>
              </a:ext>
            </a:extLst>
          </p:cNvPr>
          <p:cNvSpPr/>
          <p:nvPr/>
        </p:nvSpPr>
        <p:spPr>
          <a:xfrm>
            <a:off x="2274979" y="5451183"/>
            <a:ext cx="1390124" cy="1159518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E32239D4-4F28-4144-AF0C-236A668BBA07}"/>
              </a:ext>
            </a:extLst>
          </p:cNvPr>
          <p:cNvSpPr/>
          <p:nvPr/>
        </p:nvSpPr>
        <p:spPr>
          <a:xfrm>
            <a:off x="5788595" y="2030040"/>
            <a:ext cx="1497111" cy="1292635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133" name="Curved Connector 132">
            <a:extLst>
              <a:ext uri="{FF2B5EF4-FFF2-40B4-BE49-F238E27FC236}">
                <a16:creationId xmlns:a16="http://schemas.microsoft.com/office/drawing/2014/main" id="{DD76FE20-B5B6-3B49-9CAF-D94B18FA19F0}"/>
              </a:ext>
            </a:extLst>
          </p:cNvPr>
          <p:cNvCxnSpPr>
            <a:cxnSpLocks/>
            <a:endCxn id="128" idx="0"/>
          </p:cNvCxnSpPr>
          <p:nvPr/>
        </p:nvCxnSpPr>
        <p:spPr>
          <a:xfrm flipV="1">
            <a:off x="7349206" y="1844394"/>
            <a:ext cx="2552014" cy="999700"/>
          </a:xfrm>
          <a:prstGeom prst="curvedConnector4">
            <a:avLst>
              <a:gd name="adj1" fmla="val 36382"/>
              <a:gd name="adj2" fmla="val 148275"/>
            </a:avLst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Rectangle 136">
            <a:extLst>
              <a:ext uri="{FF2B5EF4-FFF2-40B4-BE49-F238E27FC236}">
                <a16:creationId xmlns:a16="http://schemas.microsoft.com/office/drawing/2014/main" id="{01046E69-8A49-4B41-A4FE-075CAF608272}"/>
              </a:ext>
            </a:extLst>
          </p:cNvPr>
          <p:cNvSpPr/>
          <p:nvPr/>
        </p:nvSpPr>
        <p:spPr>
          <a:xfrm>
            <a:off x="1565135" y="4821221"/>
            <a:ext cx="2271020" cy="1159518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394160F5-B820-7D42-BB7B-2E6008511578}"/>
              </a:ext>
            </a:extLst>
          </p:cNvPr>
          <p:cNvSpPr/>
          <p:nvPr/>
        </p:nvSpPr>
        <p:spPr>
          <a:xfrm>
            <a:off x="8231630" y="4773467"/>
            <a:ext cx="2271936" cy="1159518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139" name="Curved Connector 138">
            <a:extLst>
              <a:ext uri="{FF2B5EF4-FFF2-40B4-BE49-F238E27FC236}">
                <a16:creationId xmlns:a16="http://schemas.microsoft.com/office/drawing/2014/main" id="{B5CDC6BF-B605-4145-9B5E-8AA58FCCCE90}"/>
              </a:ext>
            </a:extLst>
          </p:cNvPr>
          <p:cNvCxnSpPr>
            <a:cxnSpLocks/>
            <a:stCxn id="137" idx="3"/>
            <a:endCxn id="138" idx="1"/>
          </p:cNvCxnSpPr>
          <p:nvPr/>
        </p:nvCxnSpPr>
        <p:spPr>
          <a:xfrm flipV="1">
            <a:off x="3836155" y="5353226"/>
            <a:ext cx="4395475" cy="47754"/>
          </a:xfrm>
          <a:prstGeom prst="straightConnector1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141">
            <a:extLst>
              <a:ext uri="{FF2B5EF4-FFF2-40B4-BE49-F238E27FC236}">
                <a16:creationId xmlns:a16="http://schemas.microsoft.com/office/drawing/2014/main" id="{812D3378-05E3-AC40-8C5C-71DC763EE5F2}"/>
              </a:ext>
            </a:extLst>
          </p:cNvPr>
          <p:cNvSpPr/>
          <p:nvPr/>
        </p:nvSpPr>
        <p:spPr>
          <a:xfrm>
            <a:off x="8372684" y="5400980"/>
            <a:ext cx="1390124" cy="1204097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DBE83353-E070-614B-873D-F700268B31A5}"/>
              </a:ext>
            </a:extLst>
          </p:cNvPr>
          <p:cNvSpPr/>
          <p:nvPr/>
        </p:nvSpPr>
        <p:spPr>
          <a:xfrm>
            <a:off x="8422198" y="2474038"/>
            <a:ext cx="1390124" cy="1159518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147" name="Curved Connector 146">
            <a:extLst>
              <a:ext uri="{FF2B5EF4-FFF2-40B4-BE49-F238E27FC236}">
                <a16:creationId xmlns:a16="http://schemas.microsoft.com/office/drawing/2014/main" id="{13881B86-CBB6-BB43-8DF9-A6D1E4BB93D5}"/>
              </a:ext>
            </a:extLst>
          </p:cNvPr>
          <p:cNvCxnSpPr>
            <a:cxnSpLocks/>
            <a:stCxn id="131" idx="3"/>
            <a:endCxn id="123" idx="3"/>
          </p:cNvCxnSpPr>
          <p:nvPr/>
        </p:nvCxnSpPr>
        <p:spPr>
          <a:xfrm flipV="1">
            <a:off x="3665103" y="3302768"/>
            <a:ext cx="25119" cy="2728174"/>
          </a:xfrm>
          <a:prstGeom prst="curvedConnector3">
            <a:avLst>
              <a:gd name="adj1" fmla="val 3790832"/>
            </a:avLst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urved Connector 157">
            <a:extLst>
              <a:ext uri="{FF2B5EF4-FFF2-40B4-BE49-F238E27FC236}">
                <a16:creationId xmlns:a16="http://schemas.microsoft.com/office/drawing/2014/main" id="{8A519C19-56D4-A541-8B91-CD079FCFB35A}"/>
              </a:ext>
            </a:extLst>
          </p:cNvPr>
          <p:cNvCxnSpPr>
            <a:cxnSpLocks/>
            <a:stCxn id="142" idx="1"/>
            <a:endCxn id="143" idx="1"/>
          </p:cNvCxnSpPr>
          <p:nvPr/>
        </p:nvCxnSpPr>
        <p:spPr>
          <a:xfrm rot="10800000" flipH="1">
            <a:off x="8372684" y="3053797"/>
            <a:ext cx="49514" cy="2949232"/>
          </a:xfrm>
          <a:prstGeom prst="curvedConnector3">
            <a:avLst>
              <a:gd name="adj1" fmla="val -1872400"/>
            </a:avLst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TextBox 161">
            <a:extLst>
              <a:ext uri="{FF2B5EF4-FFF2-40B4-BE49-F238E27FC236}">
                <a16:creationId xmlns:a16="http://schemas.microsoft.com/office/drawing/2014/main" id="{FC87A739-A474-5D44-A315-D15D02D09316}"/>
              </a:ext>
            </a:extLst>
          </p:cNvPr>
          <p:cNvSpPr txBox="1"/>
          <p:nvPr/>
        </p:nvSpPr>
        <p:spPr>
          <a:xfrm>
            <a:off x="8231630" y="945546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rotation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A7C74413-C88C-B34D-97D5-54D2F2870084}"/>
              </a:ext>
            </a:extLst>
          </p:cNvPr>
          <p:cNvSpPr txBox="1"/>
          <p:nvPr/>
        </p:nvSpPr>
        <p:spPr>
          <a:xfrm>
            <a:off x="7608463" y="4185192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rotation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81A2537A-9469-BB41-901A-0BD7BB3E97CB}"/>
              </a:ext>
            </a:extLst>
          </p:cNvPr>
          <p:cNvSpPr txBox="1"/>
          <p:nvPr/>
        </p:nvSpPr>
        <p:spPr>
          <a:xfrm>
            <a:off x="3480963" y="4212183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rotation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D7D32630-3EAF-4B43-8837-6F2A7D467AD8}"/>
              </a:ext>
            </a:extLst>
          </p:cNvPr>
          <p:cNvSpPr txBox="1"/>
          <p:nvPr/>
        </p:nvSpPr>
        <p:spPr>
          <a:xfrm>
            <a:off x="5664865" y="545004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rotation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FDF43F7-6C07-F645-9C48-191072B3F6E0}"/>
              </a:ext>
            </a:extLst>
          </p:cNvPr>
          <p:cNvSpPr txBox="1"/>
          <p:nvPr/>
        </p:nvSpPr>
        <p:spPr>
          <a:xfrm>
            <a:off x="10619789" y="1899031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b="1" dirty="0">
                <a:solidFill>
                  <a:schemeClr val="accent3"/>
                </a:solidFill>
                <a:latin typeface="Montserrat" pitchFamily="2" charset="77"/>
              </a:rPr>
              <a:t>b=2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DEDA5F7-9401-8446-A114-A3CD2B5FD9B7}"/>
              </a:ext>
            </a:extLst>
          </p:cNvPr>
          <p:cNvSpPr txBox="1"/>
          <p:nvPr/>
        </p:nvSpPr>
        <p:spPr>
          <a:xfrm>
            <a:off x="10570842" y="4833274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b="1" dirty="0">
                <a:solidFill>
                  <a:schemeClr val="accent3"/>
                </a:solidFill>
                <a:latin typeface="Montserrat" pitchFamily="2" charset="77"/>
              </a:rPr>
              <a:t>b=2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35D68AB-3AD7-FF41-9FB4-1050366F139B}"/>
              </a:ext>
            </a:extLst>
          </p:cNvPr>
          <p:cNvSpPr txBox="1"/>
          <p:nvPr/>
        </p:nvSpPr>
        <p:spPr>
          <a:xfrm>
            <a:off x="5803415" y="1708758"/>
            <a:ext cx="638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b="1" dirty="0">
                <a:solidFill>
                  <a:schemeClr val="accent3"/>
                </a:solidFill>
                <a:latin typeface="Montserrat" pitchFamily="2" charset="77"/>
              </a:rPr>
              <a:t>b=0</a:t>
            </a:r>
          </a:p>
        </p:txBody>
      </p:sp>
    </p:spTree>
    <p:extLst>
      <p:ext uri="{BB962C8B-B14F-4D97-AF65-F5344CB8AC3E}">
        <p14:creationId xmlns:p14="http://schemas.microsoft.com/office/powerpoint/2010/main" val="3982386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CA6E38E-3030-194B-9C1D-58E0AC2D060A}"/>
              </a:ext>
            </a:extLst>
          </p:cNvPr>
          <p:cNvCxnSpPr>
            <a:cxnSpLocks/>
          </p:cNvCxnSpPr>
          <p:nvPr/>
        </p:nvCxnSpPr>
        <p:spPr>
          <a:xfrm>
            <a:off x="790952" y="2941205"/>
            <a:ext cx="10529954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EB713A8-446F-ED44-827C-7C987AEBDE7C}"/>
              </a:ext>
            </a:extLst>
          </p:cNvPr>
          <p:cNvCxnSpPr>
            <a:cxnSpLocks/>
          </p:cNvCxnSpPr>
          <p:nvPr/>
        </p:nvCxnSpPr>
        <p:spPr>
          <a:xfrm>
            <a:off x="790952" y="4088388"/>
            <a:ext cx="10529954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CFA5785-3CC3-7E4F-AD23-FC0ABB512910}"/>
              </a:ext>
            </a:extLst>
          </p:cNvPr>
          <p:cNvCxnSpPr>
            <a:cxnSpLocks/>
          </p:cNvCxnSpPr>
          <p:nvPr/>
        </p:nvCxnSpPr>
        <p:spPr>
          <a:xfrm>
            <a:off x="790952" y="5235571"/>
            <a:ext cx="10529954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42E2AFA-A8AA-F54E-A10E-7DE645F19EF4}"/>
              </a:ext>
            </a:extLst>
          </p:cNvPr>
          <p:cNvCxnSpPr>
            <a:cxnSpLocks/>
          </p:cNvCxnSpPr>
          <p:nvPr/>
        </p:nvCxnSpPr>
        <p:spPr>
          <a:xfrm>
            <a:off x="790952" y="6306773"/>
            <a:ext cx="10529954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26C00AD-FCAF-CC46-A117-BA2552062712}"/>
              </a:ext>
            </a:extLst>
          </p:cNvPr>
          <p:cNvCxnSpPr>
            <a:cxnSpLocks/>
          </p:cNvCxnSpPr>
          <p:nvPr/>
        </p:nvCxnSpPr>
        <p:spPr>
          <a:xfrm>
            <a:off x="790952" y="1797330"/>
            <a:ext cx="10529954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A27C44DA-9643-584D-AD52-E9A53A7C2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Rotation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Left or right rebalancing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CCF7EC-2D4B-1B47-815D-C38AF3CD6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14</a:t>
            </a:fld>
            <a:endParaRPr lang="en-NO" dirty="0"/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id="{6DD75032-2AA6-4D4C-92EC-E585EF90F189}"/>
              </a:ext>
            </a:extLst>
          </p:cNvPr>
          <p:cNvSpPr/>
          <p:nvPr/>
        </p:nvSpPr>
        <p:spPr>
          <a:xfrm>
            <a:off x="801240" y="4085080"/>
            <a:ext cx="1195552" cy="2213646"/>
          </a:xfrm>
          <a:prstGeom prst="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3200" dirty="0">
                <a:latin typeface="Montserrat" pitchFamily="2" charset="77"/>
              </a:rPr>
              <a:t>X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8C30858-D08D-8F48-A27C-C812B15625F1}"/>
              </a:ext>
            </a:extLst>
          </p:cNvPr>
          <p:cNvSpPr/>
          <p:nvPr/>
        </p:nvSpPr>
        <p:spPr>
          <a:xfrm>
            <a:off x="2005940" y="2918109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B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67A9F53-1600-D740-8312-C48872D17F3E}"/>
              </a:ext>
            </a:extLst>
          </p:cNvPr>
          <p:cNvSpPr/>
          <p:nvPr/>
        </p:nvSpPr>
        <p:spPr>
          <a:xfrm>
            <a:off x="3369657" y="1791064"/>
            <a:ext cx="496711" cy="36124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1" name="Triangle 10">
            <a:extLst>
              <a:ext uri="{FF2B5EF4-FFF2-40B4-BE49-F238E27FC236}">
                <a16:creationId xmlns:a16="http://schemas.microsoft.com/office/drawing/2014/main" id="{EF9AD006-F9CA-AE44-8AAB-6D4CBB0BF00B}"/>
              </a:ext>
            </a:extLst>
          </p:cNvPr>
          <p:cNvSpPr/>
          <p:nvPr/>
        </p:nvSpPr>
        <p:spPr>
          <a:xfrm>
            <a:off x="2422461" y="4088387"/>
            <a:ext cx="1195552" cy="1147184"/>
          </a:xfrm>
          <a:prstGeom prst="triangle">
            <a:avLst>
              <a:gd name="adj" fmla="val 48611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3200" dirty="0">
                <a:latin typeface="Montserrat" pitchFamily="2" charset="77"/>
              </a:rPr>
              <a:t>Y</a:t>
            </a:r>
          </a:p>
        </p:txBody>
      </p:sp>
      <p:sp>
        <p:nvSpPr>
          <p:cNvPr id="12" name="Triangle 11">
            <a:extLst>
              <a:ext uri="{FF2B5EF4-FFF2-40B4-BE49-F238E27FC236}">
                <a16:creationId xmlns:a16="http://schemas.microsoft.com/office/drawing/2014/main" id="{66729174-E89C-5A48-9C5E-18FBEFDAB02F}"/>
              </a:ext>
            </a:extLst>
          </p:cNvPr>
          <p:cNvSpPr/>
          <p:nvPr/>
        </p:nvSpPr>
        <p:spPr>
          <a:xfrm>
            <a:off x="4195955" y="2941205"/>
            <a:ext cx="1195552" cy="1147184"/>
          </a:xfrm>
          <a:prstGeom prst="triangl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3200" dirty="0">
                <a:latin typeface="Montserrat" pitchFamily="2" charset="77"/>
              </a:rPr>
              <a:t>Z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CC6E3F3-57E7-D841-AA0B-8B71FD7BA45E}"/>
              </a:ext>
            </a:extLst>
          </p:cNvPr>
          <p:cNvCxnSpPr>
            <a:cxnSpLocks/>
            <a:stCxn id="8" idx="1"/>
            <a:endCxn id="7" idx="0"/>
          </p:cNvCxnSpPr>
          <p:nvPr/>
        </p:nvCxnSpPr>
        <p:spPr>
          <a:xfrm flipH="1">
            <a:off x="1399016" y="3098732"/>
            <a:ext cx="606924" cy="98634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063E9D8-659A-2343-84B4-87DB6023D9F0}"/>
              </a:ext>
            </a:extLst>
          </p:cNvPr>
          <p:cNvCxnSpPr>
            <a:cxnSpLocks/>
            <a:stCxn id="8" idx="3"/>
            <a:endCxn id="11" idx="0"/>
          </p:cNvCxnSpPr>
          <p:nvPr/>
        </p:nvCxnSpPr>
        <p:spPr>
          <a:xfrm>
            <a:off x="2502651" y="3098732"/>
            <a:ext cx="500980" cy="98965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295D2FD-6638-864B-A679-599A8203E6BC}"/>
              </a:ext>
            </a:extLst>
          </p:cNvPr>
          <p:cNvCxnSpPr>
            <a:cxnSpLocks/>
            <a:stCxn id="9" idx="1"/>
            <a:endCxn id="8" idx="0"/>
          </p:cNvCxnSpPr>
          <p:nvPr/>
        </p:nvCxnSpPr>
        <p:spPr>
          <a:xfrm flipH="1">
            <a:off x="2254296" y="1971687"/>
            <a:ext cx="1115361" cy="94642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B8E435B-EEB6-AF4D-B653-34AFF1311075}"/>
              </a:ext>
            </a:extLst>
          </p:cNvPr>
          <p:cNvCxnSpPr>
            <a:cxnSpLocks/>
            <a:stCxn id="9" idx="3"/>
            <a:endCxn id="12" idx="0"/>
          </p:cNvCxnSpPr>
          <p:nvPr/>
        </p:nvCxnSpPr>
        <p:spPr>
          <a:xfrm>
            <a:off x="3866368" y="1971687"/>
            <a:ext cx="927363" cy="96951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riangle 43">
            <a:extLst>
              <a:ext uri="{FF2B5EF4-FFF2-40B4-BE49-F238E27FC236}">
                <a16:creationId xmlns:a16="http://schemas.microsoft.com/office/drawing/2014/main" id="{60950482-59EB-634C-9CE2-68377927E579}"/>
              </a:ext>
            </a:extLst>
          </p:cNvPr>
          <p:cNvSpPr/>
          <p:nvPr/>
        </p:nvSpPr>
        <p:spPr>
          <a:xfrm>
            <a:off x="6288171" y="2978257"/>
            <a:ext cx="1195552" cy="2213646"/>
          </a:xfrm>
          <a:prstGeom prst="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3200" dirty="0">
                <a:latin typeface="Montserrat" pitchFamily="2" charset="77"/>
              </a:rPr>
              <a:t>X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F17616D-CEFF-6543-998F-FF7B248B534F}"/>
              </a:ext>
            </a:extLst>
          </p:cNvPr>
          <p:cNvSpPr/>
          <p:nvPr/>
        </p:nvSpPr>
        <p:spPr>
          <a:xfrm>
            <a:off x="7473821" y="1753662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B</a:t>
            </a:r>
            <a:endParaRPr lang="en-NO" dirty="0">
              <a:latin typeface="Share Tech Mono" panose="020B0509050000020004" pitchFamily="49" charset="77"/>
            </a:endParaRP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4913F71D-34F8-1541-9F85-E69301F09E5A}"/>
              </a:ext>
            </a:extLst>
          </p:cNvPr>
          <p:cNvCxnSpPr>
            <a:cxnSpLocks/>
            <a:stCxn id="45" idx="1"/>
            <a:endCxn id="44" idx="0"/>
          </p:cNvCxnSpPr>
          <p:nvPr/>
        </p:nvCxnSpPr>
        <p:spPr>
          <a:xfrm flipH="1">
            <a:off x="6885947" y="1934285"/>
            <a:ext cx="587874" cy="104397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189D17AA-5791-8943-8828-7BF8F7BCEB85}"/>
              </a:ext>
            </a:extLst>
          </p:cNvPr>
          <p:cNvSpPr/>
          <p:nvPr/>
        </p:nvSpPr>
        <p:spPr>
          <a:xfrm>
            <a:off x="9495091" y="2897537"/>
            <a:ext cx="496711" cy="36124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54" name="Triangle 53">
            <a:extLst>
              <a:ext uri="{FF2B5EF4-FFF2-40B4-BE49-F238E27FC236}">
                <a16:creationId xmlns:a16="http://schemas.microsoft.com/office/drawing/2014/main" id="{BA8EE464-B443-D04D-81D5-54CA6B7551E8}"/>
              </a:ext>
            </a:extLst>
          </p:cNvPr>
          <p:cNvSpPr/>
          <p:nvPr/>
        </p:nvSpPr>
        <p:spPr>
          <a:xfrm>
            <a:off x="10195208" y="4047678"/>
            <a:ext cx="1195552" cy="1147184"/>
          </a:xfrm>
          <a:prstGeom prst="triangl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3200" dirty="0">
                <a:latin typeface="Montserrat" pitchFamily="2" charset="77"/>
              </a:rPr>
              <a:t>Z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AC686337-0A71-6F45-B868-270E2989E25F}"/>
              </a:ext>
            </a:extLst>
          </p:cNvPr>
          <p:cNvCxnSpPr>
            <a:cxnSpLocks/>
            <a:stCxn id="53" idx="3"/>
            <a:endCxn id="54" idx="0"/>
          </p:cNvCxnSpPr>
          <p:nvPr/>
        </p:nvCxnSpPr>
        <p:spPr>
          <a:xfrm>
            <a:off x="9991802" y="3078160"/>
            <a:ext cx="801182" cy="96951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83FFA384-9696-524B-90CA-12719D2CB8D4}"/>
              </a:ext>
            </a:extLst>
          </p:cNvPr>
          <p:cNvCxnSpPr>
            <a:cxnSpLocks/>
            <a:stCxn id="45" idx="3"/>
            <a:endCxn id="53" idx="0"/>
          </p:cNvCxnSpPr>
          <p:nvPr/>
        </p:nvCxnSpPr>
        <p:spPr>
          <a:xfrm>
            <a:off x="7970532" y="1934285"/>
            <a:ext cx="1772915" cy="963252"/>
          </a:xfrm>
          <a:prstGeom prst="straightConnector1">
            <a:avLst/>
          </a:prstGeom>
          <a:ln w="1905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3FFA806B-98B7-2B46-A64A-29FBA05A4AE1}"/>
                  </a:ext>
                </a:extLst>
              </p:cNvPr>
              <p:cNvSpPr txBox="1"/>
              <p:nvPr/>
            </p:nvSpPr>
            <p:spPr>
              <a:xfrm>
                <a:off x="958511" y="6379797"/>
                <a:ext cx="8810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nb-NO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nb-NO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NO" dirty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3FFA806B-98B7-2B46-A64A-29FBA05A4A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511" y="6379797"/>
                <a:ext cx="881010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B1B4D550-B91C-BC4B-A62E-DE5D8BAD39A3}"/>
                  </a:ext>
                </a:extLst>
              </p:cNvPr>
              <p:cNvSpPr txBox="1"/>
              <p:nvPr/>
            </p:nvSpPr>
            <p:spPr>
              <a:xfrm>
                <a:off x="2343194" y="5255164"/>
                <a:ext cx="13208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nb-NO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nb-NO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nb-NO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nb-NO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NO" dirty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B1B4D550-B91C-BC4B-A62E-DE5D8BAD39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3194" y="5255164"/>
                <a:ext cx="132087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16DDA4CF-EFC5-8245-99C0-5F1A8815258B}"/>
                  </a:ext>
                </a:extLst>
              </p:cNvPr>
              <p:cNvSpPr txBox="1"/>
              <p:nvPr/>
            </p:nvSpPr>
            <p:spPr>
              <a:xfrm>
                <a:off x="4364831" y="4065968"/>
                <a:ext cx="8577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nb-NO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nb-NO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𝑍</m:t>
                      </m:r>
                    </m:oMath>
                  </m:oMathPara>
                </a14:m>
                <a:endParaRPr lang="en-NO" dirty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16DDA4CF-EFC5-8245-99C0-5F1A881525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4831" y="4065968"/>
                <a:ext cx="857799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5424C738-DB71-BD45-8ECE-85CE8988F3B6}"/>
                  </a:ext>
                </a:extLst>
              </p:cNvPr>
              <p:cNvSpPr txBox="1"/>
              <p:nvPr/>
            </p:nvSpPr>
            <p:spPr>
              <a:xfrm>
                <a:off x="6445442" y="5211496"/>
                <a:ext cx="8810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nb-NO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nb-NO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NO" dirty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5424C738-DB71-BD45-8ECE-85CE8988F3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5442" y="5211496"/>
                <a:ext cx="881010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ED2B7EBD-1214-B04D-9F21-FA2A4AD75B95}"/>
                  </a:ext>
                </a:extLst>
              </p:cNvPr>
              <p:cNvSpPr txBox="1"/>
              <p:nvPr/>
            </p:nvSpPr>
            <p:spPr>
              <a:xfrm>
                <a:off x="10364084" y="5204964"/>
                <a:ext cx="8577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nb-NO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nb-NO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𝑍</m:t>
                      </m:r>
                    </m:oMath>
                  </m:oMathPara>
                </a14:m>
                <a:endParaRPr lang="en-NO" dirty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ED2B7EBD-1214-B04D-9F21-FA2A4AD75B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4084" y="5204964"/>
                <a:ext cx="857799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riangle 65">
            <a:extLst>
              <a:ext uri="{FF2B5EF4-FFF2-40B4-BE49-F238E27FC236}">
                <a16:creationId xmlns:a16="http://schemas.microsoft.com/office/drawing/2014/main" id="{161B1CEA-9254-4944-87BC-5FFBFF49C08A}"/>
              </a:ext>
            </a:extLst>
          </p:cNvPr>
          <p:cNvSpPr/>
          <p:nvPr/>
        </p:nvSpPr>
        <p:spPr>
          <a:xfrm>
            <a:off x="8099032" y="4044719"/>
            <a:ext cx="1195552" cy="1147184"/>
          </a:xfrm>
          <a:prstGeom prst="triangle">
            <a:avLst>
              <a:gd name="adj" fmla="val 48611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3200" dirty="0">
                <a:latin typeface="Montserrat" pitchFamily="2" charset="77"/>
              </a:rPr>
              <a:t>Y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5442AA86-B2C4-6648-8529-EDBC0F8462E6}"/>
              </a:ext>
            </a:extLst>
          </p:cNvPr>
          <p:cNvCxnSpPr>
            <a:cxnSpLocks/>
            <a:stCxn id="53" idx="1"/>
            <a:endCxn id="66" idx="0"/>
          </p:cNvCxnSpPr>
          <p:nvPr/>
        </p:nvCxnSpPr>
        <p:spPr>
          <a:xfrm flipH="1">
            <a:off x="8680202" y="3078160"/>
            <a:ext cx="814889" cy="96655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89AEEE8B-8F6D-114B-9A8D-A6396B99F3AE}"/>
                  </a:ext>
                </a:extLst>
              </p:cNvPr>
              <p:cNvSpPr txBox="1"/>
              <p:nvPr/>
            </p:nvSpPr>
            <p:spPr>
              <a:xfrm>
                <a:off x="8050196" y="5191901"/>
                <a:ext cx="13208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nb-NO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nb-NO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nb-NO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nb-NO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NO" dirty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89AEEE8B-8F6D-114B-9A8D-A6396B99F3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0196" y="5191901"/>
                <a:ext cx="1320874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75E020B2-8DCE-1347-A883-F5FE03F1D9AC}"/>
              </a:ext>
            </a:extLst>
          </p:cNvPr>
          <p:cNvCxnSpPr>
            <a:cxnSpLocks/>
          </p:cNvCxnSpPr>
          <p:nvPr/>
        </p:nvCxnSpPr>
        <p:spPr>
          <a:xfrm flipH="1">
            <a:off x="2251095" y="1967664"/>
            <a:ext cx="1115361" cy="946422"/>
          </a:xfrm>
          <a:prstGeom prst="straightConnector1">
            <a:avLst/>
          </a:prstGeom>
          <a:ln w="1905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1962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 animBg="1"/>
      <p:bldP spid="12" grpId="0" animBg="1"/>
      <p:bldP spid="44" grpId="0" animBg="1"/>
      <p:bldP spid="45" grpId="0" animBg="1"/>
      <p:bldP spid="53" grpId="0" animBg="1"/>
      <p:bldP spid="54" grpId="0" animBg="1"/>
      <p:bldP spid="59" grpId="0"/>
      <p:bldP spid="61" grpId="0"/>
      <p:bldP spid="62" grpId="0"/>
      <p:bldP spid="63" grpId="0"/>
      <p:bldP spid="64" grpId="0"/>
      <p:bldP spid="66" grpId="0" animBg="1"/>
      <p:bldP spid="7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57747-0482-8D48-A036-5BF1220E3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The Code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Single Rotation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B5588C-D6EB-BD4D-90BE-BB24B0183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15</a:t>
            </a:fld>
            <a:endParaRPr lang="en-NO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1C166A-93E0-8C49-B131-0F34F22285D4}"/>
              </a:ext>
            </a:extLst>
          </p:cNvPr>
          <p:cNvSpPr txBox="1"/>
          <p:nvPr/>
        </p:nvSpPr>
        <p:spPr>
          <a:xfrm>
            <a:off x="838200" y="1567966"/>
            <a:ext cx="6494253" cy="2948839"/>
          </a:xfrm>
          <a:prstGeom prst="rect">
            <a:avLst/>
          </a:prstGeom>
          <a:solidFill>
            <a:schemeClr val="tx1">
              <a:lumMod val="25000"/>
            </a:schemeClr>
          </a:solidFill>
        </p:spPr>
        <p:txBody>
          <a:bodyPr wrap="square" lIns="180000" tIns="180000" rIns="180000" bIns="180000" rtlCol="0">
            <a:spAutoFit/>
          </a:bodyPr>
          <a:lstStyle/>
          <a:p>
            <a:r>
              <a:rPr lang="en-GB" sz="2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private</a:t>
            </a:r>
            <a:r>
              <a:rPr lang="en-GB" sz="2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Tree&lt;Item&gt;</a:t>
            </a:r>
            <a:r>
              <a:rPr lang="en-GB" sz="2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400" kern="150" dirty="0" err="1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rotateLeft</a:t>
            </a:r>
            <a:r>
              <a:rPr lang="en-GB" sz="2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2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2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2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2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Tree</a:t>
            </a:r>
            <a:r>
              <a:rPr lang="en-GB" sz="2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2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</a:t>
            </a:r>
            <a:r>
              <a:rPr lang="en-GB" sz="2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sz="2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newRoot</a:t>
            </a:r>
            <a:r>
              <a:rPr lang="en-GB" sz="2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2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right;</a:t>
            </a:r>
            <a:endParaRPr lang="en-NO" sz="2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2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2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Tree</a:t>
            </a:r>
            <a:r>
              <a:rPr lang="en-GB" sz="2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2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</a:t>
            </a:r>
            <a:r>
              <a:rPr lang="en-GB" sz="2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sz="2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tmp</a:t>
            </a:r>
            <a:r>
              <a:rPr lang="en-GB" sz="2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2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right.left</a:t>
            </a:r>
            <a:r>
              <a:rPr lang="en-GB" sz="2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2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2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2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right.left</a:t>
            </a:r>
            <a:r>
              <a:rPr lang="en-GB" sz="2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2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2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2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2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2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right</a:t>
            </a:r>
            <a:r>
              <a:rPr lang="en-GB" sz="2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2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tmp</a:t>
            </a:r>
            <a:r>
              <a:rPr lang="en-GB" sz="2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2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2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2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sz="2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newRoot</a:t>
            </a:r>
            <a:r>
              <a:rPr lang="en-GB" sz="2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2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spcAft>
                <a:spcPts val="595"/>
              </a:spcAft>
            </a:pPr>
            <a:r>
              <a:rPr lang="en-GB" sz="2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2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587F75-9C3F-C84F-B3FA-167F03C8C018}"/>
              </a:ext>
            </a:extLst>
          </p:cNvPr>
          <p:cNvSpPr txBox="1"/>
          <p:nvPr/>
        </p:nvSpPr>
        <p:spPr>
          <a:xfrm>
            <a:off x="4859547" y="3209813"/>
            <a:ext cx="6494253" cy="2948839"/>
          </a:xfrm>
          <a:prstGeom prst="rect">
            <a:avLst/>
          </a:prstGeom>
          <a:solidFill>
            <a:schemeClr val="tx1">
              <a:lumMod val="25000"/>
            </a:schemeClr>
          </a:solidFill>
        </p:spPr>
        <p:txBody>
          <a:bodyPr wrap="square" lIns="180000" tIns="180000" rIns="180000" bIns="180000" rtlCol="0">
            <a:spAutoFit/>
          </a:bodyPr>
          <a:lstStyle/>
          <a:p>
            <a:r>
              <a:rPr lang="en-GB" sz="2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private</a:t>
            </a:r>
            <a:r>
              <a:rPr lang="en-GB" sz="2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Tree&lt;Item&gt;</a:t>
            </a:r>
            <a:r>
              <a:rPr lang="en-GB" sz="2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400" kern="150" dirty="0" err="1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rotateRight</a:t>
            </a:r>
            <a:r>
              <a:rPr lang="en-GB" sz="2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2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2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2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2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Tree</a:t>
            </a:r>
            <a:r>
              <a:rPr lang="en-GB" sz="2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2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</a:t>
            </a:r>
            <a:r>
              <a:rPr lang="en-GB" sz="2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sz="2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newRoot</a:t>
            </a:r>
            <a:r>
              <a:rPr lang="en-GB" sz="2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2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left;</a:t>
            </a:r>
            <a:endParaRPr lang="en-NO" sz="2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2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2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Tree</a:t>
            </a:r>
            <a:r>
              <a:rPr lang="en-GB" sz="2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2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</a:t>
            </a:r>
            <a:r>
              <a:rPr lang="en-GB" sz="2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sz="2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tmp</a:t>
            </a:r>
            <a:r>
              <a:rPr lang="en-GB" sz="2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2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left.right</a:t>
            </a:r>
            <a:r>
              <a:rPr lang="en-GB" sz="2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2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2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2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left.right</a:t>
            </a:r>
            <a:r>
              <a:rPr lang="en-GB" sz="2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2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2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2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2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2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left</a:t>
            </a:r>
            <a:r>
              <a:rPr lang="en-GB" sz="2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2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tmp</a:t>
            </a:r>
            <a:r>
              <a:rPr lang="en-GB" sz="2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2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2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2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sz="2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newRoot</a:t>
            </a:r>
            <a:r>
              <a:rPr lang="en-GB" sz="2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2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spcAft>
                <a:spcPts val="595"/>
              </a:spcAft>
            </a:pPr>
            <a:r>
              <a:rPr lang="en-GB" sz="2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2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805054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1403D-D6B6-D44B-9E0C-B24C5E085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NO" dirty="0"/>
            </a:br>
            <a:br>
              <a:rPr lang="en-NO" dirty="0"/>
            </a:br>
            <a:r>
              <a:rPr lang="en-NO" dirty="0"/>
              <a:t>The Code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Insertion in AVL Trees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62B32-5CB9-9743-9104-D4650477B479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tx1">
              <a:lumMod val="25000"/>
            </a:schemeClr>
          </a:solidFill>
        </p:spPr>
        <p:txBody>
          <a:bodyPr lIns="180000" tIns="180000" rIns="180000" bIns="180000">
            <a:normAutofit fontScale="70000" lnSpcReduction="20000"/>
          </a:bodyPr>
          <a:lstStyle/>
          <a:p>
            <a:pPr marL="0" indent="0">
              <a:buNone/>
            </a:pP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public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Tree&lt;Item&gt;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insert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(Item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difference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item.compareTo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difference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insertLeft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 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else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difference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insertRight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 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else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throw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RuntimeException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A3BE8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"Duplicated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A3BE8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A3BE8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"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+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</a:p>
          <a:p>
            <a:pPr marL="0" indent="0">
              <a:buNone/>
            </a:pP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endParaRPr lang="en-N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69FACE-8813-1148-8044-6B90A78F0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16</a:t>
            </a:fld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03092C-1C39-764A-B696-776B68507906}"/>
              </a:ext>
            </a:extLst>
          </p:cNvPr>
          <p:cNvSpPr/>
          <p:nvPr/>
        </p:nvSpPr>
        <p:spPr>
          <a:xfrm>
            <a:off x="1793518" y="2833121"/>
            <a:ext cx="3606618" cy="324147"/>
          </a:xfrm>
          <a:prstGeom prst="rect">
            <a:avLst/>
          </a:prstGeom>
          <a:solidFill>
            <a:schemeClr val="bg2">
              <a:lumMod val="60000"/>
              <a:lumOff val="40000"/>
              <a:alpha val="2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C262FD5-FA61-C849-A728-C61AEE95509D}"/>
              </a:ext>
            </a:extLst>
          </p:cNvPr>
          <p:cNvSpPr txBox="1"/>
          <p:nvPr/>
        </p:nvSpPr>
        <p:spPr>
          <a:xfrm>
            <a:off x="7580404" y="2672028"/>
            <a:ext cx="20441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Different for an AVL tree</a:t>
            </a:r>
          </a:p>
        </p:txBody>
      </p:sp>
      <p:cxnSp>
        <p:nvCxnSpPr>
          <p:cNvPr id="7" name="Elbow Connector 12">
            <a:extLst>
              <a:ext uri="{FF2B5EF4-FFF2-40B4-BE49-F238E27FC236}">
                <a16:creationId xmlns:a16="http://schemas.microsoft.com/office/drawing/2014/main" id="{42ACD3B7-B4AE-E947-BB36-BC7D771AC79B}"/>
              </a:ext>
            </a:extLst>
          </p:cNvPr>
          <p:cNvCxnSpPr>
            <a:cxnSpLocks/>
            <a:stCxn id="6" idx="1"/>
            <a:endCxn id="5" idx="3"/>
          </p:cNvCxnSpPr>
          <p:nvPr/>
        </p:nvCxnSpPr>
        <p:spPr>
          <a:xfrm flipH="1">
            <a:off x="5400136" y="2995194"/>
            <a:ext cx="2180268" cy="1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630B50F8-CF75-7A4C-AD58-D5C3F495460D}"/>
              </a:ext>
            </a:extLst>
          </p:cNvPr>
          <p:cNvSpPr/>
          <p:nvPr/>
        </p:nvSpPr>
        <p:spPr>
          <a:xfrm>
            <a:off x="1879783" y="3753238"/>
            <a:ext cx="3606618" cy="324147"/>
          </a:xfrm>
          <a:prstGeom prst="rect">
            <a:avLst/>
          </a:prstGeom>
          <a:solidFill>
            <a:schemeClr val="bg2">
              <a:lumMod val="60000"/>
              <a:lumOff val="40000"/>
              <a:alpha val="2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14" name="Elbow Connector 12">
            <a:extLst>
              <a:ext uri="{FF2B5EF4-FFF2-40B4-BE49-F238E27FC236}">
                <a16:creationId xmlns:a16="http://schemas.microsoft.com/office/drawing/2014/main" id="{36E99EF3-DA2A-BA41-AEC0-102A91D4A92B}"/>
              </a:ext>
            </a:extLst>
          </p:cNvPr>
          <p:cNvCxnSpPr>
            <a:cxnSpLocks/>
            <a:stCxn id="6" idx="1"/>
            <a:endCxn id="12" idx="3"/>
          </p:cNvCxnSpPr>
          <p:nvPr/>
        </p:nvCxnSpPr>
        <p:spPr>
          <a:xfrm flipH="1">
            <a:off x="5486401" y="2995194"/>
            <a:ext cx="2094003" cy="920118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5427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DEC91-7FF9-8D47-8526-0072CD0A9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sz="4000" dirty="0">
                <a:solidFill>
                  <a:srgbClr val="EBCB8B"/>
                </a:solidFill>
              </a:rPr>
              <a:t>The Code</a:t>
            </a:r>
            <a:br>
              <a:rPr lang="en-NO" sz="4000" dirty="0">
                <a:solidFill>
                  <a:srgbClr val="EBCB8B"/>
                </a:solidFill>
              </a:rPr>
            </a:br>
            <a:r>
              <a:rPr lang="en-GB" sz="2400" dirty="0">
                <a:solidFill>
                  <a:srgbClr val="EBCB8B"/>
                </a:solidFill>
                <a:latin typeface="Montserrat" pitchFamily="2" charset="77"/>
              </a:rPr>
              <a:t>L</a:t>
            </a:r>
            <a:r>
              <a:rPr lang="en-NO" sz="2400" dirty="0">
                <a:solidFill>
                  <a:srgbClr val="EBCB8B"/>
                </a:solidFill>
                <a:latin typeface="Montserrat" pitchFamily="2" charset="77"/>
              </a:rPr>
              <a:t>eft Insertion in AVL Trees</a:t>
            </a:r>
            <a:endParaRPr lang="en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A8C93-A63B-D740-AFC0-ED00D6E16B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29091" cy="4871915"/>
          </a:xfrm>
          <a:solidFill>
            <a:schemeClr val="tx1">
              <a:lumMod val="25000"/>
            </a:schemeClr>
          </a:solidFill>
        </p:spPr>
        <p:txBody>
          <a:bodyPr anchor="ctr">
            <a:normAutofit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private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Tree&lt;Item&gt;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insertLeft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(Item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hasLeftChild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600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.left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.left.insert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.balanceFactor</a:t>
            </a:r>
            <a:r>
              <a:rPr lang="en-GB" sz="16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1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side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.left.item.compareTo</a:t>
            </a:r>
            <a:r>
              <a:rPr lang="en-GB" sz="16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</a:t>
            </a:r>
            <a:r>
              <a:rPr lang="en-GB" sz="16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side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r>
              <a:rPr lang="en-GB" sz="16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.rotateRight</a:t>
            </a:r>
            <a:r>
              <a:rPr lang="en-GB" sz="1600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sz="16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else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side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r>
              <a:rPr lang="en-GB" sz="16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){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 </a:t>
            </a:r>
            <a:r>
              <a:rPr lang="en-GB" sz="1600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.left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.left.rotateLeft</a:t>
            </a:r>
            <a:r>
              <a:rPr lang="en-GB" sz="1600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.rotateRight</a:t>
            </a:r>
            <a:r>
              <a:rPr lang="en-GB" sz="1600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sz="16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else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600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.left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AVL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45BA7D-6212-7947-A026-62B30DBAF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17</a:t>
            </a:fld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6AED50-3793-A345-9603-4989932BBFD2}"/>
              </a:ext>
            </a:extLst>
          </p:cNvPr>
          <p:cNvSpPr/>
          <p:nvPr/>
        </p:nvSpPr>
        <p:spPr>
          <a:xfrm>
            <a:off x="2604401" y="3621515"/>
            <a:ext cx="2899252" cy="225865"/>
          </a:xfrm>
          <a:prstGeom prst="rect">
            <a:avLst/>
          </a:prstGeom>
          <a:solidFill>
            <a:schemeClr val="bg2">
              <a:lumMod val="60000"/>
              <a:lumOff val="40000"/>
              <a:alpha val="2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65F1861-662E-9443-A820-F0BDF9CA4D38}"/>
              </a:ext>
            </a:extLst>
          </p:cNvPr>
          <p:cNvSpPr/>
          <p:nvPr/>
        </p:nvSpPr>
        <p:spPr>
          <a:xfrm>
            <a:off x="2604401" y="4148649"/>
            <a:ext cx="3951674" cy="595879"/>
          </a:xfrm>
          <a:prstGeom prst="rect">
            <a:avLst/>
          </a:prstGeom>
          <a:solidFill>
            <a:schemeClr val="bg2">
              <a:lumMod val="60000"/>
              <a:lumOff val="40000"/>
              <a:alpha val="2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419FAF-2C30-8845-92ED-26BFC9393613}"/>
              </a:ext>
            </a:extLst>
          </p:cNvPr>
          <p:cNvSpPr txBox="1"/>
          <p:nvPr/>
        </p:nvSpPr>
        <p:spPr>
          <a:xfrm>
            <a:off x="8306693" y="2166491"/>
            <a:ext cx="19191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single rotation </a:t>
            </a:r>
          </a:p>
          <a:p>
            <a:r>
              <a:rPr lang="en-NO" dirty="0">
                <a:latin typeface="Montserrat" pitchFamily="2" charset="77"/>
              </a:rPr>
              <a:t>on the outside</a:t>
            </a:r>
          </a:p>
        </p:txBody>
      </p:sp>
      <p:cxnSp>
        <p:nvCxnSpPr>
          <p:cNvPr id="9" name="Elbow Connector 8">
            <a:extLst>
              <a:ext uri="{FF2B5EF4-FFF2-40B4-BE49-F238E27FC236}">
                <a16:creationId xmlns:a16="http://schemas.microsoft.com/office/drawing/2014/main" id="{8F969C97-59E6-FF4E-9A2A-1A84317A7DFB}"/>
              </a:ext>
            </a:extLst>
          </p:cNvPr>
          <p:cNvCxnSpPr>
            <a:stCxn id="7" idx="1"/>
            <a:endCxn id="5" idx="3"/>
          </p:cNvCxnSpPr>
          <p:nvPr/>
        </p:nvCxnSpPr>
        <p:spPr>
          <a:xfrm rot="10800000" flipV="1">
            <a:off x="5503653" y="2489656"/>
            <a:ext cx="2803040" cy="1244791"/>
          </a:xfrm>
          <a:prstGeom prst="bentConnector3">
            <a:avLst>
              <a:gd name="adj1" fmla="val 23533"/>
            </a:avLst>
          </a:prstGeom>
          <a:ln w="19050">
            <a:solidFill>
              <a:schemeClr val="bg2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66E19F24-5312-DD4C-8E52-04A7F29CE978}"/>
              </a:ext>
            </a:extLst>
          </p:cNvPr>
          <p:cNvSpPr txBox="1"/>
          <p:nvPr/>
        </p:nvSpPr>
        <p:spPr>
          <a:xfrm>
            <a:off x="8322276" y="4114378"/>
            <a:ext cx="20441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double rotation </a:t>
            </a:r>
          </a:p>
          <a:p>
            <a:r>
              <a:rPr lang="en-NO" dirty="0">
                <a:latin typeface="Montserrat" pitchFamily="2" charset="77"/>
              </a:rPr>
              <a:t>on the inside</a:t>
            </a:r>
          </a:p>
        </p:txBody>
      </p:sp>
      <p:cxnSp>
        <p:nvCxnSpPr>
          <p:cNvPr id="13" name="Elbow Connector 12">
            <a:extLst>
              <a:ext uri="{FF2B5EF4-FFF2-40B4-BE49-F238E27FC236}">
                <a16:creationId xmlns:a16="http://schemas.microsoft.com/office/drawing/2014/main" id="{0A5A49A9-34BB-8A48-A44B-747AF2555D55}"/>
              </a:ext>
            </a:extLst>
          </p:cNvPr>
          <p:cNvCxnSpPr>
            <a:cxnSpLocks/>
            <a:stCxn id="12" idx="1"/>
            <a:endCxn id="6" idx="3"/>
          </p:cNvCxnSpPr>
          <p:nvPr/>
        </p:nvCxnSpPr>
        <p:spPr>
          <a:xfrm flipH="1">
            <a:off x="6556075" y="4437544"/>
            <a:ext cx="1766201" cy="9045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8587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0769C-C594-0049-8D4B-960068C72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Deletion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B2C239-41CB-304D-9357-73AC6C98A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18</a:t>
            </a:fld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2E8999-E866-054B-8D25-06362EF86C2F}"/>
              </a:ext>
            </a:extLst>
          </p:cNvPr>
          <p:cNvSpPr/>
          <p:nvPr/>
        </p:nvSpPr>
        <p:spPr>
          <a:xfrm>
            <a:off x="1525660" y="2841385"/>
            <a:ext cx="462987" cy="34145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X</a:t>
            </a: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0D4C9B88-E2EA-D54E-A4B6-5C9CB99E2BDF}"/>
              </a:ext>
            </a:extLst>
          </p:cNvPr>
          <p:cNvSpPr/>
          <p:nvPr/>
        </p:nvSpPr>
        <p:spPr>
          <a:xfrm>
            <a:off x="511589" y="3595829"/>
            <a:ext cx="1143964" cy="931602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L</a:t>
            </a:r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id="{DE2677D6-6DFC-9C41-8D2C-5A25FC3AF233}"/>
              </a:ext>
            </a:extLst>
          </p:cNvPr>
          <p:cNvSpPr/>
          <p:nvPr/>
        </p:nvSpPr>
        <p:spPr>
          <a:xfrm>
            <a:off x="1849429" y="3595829"/>
            <a:ext cx="1143964" cy="931602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R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5B3E4F1-77DF-AD41-B79C-1E7332118CC9}"/>
              </a:ext>
            </a:extLst>
          </p:cNvPr>
          <p:cNvCxnSpPr>
            <a:cxnSpLocks/>
            <a:stCxn id="5" idx="1"/>
            <a:endCxn id="6" idx="0"/>
          </p:cNvCxnSpPr>
          <p:nvPr/>
        </p:nvCxnSpPr>
        <p:spPr>
          <a:xfrm flipH="1">
            <a:off x="1083571" y="3012112"/>
            <a:ext cx="442089" cy="58371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37A13AB-15DB-AC4D-9E66-99F6717C020A}"/>
              </a:ext>
            </a:extLst>
          </p:cNvPr>
          <p:cNvCxnSpPr>
            <a:cxnSpLocks/>
            <a:stCxn id="5" idx="3"/>
            <a:endCxn id="7" idx="0"/>
          </p:cNvCxnSpPr>
          <p:nvPr/>
        </p:nvCxnSpPr>
        <p:spPr>
          <a:xfrm>
            <a:off x="1988647" y="3012112"/>
            <a:ext cx="432764" cy="58371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70A1C3C2-BC19-8B47-9F8A-6CA7888B334E}"/>
              </a:ext>
            </a:extLst>
          </p:cNvPr>
          <p:cNvSpPr txBox="1"/>
          <p:nvPr/>
        </p:nvSpPr>
        <p:spPr>
          <a:xfrm>
            <a:off x="2227845" y="2794767"/>
            <a:ext cx="665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</a:rPr>
              <a:t>b=0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CC1152D-75BD-6645-A0E9-EC1E03137F39}"/>
              </a:ext>
            </a:extLst>
          </p:cNvPr>
          <p:cNvSpPr/>
          <p:nvPr/>
        </p:nvSpPr>
        <p:spPr>
          <a:xfrm>
            <a:off x="5309132" y="1779941"/>
            <a:ext cx="462987" cy="34145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X</a:t>
            </a:r>
          </a:p>
        </p:txBody>
      </p:sp>
      <p:sp>
        <p:nvSpPr>
          <p:cNvPr id="18" name="Triangle 17">
            <a:extLst>
              <a:ext uri="{FF2B5EF4-FFF2-40B4-BE49-F238E27FC236}">
                <a16:creationId xmlns:a16="http://schemas.microsoft.com/office/drawing/2014/main" id="{C3BA679F-F7F0-294E-A1EC-6503D4D38551}"/>
              </a:ext>
            </a:extLst>
          </p:cNvPr>
          <p:cNvSpPr/>
          <p:nvPr/>
        </p:nvSpPr>
        <p:spPr>
          <a:xfrm>
            <a:off x="4295061" y="2534385"/>
            <a:ext cx="1143964" cy="617788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L</a:t>
            </a:r>
          </a:p>
        </p:txBody>
      </p:sp>
      <p:sp>
        <p:nvSpPr>
          <p:cNvPr id="19" name="Triangle 18">
            <a:extLst>
              <a:ext uri="{FF2B5EF4-FFF2-40B4-BE49-F238E27FC236}">
                <a16:creationId xmlns:a16="http://schemas.microsoft.com/office/drawing/2014/main" id="{F6C07570-DF6F-1E4A-ABEB-3644E3DAE837}"/>
              </a:ext>
            </a:extLst>
          </p:cNvPr>
          <p:cNvSpPr/>
          <p:nvPr/>
        </p:nvSpPr>
        <p:spPr>
          <a:xfrm>
            <a:off x="5632901" y="2534385"/>
            <a:ext cx="1143964" cy="931602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R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5146ECD-9599-664D-9630-0E2ADD8D13F9}"/>
              </a:ext>
            </a:extLst>
          </p:cNvPr>
          <p:cNvCxnSpPr>
            <a:cxnSpLocks/>
            <a:stCxn id="17" idx="1"/>
            <a:endCxn id="18" idx="0"/>
          </p:cNvCxnSpPr>
          <p:nvPr/>
        </p:nvCxnSpPr>
        <p:spPr>
          <a:xfrm flipH="1">
            <a:off x="4867043" y="1950668"/>
            <a:ext cx="442089" cy="58371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DE395FC-024A-8B44-AF63-E5CBF457CC7C}"/>
              </a:ext>
            </a:extLst>
          </p:cNvPr>
          <p:cNvCxnSpPr>
            <a:cxnSpLocks/>
            <a:stCxn id="17" idx="3"/>
            <a:endCxn id="19" idx="0"/>
          </p:cNvCxnSpPr>
          <p:nvPr/>
        </p:nvCxnSpPr>
        <p:spPr>
          <a:xfrm>
            <a:off x="5772119" y="1950668"/>
            <a:ext cx="432764" cy="58371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39B9D5BA-C830-E44A-8770-C26A0E40044A}"/>
              </a:ext>
            </a:extLst>
          </p:cNvPr>
          <p:cNvSpPr txBox="1"/>
          <p:nvPr/>
        </p:nvSpPr>
        <p:spPr>
          <a:xfrm>
            <a:off x="6011317" y="1733323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</a:rPr>
              <a:t>b=-1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E43E7F1-FC4D-EA48-ACE7-2829CB359043}"/>
              </a:ext>
            </a:extLst>
          </p:cNvPr>
          <p:cNvSpPr/>
          <p:nvPr/>
        </p:nvSpPr>
        <p:spPr>
          <a:xfrm>
            <a:off x="5274627" y="4109073"/>
            <a:ext cx="462987" cy="34145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X</a:t>
            </a:r>
          </a:p>
        </p:txBody>
      </p:sp>
      <p:sp>
        <p:nvSpPr>
          <p:cNvPr id="24" name="Triangle 23">
            <a:extLst>
              <a:ext uri="{FF2B5EF4-FFF2-40B4-BE49-F238E27FC236}">
                <a16:creationId xmlns:a16="http://schemas.microsoft.com/office/drawing/2014/main" id="{5EC6D6BF-A67F-F84A-9908-5E7F34A4E138}"/>
              </a:ext>
            </a:extLst>
          </p:cNvPr>
          <p:cNvSpPr/>
          <p:nvPr/>
        </p:nvSpPr>
        <p:spPr>
          <a:xfrm>
            <a:off x="4260556" y="4863517"/>
            <a:ext cx="1143964" cy="931602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L</a:t>
            </a:r>
          </a:p>
        </p:txBody>
      </p:sp>
      <p:sp>
        <p:nvSpPr>
          <p:cNvPr id="25" name="Triangle 24">
            <a:extLst>
              <a:ext uri="{FF2B5EF4-FFF2-40B4-BE49-F238E27FC236}">
                <a16:creationId xmlns:a16="http://schemas.microsoft.com/office/drawing/2014/main" id="{CF356456-836D-4549-B06A-1D04FBF31881}"/>
              </a:ext>
            </a:extLst>
          </p:cNvPr>
          <p:cNvSpPr/>
          <p:nvPr/>
        </p:nvSpPr>
        <p:spPr>
          <a:xfrm>
            <a:off x="5598396" y="4863517"/>
            <a:ext cx="1143964" cy="590149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R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A91217D-5240-E247-A0E5-332B395B8028}"/>
              </a:ext>
            </a:extLst>
          </p:cNvPr>
          <p:cNvCxnSpPr>
            <a:cxnSpLocks/>
            <a:stCxn id="23" idx="1"/>
            <a:endCxn id="24" idx="0"/>
          </p:cNvCxnSpPr>
          <p:nvPr/>
        </p:nvCxnSpPr>
        <p:spPr>
          <a:xfrm flipH="1">
            <a:off x="4832538" y="4279800"/>
            <a:ext cx="442089" cy="58371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C749F08-96E5-9B49-B66A-F5278D3FE757}"/>
              </a:ext>
            </a:extLst>
          </p:cNvPr>
          <p:cNvCxnSpPr>
            <a:cxnSpLocks/>
            <a:stCxn id="23" idx="3"/>
            <a:endCxn id="25" idx="0"/>
          </p:cNvCxnSpPr>
          <p:nvPr/>
        </p:nvCxnSpPr>
        <p:spPr>
          <a:xfrm>
            <a:off x="5737614" y="4279800"/>
            <a:ext cx="432764" cy="58371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265B25B0-15E9-2D42-8ED3-ADE04FB21261}"/>
              </a:ext>
            </a:extLst>
          </p:cNvPr>
          <p:cNvSpPr txBox="1"/>
          <p:nvPr/>
        </p:nvSpPr>
        <p:spPr>
          <a:xfrm>
            <a:off x="5976812" y="4062455"/>
            <a:ext cx="665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</a:rPr>
              <a:t>b=1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C93B6C6-8A07-CB4F-BDB5-F5A5EB280884}"/>
              </a:ext>
            </a:extLst>
          </p:cNvPr>
          <p:cNvSpPr/>
          <p:nvPr/>
        </p:nvSpPr>
        <p:spPr>
          <a:xfrm>
            <a:off x="9081005" y="407709"/>
            <a:ext cx="462987" cy="34145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X</a:t>
            </a:r>
          </a:p>
        </p:txBody>
      </p:sp>
      <p:sp>
        <p:nvSpPr>
          <p:cNvPr id="33" name="Triangle 32">
            <a:extLst>
              <a:ext uri="{FF2B5EF4-FFF2-40B4-BE49-F238E27FC236}">
                <a16:creationId xmlns:a16="http://schemas.microsoft.com/office/drawing/2014/main" id="{2CE9FBF1-13F5-BE42-84FD-AC743375C374}"/>
              </a:ext>
            </a:extLst>
          </p:cNvPr>
          <p:cNvSpPr/>
          <p:nvPr/>
        </p:nvSpPr>
        <p:spPr>
          <a:xfrm>
            <a:off x="9404774" y="1162153"/>
            <a:ext cx="1143964" cy="931602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R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6E2CB87-A932-4845-91C6-DBBD4082545A}"/>
              </a:ext>
            </a:extLst>
          </p:cNvPr>
          <p:cNvCxnSpPr>
            <a:cxnSpLocks/>
            <a:stCxn id="31" idx="1"/>
          </p:cNvCxnSpPr>
          <p:nvPr/>
        </p:nvCxnSpPr>
        <p:spPr>
          <a:xfrm flipH="1">
            <a:off x="8638916" y="578436"/>
            <a:ext cx="442089" cy="43173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5C7F733-EDC6-204B-A5D5-0418C2A91B27}"/>
              </a:ext>
            </a:extLst>
          </p:cNvPr>
          <p:cNvCxnSpPr>
            <a:cxnSpLocks/>
            <a:stCxn id="31" idx="3"/>
            <a:endCxn id="33" idx="0"/>
          </p:cNvCxnSpPr>
          <p:nvPr/>
        </p:nvCxnSpPr>
        <p:spPr>
          <a:xfrm>
            <a:off x="9543992" y="578436"/>
            <a:ext cx="432764" cy="58371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D4D67406-96FE-C84E-81F8-EEE9D5B48A48}"/>
              </a:ext>
            </a:extLst>
          </p:cNvPr>
          <p:cNvSpPr txBox="1"/>
          <p:nvPr/>
        </p:nvSpPr>
        <p:spPr>
          <a:xfrm>
            <a:off x="9783190" y="361091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</a:rPr>
              <a:t>b=-2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D248BE5-4889-9440-B912-1841663BF0E2}"/>
              </a:ext>
            </a:extLst>
          </p:cNvPr>
          <p:cNvSpPr/>
          <p:nvPr/>
        </p:nvSpPr>
        <p:spPr>
          <a:xfrm>
            <a:off x="9163672" y="2734090"/>
            <a:ext cx="462987" cy="34145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X</a:t>
            </a:r>
          </a:p>
        </p:txBody>
      </p:sp>
      <p:sp>
        <p:nvSpPr>
          <p:cNvPr id="38" name="Triangle 37">
            <a:extLst>
              <a:ext uri="{FF2B5EF4-FFF2-40B4-BE49-F238E27FC236}">
                <a16:creationId xmlns:a16="http://schemas.microsoft.com/office/drawing/2014/main" id="{9007BAFB-BB72-944A-90B8-8DCD2FD69DB8}"/>
              </a:ext>
            </a:extLst>
          </p:cNvPr>
          <p:cNvSpPr/>
          <p:nvPr/>
        </p:nvSpPr>
        <p:spPr>
          <a:xfrm>
            <a:off x="8149601" y="3488534"/>
            <a:ext cx="1143964" cy="617788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L</a:t>
            </a:r>
          </a:p>
        </p:txBody>
      </p:sp>
      <p:sp>
        <p:nvSpPr>
          <p:cNvPr id="39" name="Triangle 38">
            <a:extLst>
              <a:ext uri="{FF2B5EF4-FFF2-40B4-BE49-F238E27FC236}">
                <a16:creationId xmlns:a16="http://schemas.microsoft.com/office/drawing/2014/main" id="{000D40E9-1C17-7646-AA3D-92DE5256CBD4}"/>
              </a:ext>
            </a:extLst>
          </p:cNvPr>
          <p:cNvSpPr/>
          <p:nvPr/>
        </p:nvSpPr>
        <p:spPr>
          <a:xfrm>
            <a:off x="9487441" y="3488534"/>
            <a:ext cx="1143964" cy="652753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R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B58F75FE-1F18-0945-88AB-58B8AFC59617}"/>
              </a:ext>
            </a:extLst>
          </p:cNvPr>
          <p:cNvCxnSpPr>
            <a:cxnSpLocks/>
            <a:stCxn id="37" idx="1"/>
            <a:endCxn id="38" idx="0"/>
          </p:cNvCxnSpPr>
          <p:nvPr/>
        </p:nvCxnSpPr>
        <p:spPr>
          <a:xfrm flipH="1">
            <a:off x="8721583" y="2904817"/>
            <a:ext cx="442089" cy="58371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0A6C5AC5-F0BA-4E49-B8A0-EBD9DEDE6B07}"/>
              </a:ext>
            </a:extLst>
          </p:cNvPr>
          <p:cNvCxnSpPr>
            <a:cxnSpLocks/>
            <a:stCxn id="37" idx="3"/>
            <a:endCxn id="39" idx="0"/>
          </p:cNvCxnSpPr>
          <p:nvPr/>
        </p:nvCxnSpPr>
        <p:spPr>
          <a:xfrm>
            <a:off x="9626659" y="2904817"/>
            <a:ext cx="432764" cy="58371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6B20734-3D07-114C-9289-E5722CADA31F}"/>
              </a:ext>
            </a:extLst>
          </p:cNvPr>
          <p:cNvSpPr txBox="1"/>
          <p:nvPr/>
        </p:nvSpPr>
        <p:spPr>
          <a:xfrm>
            <a:off x="9865857" y="2687472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</a:rPr>
              <a:t>b=-1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0995087-CA04-754E-85E6-11B62919ACD9}"/>
              </a:ext>
            </a:extLst>
          </p:cNvPr>
          <p:cNvSpPr/>
          <p:nvPr/>
        </p:nvSpPr>
        <p:spPr>
          <a:xfrm>
            <a:off x="9274881" y="4670304"/>
            <a:ext cx="462987" cy="34145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X</a:t>
            </a:r>
          </a:p>
        </p:txBody>
      </p:sp>
      <p:sp>
        <p:nvSpPr>
          <p:cNvPr id="52" name="Triangle 51">
            <a:extLst>
              <a:ext uri="{FF2B5EF4-FFF2-40B4-BE49-F238E27FC236}">
                <a16:creationId xmlns:a16="http://schemas.microsoft.com/office/drawing/2014/main" id="{9D655DC2-A314-C54C-AE8D-99B5BEBD91EA}"/>
              </a:ext>
            </a:extLst>
          </p:cNvPr>
          <p:cNvSpPr/>
          <p:nvPr/>
        </p:nvSpPr>
        <p:spPr>
          <a:xfrm>
            <a:off x="8260810" y="5424748"/>
            <a:ext cx="1143964" cy="931602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L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C96E7F38-BB17-8749-ADED-11D03F41C3E1}"/>
              </a:ext>
            </a:extLst>
          </p:cNvPr>
          <p:cNvCxnSpPr>
            <a:cxnSpLocks/>
            <a:stCxn id="51" idx="1"/>
            <a:endCxn id="52" idx="0"/>
          </p:cNvCxnSpPr>
          <p:nvPr/>
        </p:nvCxnSpPr>
        <p:spPr>
          <a:xfrm flipH="1">
            <a:off x="8832792" y="4841031"/>
            <a:ext cx="442089" cy="58371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60F437BE-0927-E447-897A-2E8809A0E021}"/>
              </a:ext>
            </a:extLst>
          </p:cNvPr>
          <p:cNvCxnSpPr>
            <a:cxnSpLocks/>
            <a:stCxn id="51" idx="3"/>
          </p:cNvCxnSpPr>
          <p:nvPr/>
        </p:nvCxnSpPr>
        <p:spPr>
          <a:xfrm>
            <a:off x="9737868" y="4841031"/>
            <a:ext cx="432764" cy="58371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7227DEB4-13DA-1141-BC19-F33080928E9F}"/>
              </a:ext>
            </a:extLst>
          </p:cNvPr>
          <p:cNvSpPr txBox="1"/>
          <p:nvPr/>
        </p:nvSpPr>
        <p:spPr>
          <a:xfrm>
            <a:off x="9977066" y="4623686"/>
            <a:ext cx="665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</a:rPr>
              <a:t>b=2</a:t>
            </a:r>
          </a:p>
        </p:txBody>
      </p:sp>
    </p:spTree>
    <p:extLst>
      <p:ext uri="{BB962C8B-B14F-4D97-AF65-F5344CB8AC3E}">
        <p14:creationId xmlns:p14="http://schemas.microsoft.com/office/powerpoint/2010/main" val="6240794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3F067-89C2-C04A-ACA6-AB1FEDE08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The Code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The main </a:t>
            </a:r>
            <a:r>
              <a:rPr lang="en-NO" sz="2700" dirty="0"/>
              <a:t>delete</a:t>
            </a:r>
            <a:r>
              <a:rPr lang="en-NO" sz="2700" dirty="0">
                <a:latin typeface="Montserrat" pitchFamily="2" charset="77"/>
              </a:rPr>
              <a:t>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05FC5-2238-554F-9946-1881E9C27860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public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Tree&lt;Item&gt;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delete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(Item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throws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NoSuchElement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difference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.item.compareTo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difference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.deleteRight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 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else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difference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.deleteLeft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 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else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deleteThis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</a:p>
          <a:p>
            <a:pPr marL="0" indent="0">
              <a:buNone/>
            </a:pP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endParaRPr lang="en-N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9D21B2-B6E1-9E4C-8CFA-BDB641ABA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19</a:t>
            </a:fld>
            <a:endParaRPr lang="en-NO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695D16-00BC-E44F-8E8D-CEE491A9527F}"/>
              </a:ext>
            </a:extLst>
          </p:cNvPr>
          <p:cNvSpPr/>
          <p:nvPr/>
        </p:nvSpPr>
        <p:spPr>
          <a:xfrm>
            <a:off x="2812211" y="2798616"/>
            <a:ext cx="3743863" cy="306146"/>
          </a:xfrm>
          <a:prstGeom prst="rect">
            <a:avLst/>
          </a:prstGeom>
          <a:solidFill>
            <a:schemeClr val="bg2">
              <a:lumMod val="60000"/>
              <a:lumOff val="40000"/>
              <a:alpha val="2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8EF6B9-F47B-CE43-B7C1-07770F20D0B4}"/>
              </a:ext>
            </a:extLst>
          </p:cNvPr>
          <p:cNvSpPr txBox="1"/>
          <p:nvPr/>
        </p:nvSpPr>
        <p:spPr>
          <a:xfrm>
            <a:off x="8354334" y="2637523"/>
            <a:ext cx="20441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i="1" dirty="0">
                <a:solidFill>
                  <a:schemeClr val="accent3"/>
                </a:solidFill>
                <a:latin typeface="Montserrat" pitchFamily="2" charset="77"/>
              </a:rPr>
              <a:t>Differente for an AVL tree</a:t>
            </a:r>
          </a:p>
        </p:txBody>
      </p:sp>
      <p:cxnSp>
        <p:nvCxnSpPr>
          <p:cNvPr id="9" name="Elbow Connector 12">
            <a:extLst>
              <a:ext uri="{FF2B5EF4-FFF2-40B4-BE49-F238E27FC236}">
                <a16:creationId xmlns:a16="http://schemas.microsoft.com/office/drawing/2014/main" id="{57B9F9A4-8C12-7249-91C5-A7FF3F3C51FD}"/>
              </a:ext>
            </a:extLst>
          </p:cNvPr>
          <p:cNvCxnSpPr>
            <a:cxnSpLocks/>
            <a:stCxn id="8" idx="1"/>
            <a:endCxn id="7" idx="3"/>
          </p:cNvCxnSpPr>
          <p:nvPr/>
        </p:nvCxnSpPr>
        <p:spPr>
          <a:xfrm flipH="1" flipV="1">
            <a:off x="6556074" y="2951689"/>
            <a:ext cx="1798260" cy="9000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A60A8CA-F3B7-824C-81DB-E3258A8F0709}"/>
              </a:ext>
            </a:extLst>
          </p:cNvPr>
          <p:cNvSpPr/>
          <p:nvPr/>
        </p:nvSpPr>
        <p:spPr>
          <a:xfrm>
            <a:off x="2812211" y="3753239"/>
            <a:ext cx="3588588" cy="324514"/>
          </a:xfrm>
          <a:prstGeom prst="rect">
            <a:avLst/>
          </a:prstGeom>
          <a:solidFill>
            <a:schemeClr val="bg2">
              <a:lumMod val="60000"/>
              <a:lumOff val="40000"/>
              <a:alpha val="2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11" name="Elbow Connector 12">
            <a:extLst>
              <a:ext uri="{FF2B5EF4-FFF2-40B4-BE49-F238E27FC236}">
                <a16:creationId xmlns:a16="http://schemas.microsoft.com/office/drawing/2014/main" id="{A8EC15C9-4B5B-7440-9571-91F68A96EA4B}"/>
              </a:ext>
            </a:extLst>
          </p:cNvPr>
          <p:cNvCxnSpPr>
            <a:cxnSpLocks/>
            <a:stCxn id="8" idx="1"/>
            <a:endCxn id="10" idx="3"/>
          </p:cNvCxnSpPr>
          <p:nvPr/>
        </p:nvCxnSpPr>
        <p:spPr>
          <a:xfrm flipH="1">
            <a:off x="6400799" y="2960689"/>
            <a:ext cx="1953535" cy="954807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082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6E30802-592A-8347-B34E-FD017968A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Random Insertion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In Binary Search Trees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77F73E1-092C-BD4E-AF2A-E211281ABF96}"/>
              </a:ext>
            </a:extLst>
          </p:cNvPr>
          <p:cNvGrpSpPr/>
          <p:nvPr/>
        </p:nvGrpSpPr>
        <p:grpSpPr>
          <a:xfrm>
            <a:off x="942767" y="1949587"/>
            <a:ext cx="1108541" cy="3522132"/>
            <a:chOff x="942767" y="1949587"/>
            <a:chExt cx="1108541" cy="352213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EDC5E7F-EFE8-024B-A505-431E657CB040}"/>
                </a:ext>
              </a:extLst>
            </p:cNvPr>
            <p:cNvSpPr/>
            <p:nvPr/>
          </p:nvSpPr>
          <p:spPr>
            <a:xfrm>
              <a:off x="942768" y="1949587"/>
              <a:ext cx="496711" cy="3612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sz="1600" dirty="0">
                  <a:latin typeface="Share Tech Mono" panose="020B0509050000020004" pitchFamily="49" charset="77"/>
                </a:rPr>
                <a:t>23</a:t>
              </a:r>
              <a:endParaRPr lang="en-NO" dirty="0">
                <a:latin typeface="Share Tech Mono" panose="020B0509050000020004" pitchFamily="49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BAC99FE-6898-904C-BD9F-F7EA44730EB5}"/>
                </a:ext>
              </a:extLst>
            </p:cNvPr>
            <p:cNvSpPr/>
            <p:nvPr/>
          </p:nvSpPr>
          <p:spPr>
            <a:xfrm>
              <a:off x="1524146" y="1949587"/>
              <a:ext cx="496711" cy="3612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sz="1600" dirty="0">
                  <a:latin typeface="Share Tech Mono" panose="020B0509050000020004" pitchFamily="49" charset="77"/>
                </a:rPr>
                <a:t>71</a:t>
              </a:r>
              <a:endParaRPr lang="en-NO" dirty="0">
                <a:latin typeface="Share Tech Mono" panose="020B0509050000020004" pitchFamily="49" charset="77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09EAE21-12F3-1447-A6F9-0B8CC12D722D}"/>
                </a:ext>
              </a:extLst>
            </p:cNvPr>
            <p:cNvSpPr/>
            <p:nvPr/>
          </p:nvSpPr>
          <p:spPr>
            <a:xfrm>
              <a:off x="967574" y="3755808"/>
              <a:ext cx="496711" cy="3612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sz="1600" dirty="0">
                  <a:latin typeface="Share Tech Mono" panose="020B0509050000020004" pitchFamily="49" charset="77"/>
                </a:rPr>
                <a:t>89</a:t>
              </a:r>
              <a:endParaRPr lang="en-NO" dirty="0">
                <a:latin typeface="Share Tech Mono" panose="020B0509050000020004" pitchFamily="49" charset="77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BA0B54A-5C87-5B4C-B40F-324212EA496C}"/>
                </a:ext>
              </a:extLst>
            </p:cNvPr>
            <p:cNvSpPr/>
            <p:nvPr/>
          </p:nvSpPr>
          <p:spPr>
            <a:xfrm>
              <a:off x="1543308" y="3755808"/>
              <a:ext cx="496711" cy="3612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sz="1600" dirty="0">
                  <a:latin typeface="Share Tech Mono" panose="020B0509050000020004" pitchFamily="49" charset="77"/>
                </a:rPr>
                <a:t>54</a:t>
              </a:r>
              <a:endParaRPr lang="en-NO" dirty="0">
                <a:latin typeface="Share Tech Mono" panose="020B0509050000020004" pitchFamily="49" charset="77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45722AA-B81C-2341-8999-F334AF2167C1}"/>
                </a:ext>
              </a:extLst>
            </p:cNvPr>
            <p:cNvSpPr/>
            <p:nvPr/>
          </p:nvSpPr>
          <p:spPr>
            <a:xfrm>
              <a:off x="942767" y="2401142"/>
              <a:ext cx="496711" cy="3612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sz="1600" dirty="0">
                  <a:latin typeface="Share Tech Mono" panose="020B0509050000020004" pitchFamily="49" charset="77"/>
                </a:rPr>
                <a:t>8</a:t>
              </a:r>
              <a:endParaRPr lang="en-NO" dirty="0">
                <a:latin typeface="Share Tech Mono" panose="020B0509050000020004" pitchFamily="49" charset="77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EA46CDB-B314-9244-9072-3137BF346965}"/>
                </a:ext>
              </a:extLst>
            </p:cNvPr>
            <p:cNvSpPr/>
            <p:nvPr/>
          </p:nvSpPr>
          <p:spPr>
            <a:xfrm>
              <a:off x="1524145" y="2401142"/>
              <a:ext cx="496711" cy="3612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sz="1600" dirty="0">
                  <a:latin typeface="Share Tech Mono" panose="020B0509050000020004" pitchFamily="49" charset="77"/>
                </a:rPr>
                <a:t>61</a:t>
              </a:r>
              <a:endParaRPr lang="en-NO" dirty="0">
                <a:latin typeface="Share Tech Mono" panose="020B0509050000020004" pitchFamily="49" charset="77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9988F1B-4CA8-AB45-AE08-B79CF092A480}"/>
                </a:ext>
              </a:extLst>
            </p:cNvPr>
            <p:cNvSpPr/>
            <p:nvPr/>
          </p:nvSpPr>
          <p:spPr>
            <a:xfrm>
              <a:off x="967574" y="4207363"/>
              <a:ext cx="496711" cy="3612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sz="1600" dirty="0">
                  <a:latin typeface="Share Tech Mono" panose="020B0509050000020004" pitchFamily="49" charset="77"/>
                </a:rPr>
                <a:t>99</a:t>
              </a:r>
              <a:endParaRPr lang="en-NO" dirty="0">
                <a:latin typeface="Share Tech Mono" panose="020B0509050000020004" pitchFamily="49" charset="77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C9ECD1D-7BE1-0D42-A0BA-486336F10B83}"/>
                </a:ext>
              </a:extLst>
            </p:cNvPr>
            <p:cNvSpPr/>
            <p:nvPr/>
          </p:nvSpPr>
          <p:spPr>
            <a:xfrm>
              <a:off x="1543308" y="4207363"/>
              <a:ext cx="496711" cy="3612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sz="1600" dirty="0">
                  <a:latin typeface="Share Tech Mono" panose="020B0509050000020004" pitchFamily="49" charset="77"/>
                </a:rPr>
                <a:t>36</a:t>
              </a:r>
              <a:endParaRPr lang="en-NO" dirty="0">
                <a:latin typeface="Share Tech Mono" panose="020B0509050000020004" pitchFamily="49" charset="77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F06B8CE-BB0A-9A47-8A4E-89CE04346AD9}"/>
                </a:ext>
              </a:extLst>
            </p:cNvPr>
            <p:cNvSpPr/>
            <p:nvPr/>
          </p:nvSpPr>
          <p:spPr>
            <a:xfrm>
              <a:off x="954057" y="2852698"/>
              <a:ext cx="496711" cy="3612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sz="1600" dirty="0">
                  <a:latin typeface="Share Tech Mono" panose="020B0509050000020004" pitchFamily="49" charset="77"/>
                </a:rPr>
                <a:t>17</a:t>
              </a:r>
              <a:endParaRPr lang="en-NO" dirty="0">
                <a:latin typeface="Share Tech Mono" panose="020B0509050000020004" pitchFamily="49" charset="77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4549AE8-95B5-984C-8313-55DABD1D6C6F}"/>
                </a:ext>
              </a:extLst>
            </p:cNvPr>
            <p:cNvSpPr/>
            <p:nvPr/>
          </p:nvSpPr>
          <p:spPr>
            <a:xfrm>
              <a:off x="1535435" y="2852698"/>
              <a:ext cx="496711" cy="3612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sz="1600" dirty="0">
                  <a:latin typeface="Share Tech Mono" panose="020B0509050000020004" pitchFamily="49" charset="77"/>
                </a:rPr>
                <a:t>67</a:t>
              </a:r>
              <a:endParaRPr lang="en-NO" dirty="0">
                <a:latin typeface="Share Tech Mono" panose="020B0509050000020004" pitchFamily="49" charset="77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21B3EEB-0284-3F47-BDB8-405AED975115}"/>
                </a:ext>
              </a:extLst>
            </p:cNvPr>
            <p:cNvSpPr/>
            <p:nvPr/>
          </p:nvSpPr>
          <p:spPr>
            <a:xfrm>
              <a:off x="978863" y="4658919"/>
              <a:ext cx="496711" cy="3612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sz="1600" dirty="0">
                  <a:latin typeface="Share Tech Mono" panose="020B0509050000020004" pitchFamily="49" charset="77"/>
                </a:rPr>
                <a:t>39</a:t>
              </a:r>
              <a:endParaRPr lang="en-NO" dirty="0">
                <a:latin typeface="Share Tech Mono" panose="020B0509050000020004" pitchFamily="49" charset="77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6EF6863D-BFC4-564E-8A05-0FA4F0123AE4}"/>
                </a:ext>
              </a:extLst>
            </p:cNvPr>
            <p:cNvSpPr/>
            <p:nvPr/>
          </p:nvSpPr>
          <p:spPr>
            <a:xfrm>
              <a:off x="1554597" y="4658919"/>
              <a:ext cx="496711" cy="3612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sz="1600" dirty="0">
                  <a:latin typeface="Share Tech Mono" panose="020B0509050000020004" pitchFamily="49" charset="77"/>
                </a:rPr>
                <a:t>11</a:t>
              </a:r>
              <a:endParaRPr lang="en-NO" dirty="0">
                <a:latin typeface="Share Tech Mono" panose="020B0509050000020004" pitchFamily="49" charset="77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E8A4597-9979-F942-BE59-9036F95C6C26}"/>
                </a:ext>
              </a:extLst>
            </p:cNvPr>
            <p:cNvSpPr/>
            <p:nvPr/>
          </p:nvSpPr>
          <p:spPr>
            <a:xfrm>
              <a:off x="954056" y="3304253"/>
              <a:ext cx="496711" cy="3612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sz="1600" dirty="0">
                  <a:latin typeface="Share Tech Mono" panose="020B0509050000020004" pitchFamily="49" charset="77"/>
                </a:rPr>
                <a:t>81</a:t>
              </a:r>
              <a:endParaRPr lang="en-NO" dirty="0">
                <a:latin typeface="Share Tech Mono" panose="020B0509050000020004" pitchFamily="49" charset="77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CA08D07D-CB83-FC4E-A990-B0856CE1FDC8}"/>
                </a:ext>
              </a:extLst>
            </p:cNvPr>
            <p:cNvSpPr/>
            <p:nvPr/>
          </p:nvSpPr>
          <p:spPr>
            <a:xfrm>
              <a:off x="1535434" y="3304253"/>
              <a:ext cx="496711" cy="3612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sz="1600" dirty="0">
                  <a:latin typeface="Share Tech Mono" panose="020B0509050000020004" pitchFamily="49" charset="77"/>
                </a:rPr>
                <a:t>64</a:t>
              </a:r>
              <a:endParaRPr lang="en-NO" dirty="0">
                <a:latin typeface="Share Tech Mono" panose="020B0509050000020004" pitchFamily="49" charset="77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15A82BB-D256-A347-838A-D3BC006B64CB}"/>
                </a:ext>
              </a:extLst>
            </p:cNvPr>
            <p:cNvSpPr/>
            <p:nvPr/>
          </p:nvSpPr>
          <p:spPr>
            <a:xfrm>
              <a:off x="978863" y="5110474"/>
              <a:ext cx="496711" cy="3612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sz="1600" dirty="0">
                  <a:latin typeface="Share Tech Mono" panose="020B0509050000020004" pitchFamily="49" charset="77"/>
                </a:rPr>
                <a:t>44</a:t>
              </a:r>
              <a:endParaRPr lang="en-NO" dirty="0">
                <a:latin typeface="Share Tech Mono" panose="020B0509050000020004" pitchFamily="49" charset="77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FC8035A-4080-CE4C-87DD-D48655C69BCA}"/>
                </a:ext>
              </a:extLst>
            </p:cNvPr>
            <p:cNvSpPr/>
            <p:nvPr/>
          </p:nvSpPr>
          <p:spPr>
            <a:xfrm>
              <a:off x="1554597" y="5110474"/>
              <a:ext cx="496711" cy="3612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sz="1600" dirty="0">
                  <a:latin typeface="Share Tech Mono" panose="020B0509050000020004" pitchFamily="49" charset="77"/>
                </a:rPr>
                <a:t>38</a:t>
              </a:r>
              <a:endParaRPr lang="en-NO" dirty="0">
                <a:latin typeface="Share Tech Mono" panose="020B0509050000020004" pitchFamily="49" charset="77"/>
              </a:endParaRPr>
            </a:p>
          </p:txBody>
        </p:sp>
      </p:grpSp>
      <p:sp>
        <p:nvSpPr>
          <p:cNvPr id="40" name="Rectangle 39">
            <a:extLst>
              <a:ext uri="{FF2B5EF4-FFF2-40B4-BE49-F238E27FC236}">
                <a16:creationId xmlns:a16="http://schemas.microsoft.com/office/drawing/2014/main" id="{11ABDBFF-94D1-AA41-9629-13B1402DAFD1}"/>
              </a:ext>
            </a:extLst>
          </p:cNvPr>
          <p:cNvSpPr/>
          <p:nvPr/>
        </p:nvSpPr>
        <p:spPr>
          <a:xfrm>
            <a:off x="4924209" y="2831839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23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FE9D277-79E3-5D4C-B392-B819A72B141D}"/>
              </a:ext>
            </a:extLst>
          </p:cNvPr>
          <p:cNvSpPr/>
          <p:nvPr/>
        </p:nvSpPr>
        <p:spPr>
          <a:xfrm>
            <a:off x="9850159" y="2864974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71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38BC206-A044-3F41-B1CA-B5426EC3066B}"/>
              </a:ext>
            </a:extLst>
          </p:cNvPr>
          <p:cNvSpPr/>
          <p:nvPr/>
        </p:nvSpPr>
        <p:spPr>
          <a:xfrm>
            <a:off x="10811957" y="3578632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89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043F4D0-BCE4-D049-BD90-CCE790234F6B}"/>
              </a:ext>
            </a:extLst>
          </p:cNvPr>
          <p:cNvSpPr/>
          <p:nvPr/>
        </p:nvSpPr>
        <p:spPr>
          <a:xfrm>
            <a:off x="7895701" y="1949587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54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2480FBC1-6738-DF4B-B041-F7D0F9925E19}"/>
              </a:ext>
            </a:extLst>
          </p:cNvPr>
          <p:cNvSpPr/>
          <p:nvPr/>
        </p:nvSpPr>
        <p:spPr>
          <a:xfrm>
            <a:off x="3285084" y="4483887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8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072B767-7E2D-2E40-B32F-970B9FA73E11}"/>
              </a:ext>
            </a:extLst>
          </p:cNvPr>
          <p:cNvSpPr/>
          <p:nvPr/>
        </p:nvSpPr>
        <p:spPr>
          <a:xfrm>
            <a:off x="8440542" y="4517023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61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8AB7560-E77B-2D48-9AC9-FB2DF0E6E300}"/>
              </a:ext>
            </a:extLst>
          </p:cNvPr>
          <p:cNvSpPr/>
          <p:nvPr/>
        </p:nvSpPr>
        <p:spPr>
          <a:xfrm>
            <a:off x="11387508" y="4536186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99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A08140A-8B60-814F-A777-5C48F50D2744}"/>
              </a:ext>
            </a:extLst>
          </p:cNvPr>
          <p:cNvSpPr/>
          <p:nvPr/>
        </p:nvSpPr>
        <p:spPr>
          <a:xfrm>
            <a:off x="5792703" y="3545497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36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66BF750-843C-5345-BF26-D70224BB7485}"/>
              </a:ext>
            </a:extLst>
          </p:cNvPr>
          <p:cNvSpPr/>
          <p:nvPr/>
        </p:nvSpPr>
        <p:spPr>
          <a:xfrm>
            <a:off x="4429984" y="4502150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17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FB5F00B-6283-6948-87A8-4171B157CFF4}"/>
              </a:ext>
            </a:extLst>
          </p:cNvPr>
          <p:cNvSpPr/>
          <p:nvPr/>
        </p:nvSpPr>
        <p:spPr>
          <a:xfrm>
            <a:off x="9438816" y="4520413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67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7CC7E5F-E8EE-8D4B-A386-6D4AF707006D}"/>
              </a:ext>
            </a:extLst>
          </p:cNvPr>
          <p:cNvSpPr/>
          <p:nvPr/>
        </p:nvSpPr>
        <p:spPr>
          <a:xfrm>
            <a:off x="6876257" y="4378606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39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A00A881-8B50-B543-9F23-E7A76E620B53}"/>
              </a:ext>
            </a:extLst>
          </p:cNvPr>
          <p:cNvSpPr/>
          <p:nvPr/>
        </p:nvSpPr>
        <p:spPr>
          <a:xfrm>
            <a:off x="3918000" y="3545497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F503C93-DA68-324B-A253-90EBD2E68540}"/>
              </a:ext>
            </a:extLst>
          </p:cNvPr>
          <p:cNvSpPr/>
          <p:nvPr/>
        </p:nvSpPr>
        <p:spPr>
          <a:xfrm>
            <a:off x="10333321" y="4517023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81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2C1A8718-FB1E-BD45-B87E-585529C0E131}"/>
              </a:ext>
            </a:extLst>
          </p:cNvPr>
          <p:cNvSpPr/>
          <p:nvPr/>
        </p:nvSpPr>
        <p:spPr>
          <a:xfrm>
            <a:off x="8937253" y="3578632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64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656A0A0-EF5B-AB4F-BE70-6C12FBC0813A}"/>
              </a:ext>
            </a:extLst>
          </p:cNvPr>
          <p:cNvSpPr/>
          <p:nvPr/>
        </p:nvSpPr>
        <p:spPr>
          <a:xfrm>
            <a:off x="7386786" y="5287409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44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46FEF4E1-2F9C-7B48-A113-1BF1F9ABB91D}"/>
              </a:ext>
            </a:extLst>
          </p:cNvPr>
          <p:cNvSpPr/>
          <p:nvPr/>
        </p:nvSpPr>
        <p:spPr>
          <a:xfrm>
            <a:off x="6397328" y="5287410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38</a:t>
            </a:r>
            <a:endParaRPr lang="en-NO" dirty="0">
              <a:latin typeface="Share Tech Mono" panose="020B0509050000020004" pitchFamily="49" charset="77"/>
            </a:endParaRP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572450F8-FA55-9E4B-8C4A-F64BC298A9AA}"/>
              </a:ext>
            </a:extLst>
          </p:cNvPr>
          <p:cNvCxnSpPr>
            <a:stCxn id="43" idx="1"/>
            <a:endCxn id="40" idx="0"/>
          </p:cNvCxnSpPr>
          <p:nvPr/>
        </p:nvCxnSpPr>
        <p:spPr>
          <a:xfrm flipH="1">
            <a:off x="5172565" y="2130210"/>
            <a:ext cx="2723136" cy="7016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7102CDD6-E3DD-544D-85C8-91BDE0EFA217}"/>
              </a:ext>
            </a:extLst>
          </p:cNvPr>
          <p:cNvCxnSpPr>
            <a:cxnSpLocks/>
            <a:stCxn id="43" idx="3"/>
            <a:endCxn id="41" idx="0"/>
          </p:cNvCxnSpPr>
          <p:nvPr/>
        </p:nvCxnSpPr>
        <p:spPr>
          <a:xfrm>
            <a:off x="8392412" y="2130210"/>
            <a:ext cx="1706103" cy="7347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71F6687A-AFAA-0C46-8B29-3321A42DE7AE}"/>
              </a:ext>
            </a:extLst>
          </p:cNvPr>
          <p:cNvCxnSpPr>
            <a:cxnSpLocks/>
            <a:stCxn id="42" idx="3"/>
            <a:endCxn id="46" idx="0"/>
          </p:cNvCxnSpPr>
          <p:nvPr/>
        </p:nvCxnSpPr>
        <p:spPr>
          <a:xfrm>
            <a:off x="11308668" y="3759255"/>
            <a:ext cx="327196" cy="77693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6B5E0116-5E1C-3B45-B464-AB59E45EDC4E}"/>
              </a:ext>
            </a:extLst>
          </p:cNvPr>
          <p:cNvCxnSpPr>
            <a:cxnSpLocks/>
            <a:stCxn id="42" idx="1"/>
            <a:endCxn id="52" idx="0"/>
          </p:cNvCxnSpPr>
          <p:nvPr/>
        </p:nvCxnSpPr>
        <p:spPr>
          <a:xfrm flipH="1">
            <a:off x="10581677" y="3759255"/>
            <a:ext cx="230280" cy="7577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C97CD85A-A938-834B-A194-FD423154523C}"/>
              </a:ext>
            </a:extLst>
          </p:cNvPr>
          <p:cNvCxnSpPr>
            <a:cxnSpLocks/>
            <a:stCxn id="47" idx="3"/>
            <a:endCxn id="50" idx="0"/>
          </p:cNvCxnSpPr>
          <p:nvPr/>
        </p:nvCxnSpPr>
        <p:spPr>
          <a:xfrm>
            <a:off x="6289414" y="3726120"/>
            <a:ext cx="835199" cy="6524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4C047827-042B-9348-99A7-FA202E10C0FF}"/>
              </a:ext>
            </a:extLst>
          </p:cNvPr>
          <p:cNvCxnSpPr>
            <a:cxnSpLocks/>
            <a:stCxn id="40" idx="3"/>
            <a:endCxn id="47" idx="0"/>
          </p:cNvCxnSpPr>
          <p:nvPr/>
        </p:nvCxnSpPr>
        <p:spPr>
          <a:xfrm>
            <a:off x="5420920" y="3012462"/>
            <a:ext cx="620139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EEC3CCD8-AAC7-AA4C-83B4-C606819262EB}"/>
              </a:ext>
            </a:extLst>
          </p:cNvPr>
          <p:cNvCxnSpPr>
            <a:cxnSpLocks/>
            <a:stCxn id="50" idx="3"/>
            <a:endCxn id="54" idx="0"/>
          </p:cNvCxnSpPr>
          <p:nvPr/>
        </p:nvCxnSpPr>
        <p:spPr>
          <a:xfrm>
            <a:off x="7372968" y="4559229"/>
            <a:ext cx="262174" cy="7281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7CD0CDA2-D3FE-D244-82D1-E33CF67BA1B3}"/>
              </a:ext>
            </a:extLst>
          </p:cNvPr>
          <p:cNvCxnSpPr>
            <a:cxnSpLocks/>
            <a:stCxn id="50" idx="1"/>
            <a:endCxn id="55" idx="0"/>
          </p:cNvCxnSpPr>
          <p:nvPr/>
        </p:nvCxnSpPr>
        <p:spPr>
          <a:xfrm flipH="1">
            <a:off x="6645684" y="4559229"/>
            <a:ext cx="230573" cy="7281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BF8B37F9-5832-1142-8BF1-52F2E56BFCB8}"/>
              </a:ext>
            </a:extLst>
          </p:cNvPr>
          <p:cNvCxnSpPr>
            <a:cxnSpLocks/>
            <a:stCxn id="41" idx="3"/>
            <a:endCxn id="42" idx="0"/>
          </p:cNvCxnSpPr>
          <p:nvPr/>
        </p:nvCxnSpPr>
        <p:spPr>
          <a:xfrm>
            <a:off x="10346870" y="3045597"/>
            <a:ext cx="713443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4C4D5B1F-6A46-134B-A507-5B5BCFA0E8C8}"/>
              </a:ext>
            </a:extLst>
          </p:cNvPr>
          <p:cNvCxnSpPr>
            <a:cxnSpLocks/>
            <a:stCxn id="51" idx="3"/>
            <a:endCxn id="48" idx="0"/>
          </p:cNvCxnSpPr>
          <p:nvPr/>
        </p:nvCxnSpPr>
        <p:spPr>
          <a:xfrm>
            <a:off x="4414711" y="3726120"/>
            <a:ext cx="263629" cy="7760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7AFF85B5-9103-AC4E-8B93-8B243C5F4DAD}"/>
              </a:ext>
            </a:extLst>
          </p:cNvPr>
          <p:cNvCxnSpPr>
            <a:cxnSpLocks/>
            <a:stCxn id="41" idx="1"/>
            <a:endCxn id="53" idx="0"/>
          </p:cNvCxnSpPr>
          <p:nvPr/>
        </p:nvCxnSpPr>
        <p:spPr>
          <a:xfrm flipH="1">
            <a:off x="9185609" y="3045597"/>
            <a:ext cx="664550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0D144246-ADD3-FC47-9677-AF21DD839BD0}"/>
              </a:ext>
            </a:extLst>
          </p:cNvPr>
          <p:cNvCxnSpPr>
            <a:cxnSpLocks/>
            <a:stCxn id="53" idx="1"/>
            <a:endCxn id="45" idx="0"/>
          </p:cNvCxnSpPr>
          <p:nvPr/>
        </p:nvCxnSpPr>
        <p:spPr>
          <a:xfrm flipH="1">
            <a:off x="8688898" y="3759255"/>
            <a:ext cx="248355" cy="7577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524BD0CC-17D0-D041-B07A-D5CA9CB8F72C}"/>
              </a:ext>
            </a:extLst>
          </p:cNvPr>
          <p:cNvCxnSpPr>
            <a:cxnSpLocks/>
            <a:stCxn id="53" idx="3"/>
            <a:endCxn id="49" idx="0"/>
          </p:cNvCxnSpPr>
          <p:nvPr/>
        </p:nvCxnSpPr>
        <p:spPr>
          <a:xfrm>
            <a:off x="9433964" y="3759255"/>
            <a:ext cx="253208" cy="7611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DD4B8520-A0AC-9749-95B5-17BD9A881B21}"/>
              </a:ext>
            </a:extLst>
          </p:cNvPr>
          <p:cNvCxnSpPr>
            <a:cxnSpLocks/>
            <a:stCxn id="40" idx="1"/>
            <a:endCxn id="51" idx="0"/>
          </p:cNvCxnSpPr>
          <p:nvPr/>
        </p:nvCxnSpPr>
        <p:spPr>
          <a:xfrm flipH="1">
            <a:off x="4166356" y="3012462"/>
            <a:ext cx="757853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03AFB748-D755-8E4E-82D4-7E2D1569C39D}"/>
              </a:ext>
            </a:extLst>
          </p:cNvPr>
          <p:cNvCxnSpPr>
            <a:cxnSpLocks/>
            <a:stCxn id="51" idx="1"/>
            <a:endCxn id="44" idx="0"/>
          </p:cNvCxnSpPr>
          <p:nvPr/>
        </p:nvCxnSpPr>
        <p:spPr>
          <a:xfrm flipH="1">
            <a:off x="3533440" y="3726120"/>
            <a:ext cx="384560" cy="7577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8933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CA776-36BE-6B4A-9A6E-2FEE4B238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>
                <a:solidFill>
                  <a:srgbClr val="EBCB8B"/>
                </a:solidFill>
              </a:rPr>
              <a:t>The Code</a:t>
            </a:r>
            <a:br>
              <a:rPr lang="en-NO" dirty="0">
                <a:solidFill>
                  <a:srgbClr val="EBCB8B"/>
                </a:solidFill>
              </a:rPr>
            </a:br>
            <a:r>
              <a:rPr lang="en-NO" sz="2700" dirty="0">
                <a:solidFill>
                  <a:srgbClr val="EBCB8B"/>
                </a:solidFill>
                <a:latin typeface="Montserrat" pitchFamily="2" charset="77"/>
              </a:rPr>
              <a:t>Left deletion in AVL Trees</a:t>
            </a:r>
            <a:endParaRPr lang="en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BF1C1-13DC-5D4C-AA4D-9F26BE4E86AC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private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Tree&lt;Item&gt;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deleteLeft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(Item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throws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NoSuchElement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hasLeftChild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left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left.delete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hasRightChild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&amp;&amp;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balanceFactor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-1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side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right.item.compareTo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side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rotateLeft</a:t>
            </a:r>
            <a:r>
              <a:rPr lang="en-GB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else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side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right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right.rotateRight</a:t>
            </a:r>
            <a:r>
              <a:rPr lang="en-GB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rotateLeft</a:t>
            </a:r>
            <a:r>
              <a:rPr lang="en-GB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throw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NoSuchElement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595"/>
              </a:spcAft>
              <a:buNone/>
            </a:pP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endParaRPr lang="en-N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489F76-3BC6-6648-985F-F6B430CD4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20</a:t>
            </a:fld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8CBB3B-0391-DF4E-A9D3-510686051245}"/>
              </a:ext>
            </a:extLst>
          </p:cNvPr>
          <p:cNvSpPr/>
          <p:nvPr/>
        </p:nvSpPr>
        <p:spPr>
          <a:xfrm>
            <a:off x="2690665" y="3429000"/>
            <a:ext cx="2450678" cy="330494"/>
          </a:xfrm>
          <a:prstGeom prst="rect">
            <a:avLst/>
          </a:prstGeom>
          <a:solidFill>
            <a:schemeClr val="bg2">
              <a:lumMod val="60000"/>
              <a:lumOff val="40000"/>
              <a:alpha val="2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A09E0F-FAFA-F44F-AADC-5C93CD19CBA9}"/>
              </a:ext>
            </a:extLst>
          </p:cNvPr>
          <p:cNvSpPr/>
          <p:nvPr/>
        </p:nvSpPr>
        <p:spPr>
          <a:xfrm>
            <a:off x="2690665" y="3938881"/>
            <a:ext cx="3405335" cy="595879"/>
          </a:xfrm>
          <a:prstGeom prst="rect">
            <a:avLst/>
          </a:prstGeom>
          <a:solidFill>
            <a:schemeClr val="bg2">
              <a:lumMod val="60000"/>
              <a:lumOff val="40000"/>
              <a:alpha val="2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E58780-A21F-2C46-9A7C-A624F3A9D508}"/>
              </a:ext>
            </a:extLst>
          </p:cNvPr>
          <p:cNvSpPr txBox="1"/>
          <p:nvPr/>
        </p:nvSpPr>
        <p:spPr>
          <a:xfrm>
            <a:off x="8408540" y="2388996"/>
            <a:ext cx="19399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accent3"/>
                </a:solidFill>
                <a:latin typeface="Montserrat" pitchFamily="2" charset="77"/>
              </a:rPr>
              <a:t>single rotation </a:t>
            </a:r>
          </a:p>
          <a:p>
            <a:r>
              <a:rPr lang="en-NO" i="1" dirty="0">
                <a:solidFill>
                  <a:schemeClr val="accent3"/>
                </a:solidFill>
                <a:latin typeface="Montserrat" pitchFamily="2" charset="77"/>
              </a:rPr>
              <a:t>on the outside</a:t>
            </a:r>
          </a:p>
        </p:txBody>
      </p:sp>
      <p:cxnSp>
        <p:nvCxnSpPr>
          <p:cNvPr id="8" name="Elbow Connector 7">
            <a:extLst>
              <a:ext uri="{FF2B5EF4-FFF2-40B4-BE49-F238E27FC236}">
                <a16:creationId xmlns:a16="http://schemas.microsoft.com/office/drawing/2014/main" id="{05476477-793C-FC4D-8099-59990007FC9F}"/>
              </a:ext>
            </a:extLst>
          </p:cNvPr>
          <p:cNvCxnSpPr>
            <a:cxnSpLocks/>
            <a:stCxn id="7" idx="1"/>
            <a:endCxn id="5" idx="3"/>
          </p:cNvCxnSpPr>
          <p:nvPr/>
        </p:nvCxnSpPr>
        <p:spPr>
          <a:xfrm rot="10800000" flipV="1">
            <a:off x="5141344" y="2712161"/>
            <a:ext cx="3267197" cy="882085"/>
          </a:xfrm>
          <a:prstGeom prst="bentConnector3">
            <a:avLst>
              <a:gd name="adj1" fmla="val 26237"/>
            </a:avLst>
          </a:prstGeom>
          <a:ln w="19050">
            <a:solidFill>
              <a:schemeClr val="bg2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62E83F6-F854-4F40-895D-C8A48C68FD86}"/>
              </a:ext>
            </a:extLst>
          </p:cNvPr>
          <p:cNvSpPr txBox="1"/>
          <p:nvPr/>
        </p:nvSpPr>
        <p:spPr>
          <a:xfrm>
            <a:off x="8408540" y="3921863"/>
            <a:ext cx="20649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accent3"/>
                </a:solidFill>
                <a:latin typeface="Montserrat" pitchFamily="2" charset="77"/>
              </a:rPr>
              <a:t>double rotation </a:t>
            </a:r>
          </a:p>
          <a:p>
            <a:r>
              <a:rPr lang="en-NO" i="1" dirty="0">
                <a:solidFill>
                  <a:schemeClr val="accent3"/>
                </a:solidFill>
                <a:latin typeface="Montserrat" pitchFamily="2" charset="77"/>
              </a:rPr>
              <a:t>on the inside</a:t>
            </a:r>
          </a:p>
        </p:txBody>
      </p:sp>
      <p:cxnSp>
        <p:nvCxnSpPr>
          <p:cNvPr id="10" name="Elbow Connector 12">
            <a:extLst>
              <a:ext uri="{FF2B5EF4-FFF2-40B4-BE49-F238E27FC236}">
                <a16:creationId xmlns:a16="http://schemas.microsoft.com/office/drawing/2014/main" id="{721FB15F-CC2D-224E-B818-C21EAB29D1A7}"/>
              </a:ext>
            </a:extLst>
          </p:cNvPr>
          <p:cNvCxnSpPr>
            <a:cxnSpLocks/>
            <a:stCxn id="9" idx="1"/>
            <a:endCxn id="6" idx="3"/>
          </p:cNvCxnSpPr>
          <p:nvPr/>
        </p:nvCxnSpPr>
        <p:spPr>
          <a:xfrm flipH="1" flipV="1">
            <a:off x="6096000" y="4236821"/>
            <a:ext cx="2312540" cy="8208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6618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6FDB5-E49A-C046-80E4-4019A77FB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0A6D79-5586-2548-9756-E0C64E0E71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717875" cy="4351338"/>
          </a:xfrm>
        </p:spPr>
        <p:txBody>
          <a:bodyPr/>
          <a:lstStyle/>
          <a:p>
            <a:r>
              <a:rPr lang="en-NO" dirty="0"/>
              <a:t>Binary trees </a:t>
            </a:r>
          </a:p>
          <a:p>
            <a:pPr lvl="1"/>
            <a:r>
              <a:rPr lang="en-NO" dirty="0"/>
              <a:t>Not efficient when not random!</a:t>
            </a:r>
          </a:p>
          <a:p>
            <a:pPr lvl="1"/>
            <a:r>
              <a:rPr lang="en-NO" dirty="0"/>
              <a:t>Degenerated trees</a:t>
            </a:r>
          </a:p>
          <a:p>
            <a:pPr lvl="1"/>
            <a:endParaRPr lang="en-NO" dirty="0"/>
          </a:p>
          <a:p>
            <a:r>
              <a:rPr lang="en-NO" dirty="0"/>
              <a:t>Self-balancing trees</a:t>
            </a:r>
          </a:p>
          <a:p>
            <a:pPr lvl="1"/>
            <a:r>
              <a:rPr lang="en-NO" dirty="0"/>
              <a:t>AVL, Red black Trees, 2–4 trees, etc.</a:t>
            </a:r>
          </a:p>
          <a:p>
            <a:r>
              <a:rPr lang="en-NO" dirty="0"/>
              <a:t>AVL</a:t>
            </a:r>
          </a:p>
          <a:p>
            <a:pPr lvl="1"/>
            <a:r>
              <a:rPr lang="en-NO" dirty="0"/>
              <a:t>Balance factor </a:t>
            </a:r>
          </a:p>
          <a:p>
            <a:pPr lvl="1"/>
            <a:r>
              <a:rPr lang="en-NO" dirty="0"/>
              <a:t>Rotation </a:t>
            </a:r>
          </a:p>
          <a:p>
            <a:pPr lvl="2"/>
            <a:r>
              <a:rPr lang="en-NO" dirty="0"/>
              <a:t>inside: Double</a:t>
            </a:r>
          </a:p>
          <a:p>
            <a:pPr lvl="2"/>
            <a:r>
              <a:rPr lang="en-NO" dirty="0"/>
              <a:t>outside: Single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EDABB-F385-AB4A-BB73-E8F05AD20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21</a:t>
            </a:fld>
            <a:endParaRPr lang="en-NO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7">
                <a:extLst>
                  <a:ext uri="{FF2B5EF4-FFF2-40B4-BE49-F238E27FC236}">
                    <a16:creationId xmlns:a16="http://schemas.microsoft.com/office/drawing/2014/main" id="{21CB1AD5-4A88-1B4A-8508-BAB22CBE51F0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812439923"/>
                  </p:ext>
                </p:extLst>
              </p:nvPr>
            </p:nvGraphicFramePr>
            <p:xfrm>
              <a:off x="6096000" y="2335054"/>
              <a:ext cx="5691995" cy="333248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226288">
                      <a:extLst>
                        <a:ext uri="{9D8B030D-6E8A-4147-A177-3AD203B41FA5}">
                          <a16:colId xmlns:a16="http://schemas.microsoft.com/office/drawing/2014/main" val="588830536"/>
                        </a:ext>
                      </a:extLst>
                    </a:gridCol>
                    <a:gridCol w="1086255">
                      <a:extLst>
                        <a:ext uri="{9D8B030D-6E8A-4147-A177-3AD203B41FA5}">
                          <a16:colId xmlns:a16="http://schemas.microsoft.com/office/drawing/2014/main" val="1884246261"/>
                        </a:ext>
                      </a:extLst>
                    </a:gridCol>
                    <a:gridCol w="1224950">
                      <a:extLst>
                        <a:ext uri="{9D8B030D-6E8A-4147-A177-3AD203B41FA5}">
                          <a16:colId xmlns:a16="http://schemas.microsoft.com/office/drawing/2014/main" val="3484391753"/>
                        </a:ext>
                      </a:extLst>
                    </a:gridCol>
                    <a:gridCol w="1154502">
                      <a:extLst>
                        <a:ext uri="{9D8B030D-6E8A-4147-A177-3AD203B41FA5}">
                          <a16:colId xmlns:a16="http://schemas.microsoft.com/office/drawing/2014/main" val="3388361417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pPr algn="r"/>
                          <a:r>
                            <a:rPr lang="en-NO" b="1" dirty="0">
                              <a:latin typeface="Montserrat" pitchFamily="2" charset="77"/>
                            </a:rPr>
                            <a:t>Operation</a:t>
                          </a: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NO" b="1" dirty="0">
                              <a:latin typeface="Montserrat" pitchFamily="2" charset="77"/>
                            </a:rPr>
                            <a:t>Runtime</a:t>
                          </a:r>
                        </a:p>
                      </a:txBody>
                      <a:tcPr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NO" b="1" dirty="0">
                            <a:latin typeface="Montserrat" pitchFamily="2" charset="77"/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NO" b="1" dirty="0">
                            <a:latin typeface="Montserrat" pitchFamily="2" charset="77"/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1722685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pPr algn="r"/>
                          <a:r>
                            <a:rPr lang="en-NO" b="1" dirty="0">
                              <a:latin typeface="Montserrat" pitchFamily="2" charset="77"/>
                            </a:rPr>
                            <a:t>Operation</a:t>
                          </a:r>
                        </a:p>
                      </a:txBody>
                      <a:tcPr>
                        <a:lnT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b="0" i="1" dirty="0">
                              <a:latin typeface="Montserrat" pitchFamily="2" charset="77"/>
                            </a:rPr>
                            <a:t>Best</a:t>
                          </a:r>
                        </a:p>
                      </a:txBody>
                      <a:tcP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b="0" i="1" dirty="0">
                              <a:latin typeface="Montserrat" pitchFamily="2" charset="77"/>
                            </a:rPr>
                            <a:t>Average</a:t>
                          </a:r>
                        </a:p>
                      </a:txBody>
                      <a:tcP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b="0" i="1" dirty="0">
                              <a:latin typeface="Montserrat" pitchFamily="2" charset="77"/>
                            </a:rPr>
                            <a:t>Worst</a:t>
                          </a:r>
                        </a:p>
                      </a:txBody>
                      <a:tcP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22010897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dirty="0">
                              <a:latin typeface="Montserrat" pitchFamily="2" charset="77"/>
                            </a:rPr>
                            <a:t>insert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/>
                            </a:solidFill>
                            <a:latin typeface="Montserrat" pitchFamily="2" charset="77"/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nb-NO" b="0" i="1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Montserrat" pitchFamily="2" charset="77"/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nb-NO" b="0" i="1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Montserrat" pitchFamily="2" charset="77"/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549256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dirty="0">
                              <a:latin typeface="Montserrat" pitchFamily="2" charset="77"/>
                            </a:rPr>
                            <a:t>delete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/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nb-NO" b="0" i="1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nb-NO" b="0" i="1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909710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dirty="0">
                              <a:latin typeface="Montserrat" pitchFamily="2" charset="77"/>
                            </a:rPr>
                            <a:t>search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/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nb-NO" b="0" i="1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kumimoji="0" lang="nb-NO" sz="1800" b="0" i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A3BE8C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Θ</m:t>
                                </m:r>
                                <m:r>
                                  <a:rPr kumimoji="0" lang="nb-NO" sz="1800" b="0" i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A3BE8C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kumimoji="0" lang="nb-NO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3BE8C">
                                            <a:lumMod val="75000"/>
                                          </a:srgbClr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kumimoji="0" lang="nb-NO" sz="18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3BE8C">
                                            <a:lumMod val="75000"/>
                                          </a:srgbClr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kumimoji="0" lang="nb-NO" sz="18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3BE8C">
                                            <a:lumMod val="75000"/>
                                          </a:srgbClr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kumimoji="0" lang="nb-NO" sz="1800" b="0" i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A3BE8C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kumimoji="0" lang="en-NO" sz="1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A3BE8C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Montserrat" pitchFamily="2" charset="77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0967273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dirty="0">
                              <a:latin typeface="Montserrat" pitchFamily="2" charset="77"/>
                            </a:rPr>
                            <a:t>m</a:t>
                          </a:r>
                          <a:r>
                            <a:rPr lang="en-NO" dirty="0">
                              <a:latin typeface="Montserrat" pitchFamily="2" charset="77"/>
                            </a:rPr>
                            <a:t>aximum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/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nb-NO" b="0" i="1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kumimoji="0" lang="nb-NO" sz="1800" b="0" i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A3BE8C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Θ</m:t>
                                </m:r>
                                <m:r>
                                  <a:rPr kumimoji="0" lang="nb-NO" sz="1800" b="0" i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A3BE8C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kumimoji="0" lang="nb-NO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3BE8C">
                                            <a:lumMod val="75000"/>
                                          </a:srgbClr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kumimoji="0" lang="nb-NO" sz="18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3BE8C">
                                            <a:lumMod val="75000"/>
                                          </a:srgbClr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kumimoji="0" lang="nb-NO" sz="18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3BE8C">
                                            <a:lumMod val="75000"/>
                                          </a:srgbClr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kumimoji="0" lang="nb-NO" sz="1800" b="0" i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A3BE8C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kumimoji="0" lang="en-NO" sz="1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A3BE8C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Montserrat" pitchFamily="2" charset="77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2634859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dirty="0">
                              <a:latin typeface="Montserrat" pitchFamily="2" charset="77"/>
                            </a:rPr>
                            <a:t>minimum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/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nb-NO" b="0" i="1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kumimoji="0" lang="nb-NO" sz="1800" b="0" i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A3BE8C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Θ</m:t>
                                </m:r>
                                <m:r>
                                  <a:rPr kumimoji="0" lang="nb-NO" sz="1800" b="0" i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A3BE8C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kumimoji="0" lang="nb-NO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3BE8C">
                                            <a:lumMod val="75000"/>
                                          </a:srgbClr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kumimoji="0" lang="nb-NO" sz="18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3BE8C">
                                            <a:lumMod val="75000"/>
                                          </a:srgbClr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kumimoji="0" lang="nb-NO" sz="18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3BE8C">
                                            <a:lumMod val="75000"/>
                                          </a:srgbClr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kumimoji="0" lang="nb-NO" sz="1800" b="0" i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A3BE8C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kumimoji="0" lang="en-NO" sz="1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A3BE8C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Montserrat" pitchFamily="2" charset="77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125912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dirty="0">
                              <a:latin typeface="Montserrat" pitchFamily="2" charset="77"/>
                            </a:rPr>
                            <a:t>p</a:t>
                          </a:r>
                          <a:r>
                            <a:rPr lang="en-NO" dirty="0">
                              <a:latin typeface="Montserrat" pitchFamily="2" charset="77"/>
                            </a:rPr>
                            <a:t>redecessor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/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nb-NO" b="0" i="1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kumimoji="0" lang="nb-NO" sz="1800" b="0" i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A3BE8C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Θ</m:t>
                                </m:r>
                                <m:r>
                                  <a:rPr kumimoji="0" lang="nb-NO" sz="1800" b="0" i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A3BE8C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kumimoji="0" lang="nb-NO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3BE8C">
                                            <a:lumMod val="75000"/>
                                          </a:srgbClr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kumimoji="0" lang="nb-NO" sz="18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3BE8C">
                                            <a:lumMod val="75000"/>
                                          </a:srgbClr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kumimoji="0" lang="nb-NO" sz="18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3BE8C">
                                            <a:lumMod val="75000"/>
                                          </a:srgbClr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kumimoji="0" lang="nb-NO" sz="1800" b="0" i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A3BE8C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kumimoji="0" lang="en-NO" sz="1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A3BE8C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Montserrat" pitchFamily="2" charset="77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2932238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dirty="0">
                              <a:latin typeface="Montserrat" pitchFamily="2" charset="77"/>
                            </a:rPr>
                            <a:t>successor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/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nb-NO" b="0" i="1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kumimoji="0" lang="nb-NO" sz="1800" b="0" i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A3BE8C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Θ</m:t>
                                </m:r>
                                <m:r>
                                  <a:rPr kumimoji="0" lang="nb-NO" sz="1800" b="0" i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A3BE8C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kumimoji="0" lang="nb-NO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3BE8C">
                                            <a:lumMod val="75000"/>
                                          </a:srgbClr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kumimoji="0" lang="nb-NO" sz="18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3BE8C">
                                            <a:lumMod val="75000"/>
                                          </a:srgbClr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kumimoji="0" lang="nb-NO" sz="18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3BE8C">
                                            <a:lumMod val="75000"/>
                                          </a:srgbClr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kumimoji="0" lang="nb-NO" sz="1800" b="0" i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A3BE8C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kumimoji="0" lang="en-NO" sz="1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A3BE8C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Montserrat" pitchFamily="2" charset="77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059318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7">
                <a:extLst>
                  <a:ext uri="{FF2B5EF4-FFF2-40B4-BE49-F238E27FC236}">
                    <a16:creationId xmlns:a16="http://schemas.microsoft.com/office/drawing/2014/main" id="{21CB1AD5-4A88-1B4A-8508-BAB22CBE51F0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812439923"/>
                  </p:ext>
                </p:extLst>
              </p:nvPr>
            </p:nvGraphicFramePr>
            <p:xfrm>
              <a:off x="6096000" y="2335054"/>
              <a:ext cx="5691995" cy="333248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226288">
                      <a:extLst>
                        <a:ext uri="{9D8B030D-6E8A-4147-A177-3AD203B41FA5}">
                          <a16:colId xmlns:a16="http://schemas.microsoft.com/office/drawing/2014/main" val="588830536"/>
                        </a:ext>
                      </a:extLst>
                    </a:gridCol>
                    <a:gridCol w="1086255">
                      <a:extLst>
                        <a:ext uri="{9D8B030D-6E8A-4147-A177-3AD203B41FA5}">
                          <a16:colId xmlns:a16="http://schemas.microsoft.com/office/drawing/2014/main" val="1884246261"/>
                        </a:ext>
                      </a:extLst>
                    </a:gridCol>
                    <a:gridCol w="1224950">
                      <a:extLst>
                        <a:ext uri="{9D8B030D-6E8A-4147-A177-3AD203B41FA5}">
                          <a16:colId xmlns:a16="http://schemas.microsoft.com/office/drawing/2014/main" val="3484391753"/>
                        </a:ext>
                      </a:extLst>
                    </a:gridCol>
                    <a:gridCol w="1154502">
                      <a:extLst>
                        <a:ext uri="{9D8B030D-6E8A-4147-A177-3AD203B41FA5}">
                          <a16:colId xmlns:a16="http://schemas.microsoft.com/office/drawing/2014/main" val="3388361417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pPr algn="r"/>
                          <a:r>
                            <a:rPr lang="en-NO" b="1" dirty="0">
                              <a:latin typeface="Montserrat" pitchFamily="2" charset="77"/>
                            </a:rPr>
                            <a:t>Operation</a:t>
                          </a: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NO" b="1" dirty="0">
                              <a:latin typeface="Montserrat" pitchFamily="2" charset="77"/>
                            </a:rPr>
                            <a:t>Runtime</a:t>
                          </a:r>
                        </a:p>
                      </a:txBody>
                      <a:tcPr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NO" b="1" dirty="0">
                            <a:latin typeface="Montserrat" pitchFamily="2" charset="77"/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NO" b="1" dirty="0">
                            <a:latin typeface="Montserrat" pitchFamily="2" charset="77"/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1722685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pPr algn="r"/>
                          <a:r>
                            <a:rPr lang="en-NO" b="1" dirty="0">
                              <a:latin typeface="Montserrat" pitchFamily="2" charset="77"/>
                            </a:rPr>
                            <a:t>Operation</a:t>
                          </a:r>
                        </a:p>
                      </a:txBody>
                      <a:tcPr>
                        <a:lnT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b="0" i="1" dirty="0">
                              <a:latin typeface="Montserrat" pitchFamily="2" charset="77"/>
                            </a:rPr>
                            <a:t>Best</a:t>
                          </a:r>
                        </a:p>
                      </a:txBody>
                      <a:tcP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b="0" i="1" dirty="0">
                              <a:latin typeface="Montserrat" pitchFamily="2" charset="77"/>
                            </a:rPr>
                            <a:t>Average</a:t>
                          </a:r>
                        </a:p>
                      </a:txBody>
                      <a:tcP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b="0" i="1" dirty="0">
                              <a:latin typeface="Montserrat" pitchFamily="2" charset="77"/>
                            </a:rPr>
                            <a:t>Worst</a:t>
                          </a:r>
                        </a:p>
                      </a:txBody>
                      <a:tcP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22010897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dirty="0">
                              <a:latin typeface="Montserrat" pitchFamily="2" charset="77"/>
                            </a:rPr>
                            <a:t>insert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207059" t="-210345" r="-221176" b="-6310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269072" t="-210345" r="-93814" b="-6310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393407" t="-210345" b="-63103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49256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dirty="0">
                              <a:latin typeface="Montserrat" pitchFamily="2" charset="77"/>
                            </a:rPr>
                            <a:t>delete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207059" t="-300000" r="-221176" b="-51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269072" t="-300000" r="-93814" b="-51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393407" t="-300000" b="-51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09710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dirty="0">
                              <a:latin typeface="Montserrat" pitchFamily="2" charset="77"/>
                            </a:rPr>
                            <a:t>search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207059" t="-413793" r="-221176" b="-4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269072" t="-413793" r="-93814" b="-4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393407" t="-413793" b="-4275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0967273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dirty="0">
                              <a:latin typeface="Montserrat" pitchFamily="2" charset="77"/>
                            </a:rPr>
                            <a:t>m</a:t>
                          </a:r>
                          <a:r>
                            <a:rPr lang="en-NO" dirty="0">
                              <a:latin typeface="Montserrat" pitchFamily="2" charset="77"/>
                            </a:rPr>
                            <a:t>aximum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207059" t="-513793" r="-221176" b="-3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269072" t="-513793" r="-93814" b="-3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393407" t="-513793" b="-3275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2634859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dirty="0">
                              <a:latin typeface="Montserrat" pitchFamily="2" charset="77"/>
                            </a:rPr>
                            <a:t>minimum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207059" t="-593333" r="-221176" b="-21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269072" t="-593333" r="-93814" b="-21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393407" t="-593333" b="-21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25912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dirty="0">
                              <a:latin typeface="Montserrat" pitchFamily="2" charset="77"/>
                            </a:rPr>
                            <a:t>p</a:t>
                          </a:r>
                          <a:r>
                            <a:rPr lang="en-NO" dirty="0">
                              <a:latin typeface="Montserrat" pitchFamily="2" charset="77"/>
                            </a:rPr>
                            <a:t>redecessor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207059" t="-717241" r="-221176" b="-1241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269072" t="-717241" r="-93814" b="-1241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393407" t="-717241" b="-1241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29322382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dirty="0">
                              <a:latin typeface="Montserrat" pitchFamily="2" charset="77"/>
                            </a:rPr>
                            <a:t>successor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207059" t="-817241" r="-221176" b="-241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269072" t="-817241" r="-93814" b="-241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393407" t="-817241" b="-241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0593180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9224039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0D4AC-C83D-0445-9FCC-BD447C19A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Questions, Comments, or Ideas?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3EFCF9-DB2F-7345-9777-ABACDCD98E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NO" dirty="0"/>
              <a:t>Franck Chauvel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67EF38-E118-6845-BE3F-C60F1F091A8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NO" dirty="0"/>
              <a:t>axbit &amp; NTNU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BFA8DF-4824-E04A-B05E-338E8387498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NO" dirty="0"/>
              <a:t>franck.chauvel@ntnu.no</a:t>
            </a:r>
          </a:p>
        </p:txBody>
      </p:sp>
    </p:spTree>
    <p:extLst>
      <p:ext uri="{BB962C8B-B14F-4D97-AF65-F5344CB8AC3E}">
        <p14:creationId xmlns:p14="http://schemas.microsoft.com/office/powerpoint/2010/main" val="889810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6E30802-592A-8347-B34E-FD017968A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Non-Random Insertion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In Binary Search Trees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1ABDBFF-94D1-AA41-9629-13B1402DAFD1}"/>
              </a:ext>
            </a:extLst>
          </p:cNvPr>
          <p:cNvSpPr/>
          <p:nvPr/>
        </p:nvSpPr>
        <p:spPr>
          <a:xfrm>
            <a:off x="2987442" y="2585391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23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FE9D277-79E3-5D4C-B392-B819A72B141D}"/>
              </a:ext>
            </a:extLst>
          </p:cNvPr>
          <p:cNvSpPr/>
          <p:nvPr/>
        </p:nvSpPr>
        <p:spPr>
          <a:xfrm>
            <a:off x="9435168" y="5234829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71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38BC206-A044-3F41-B1CA-B5426EC3066B}"/>
              </a:ext>
            </a:extLst>
          </p:cNvPr>
          <p:cNvSpPr/>
          <p:nvPr/>
        </p:nvSpPr>
        <p:spPr>
          <a:xfrm>
            <a:off x="10867996" y="5823593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89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043F4D0-BCE4-D049-BD90-CCE790234F6B}"/>
              </a:ext>
            </a:extLst>
          </p:cNvPr>
          <p:cNvSpPr/>
          <p:nvPr/>
        </p:nvSpPr>
        <p:spPr>
          <a:xfrm>
            <a:off x="6569512" y="4057301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54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2480FBC1-6738-DF4B-B041-F7D0F9925E19}"/>
              </a:ext>
            </a:extLst>
          </p:cNvPr>
          <p:cNvSpPr/>
          <p:nvPr/>
        </p:nvSpPr>
        <p:spPr>
          <a:xfrm>
            <a:off x="838200" y="1702245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8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072B767-7E2D-2E40-B32F-970B9FA73E11}"/>
              </a:ext>
            </a:extLst>
          </p:cNvPr>
          <p:cNvSpPr/>
          <p:nvPr/>
        </p:nvSpPr>
        <p:spPr>
          <a:xfrm>
            <a:off x="7285926" y="4351683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61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8AB7560-E77B-2D48-9AC9-FB2DF0E6E300}"/>
              </a:ext>
            </a:extLst>
          </p:cNvPr>
          <p:cNvSpPr/>
          <p:nvPr/>
        </p:nvSpPr>
        <p:spPr>
          <a:xfrm>
            <a:off x="11584414" y="6117971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99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A08140A-8B60-814F-A777-5C48F50D2744}"/>
              </a:ext>
            </a:extLst>
          </p:cNvPr>
          <p:cNvSpPr/>
          <p:nvPr/>
        </p:nvSpPr>
        <p:spPr>
          <a:xfrm>
            <a:off x="3703856" y="2879773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36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66BF750-843C-5345-BF26-D70224BB7485}"/>
              </a:ext>
            </a:extLst>
          </p:cNvPr>
          <p:cNvSpPr/>
          <p:nvPr/>
        </p:nvSpPr>
        <p:spPr>
          <a:xfrm>
            <a:off x="2271028" y="2291009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17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FB5F00B-6283-6948-87A8-4171B157CFF4}"/>
              </a:ext>
            </a:extLst>
          </p:cNvPr>
          <p:cNvSpPr/>
          <p:nvPr/>
        </p:nvSpPr>
        <p:spPr>
          <a:xfrm>
            <a:off x="8718754" y="4940447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67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7CC7E5F-E8EE-8D4B-A386-6D4AF707006D}"/>
              </a:ext>
            </a:extLst>
          </p:cNvPr>
          <p:cNvSpPr/>
          <p:nvPr/>
        </p:nvSpPr>
        <p:spPr>
          <a:xfrm>
            <a:off x="5136684" y="3468537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39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A00A881-8B50-B543-9F23-E7A76E620B53}"/>
              </a:ext>
            </a:extLst>
          </p:cNvPr>
          <p:cNvSpPr/>
          <p:nvPr/>
        </p:nvSpPr>
        <p:spPr>
          <a:xfrm>
            <a:off x="1554614" y="1996627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F503C93-DA68-324B-A253-90EBD2E68540}"/>
              </a:ext>
            </a:extLst>
          </p:cNvPr>
          <p:cNvSpPr/>
          <p:nvPr/>
        </p:nvSpPr>
        <p:spPr>
          <a:xfrm>
            <a:off x="10151582" y="5529211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81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2C1A8718-FB1E-BD45-B87E-585529C0E131}"/>
              </a:ext>
            </a:extLst>
          </p:cNvPr>
          <p:cNvSpPr/>
          <p:nvPr/>
        </p:nvSpPr>
        <p:spPr>
          <a:xfrm>
            <a:off x="8002340" y="4646065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64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656A0A0-EF5B-AB4F-BE70-6C12FBC0813A}"/>
              </a:ext>
            </a:extLst>
          </p:cNvPr>
          <p:cNvSpPr/>
          <p:nvPr/>
        </p:nvSpPr>
        <p:spPr>
          <a:xfrm>
            <a:off x="5853098" y="3762919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44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804D3395-F81E-E743-8D21-B557300F4965}"/>
              </a:ext>
            </a:extLst>
          </p:cNvPr>
          <p:cNvSpPr/>
          <p:nvPr/>
        </p:nvSpPr>
        <p:spPr>
          <a:xfrm>
            <a:off x="4420270" y="3174155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38</a:t>
            </a:r>
            <a:endParaRPr lang="en-NO" dirty="0">
              <a:latin typeface="Share Tech Mono" panose="020B0509050000020004" pitchFamily="49" charset="77"/>
            </a:endParaRP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A2F6C66B-5958-1C46-A37D-DAADFC767B1B}"/>
              </a:ext>
            </a:extLst>
          </p:cNvPr>
          <p:cNvCxnSpPr>
            <a:cxnSpLocks/>
            <a:stCxn id="44" idx="2"/>
            <a:endCxn id="51" idx="1"/>
          </p:cNvCxnSpPr>
          <p:nvPr/>
        </p:nvCxnSpPr>
        <p:spPr>
          <a:xfrm>
            <a:off x="1086556" y="2063490"/>
            <a:ext cx="468058" cy="1137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D3F32FB1-9183-CB41-9433-06C96F4AF391}"/>
              </a:ext>
            </a:extLst>
          </p:cNvPr>
          <p:cNvCxnSpPr>
            <a:cxnSpLocks/>
          </p:cNvCxnSpPr>
          <p:nvPr/>
        </p:nvCxnSpPr>
        <p:spPr>
          <a:xfrm>
            <a:off x="1802969" y="2357871"/>
            <a:ext cx="468058" cy="1137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CD9A230F-3D7C-FA42-9758-BC610F9985B8}"/>
              </a:ext>
            </a:extLst>
          </p:cNvPr>
          <p:cNvCxnSpPr>
            <a:cxnSpLocks/>
          </p:cNvCxnSpPr>
          <p:nvPr/>
        </p:nvCxnSpPr>
        <p:spPr>
          <a:xfrm>
            <a:off x="2519383" y="2648590"/>
            <a:ext cx="468058" cy="1137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869B429A-233A-3844-AD49-64BC586AFDA6}"/>
              </a:ext>
            </a:extLst>
          </p:cNvPr>
          <p:cNvCxnSpPr>
            <a:cxnSpLocks/>
          </p:cNvCxnSpPr>
          <p:nvPr/>
        </p:nvCxnSpPr>
        <p:spPr>
          <a:xfrm>
            <a:off x="3235797" y="2966421"/>
            <a:ext cx="468058" cy="1137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0867CFE3-6C59-6E45-8F7C-2764B0B2813F}"/>
              </a:ext>
            </a:extLst>
          </p:cNvPr>
          <p:cNvCxnSpPr>
            <a:cxnSpLocks/>
          </p:cNvCxnSpPr>
          <p:nvPr/>
        </p:nvCxnSpPr>
        <p:spPr>
          <a:xfrm>
            <a:off x="3952211" y="3260803"/>
            <a:ext cx="468058" cy="1137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9E45FC05-CA8C-C346-8871-7D576D8E4B96}"/>
              </a:ext>
            </a:extLst>
          </p:cNvPr>
          <p:cNvCxnSpPr>
            <a:cxnSpLocks/>
          </p:cNvCxnSpPr>
          <p:nvPr/>
        </p:nvCxnSpPr>
        <p:spPr>
          <a:xfrm>
            <a:off x="4682952" y="3555185"/>
            <a:ext cx="468058" cy="1137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2139DA83-C89A-814F-99BF-ACECCFA3E7FE}"/>
              </a:ext>
            </a:extLst>
          </p:cNvPr>
          <p:cNvCxnSpPr>
            <a:cxnSpLocks/>
          </p:cNvCxnSpPr>
          <p:nvPr/>
        </p:nvCxnSpPr>
        <p:spPr>
          <a:xfrm>
            <a:off x="5399366" y="3852872"/>
            <a:ext cx="468058" cy="1137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525F5C81-3D8C-2D43-B7D4-C38A8E134DC3}"/>
              </a:ext>
            </a:extLst>
          </p:cNvPr>
          <p:cNvCxnSpPr>
            <a:cxnSpLocks/>
          </p:cNvCxnSpPr>
          <p:nvPr/>
        </p:nvCxnSpPr>
        <p:spPr>
          <a:xfrm>
            <a:off x="6096000" y="4124163"/>
            <a:ext cx="468058" cy="1137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DF53AC20-3C75-6544-8DB2-419A2B75E0BF}"/>
              </a:ext>
            </a:extLst>
          </p:cNvPr>
          <p:cNvCxnSpPr>
            <a:cxnSpLocks/>
          </p:cNvCxnSpPr>
          <p:nvPr/>
        </p:nvCxnSpPr>
        <p:spPr>
          <a:xfrm>
            <a:off x="6832194" y="4418546"/>
            <a:ext cx="468058" cy="1137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9F1E5150-C15D-6B40-A00D-C335982FFFE2}"/>
              </a:ext>
            </a:extLst>
          </p:cNvPr>
          <p:cNvCxnSpPr>
            <a:cxnSpLocks/>
          </p:cNvCxnSpPr>
          <p:nvPr/>
        </p:nvCxnSpPr>
        <p:spPr>
          <a:xfrm>
            <a:off x="7548608" y="4712928"/>
            <a:ext cx="468058" cy="1137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252E92FF-570D-504C-AE40-DEE3B73DE10C}"/>
              </a:ext>
            </a:extLst>
          </p:cNvPr>
          <p:cNvCxnSpPr>
            <a:cxnSpLocks/>
          </p:cNvCxnSpPr>
          <p:nvPr/>
        </p:nvCxnSpPr>
        <p:spPr>
          <a:xfrm>
            <a:off x="8265022" y="5007310"/>
            <a:ext cx="468058" cy="1137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F57EC30D-0B0B-0849-B6F2-67458D07BC54}"/>
              </a:ext>
            </a:extLst>
          </p:cNvPr>
          <p:cNvCxnSpPr>
            <a:cxnSpLocks/>
          </p:cNvCxnSpPr>
          <p:nvPr/>
        </p:nvCxnSpPr>
        <p:spPr>
          <a:xfrm>
            <a:off x="8967109" y="5301691"/>
            <a:ext cx="468058" cy="1137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2B16239A-AE3C-4843-9158-88AA15DD42FC}"/>
              </a:ext>
            </a:extLst>
          </p:cNvPr>
          <p:cNvCxnSpPr>
            <a:cxnSpLocks/>
          </p:cNvCxnSpPr>
          <p:nvPr/>
        </p:nvCxnSpPr>
        <p:spPr>
          <a:xfrm>
            <a:off x="9697850" y="5596074"/>
            <a:ext cx="468058" cy="1137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B38FAE30-34FE-8644-A3FF-F4A321D4311A}"/>
              </a:ext>
            </a:extLst>
          </p:cNvPr>
          <p:cNvCxnSpPr>
            <a:cxnSpLocks/>
          </p:cNvCxnSpPr>
          <p:nvPr/>
        </p:nvCxnSpPr>
        <p:spPr>
          <a:xfrm>
            <a:off x="10414260" y="5890456"/>
            <a:ext cx="468058" cy="1137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DBB16D76-CD2D-9B46-BB23-8D35A46202E0}"/>
              </a:ext>
            </a:extLst>
          </p:cNvPr>
          <p:cNvCxnSpPr>
            <a:cxnSpLocks/>
          </p:cNvCxnSpPr>
          <p:nvPr/>
        </p:nvCxnSpPr>
        <p:spPr>
          <a:xfrm>
            <a:off x="11130678" y="6184838"/>
            <a:ext cx="468058" cy="1137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1B185BF7-B156-5142-B7BA-51DF56F10FCE}"/>
              </a:ext>
            </a:extLst>
          </p:cNvPr>
          <p:cNvSpPr txBox="1"/>
          <p:nvPr/>
        </p:nvSpPr>
        <p:spPr>
          <a:xfrm>
            <a:off x="7757725" y="1850690"/>
            <a:ext cx="3826689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The tree degenerates into a list!</a:t>
            </a:r>
          </a:p>
          <a:p>
            <a:r>
              <a:rPr lang="en-NO" sz="2800" dirty="0">
                <a:solidFill>
                  <a:schemeClr val="accent3"/>
                </a:solidFill>
                <a:latin typeface="Montserrat" pitchFamily="2" charset="77"/>
              </a:rPr>
              <a:t>In the worst case,</a:t>
            </a:r>
          </a:p>
          <a:p>
            <a:r>
              <a:rPr lang="en-NO" sz="2800" dirty="0">
                <a:solidFill>
                  <a:schemeClr val="accent3"/>
                </a:solidFill>
                <a:latin typeface="Montserrat" pitchFamily="2" charset="77"/>
              </a:rPr>
              <a:t>search in O(n)!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855BC07-B2DA-664C-8B98-DE174F22C5B1}"/>
              </a:ext>
            </a:extLst>
          </p:cNvPr>
          <p:cNvSpPr txBox="1"/>
          <p:nvPr/>
        </p:nvSpPr>
        <p:spPr>
          <a:xfrm>
            <a:off x="827293" y="5490346"/>
            <a:ext cx="3828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2800" dirty="0">
                <a:solidFill>
                  <a:schemeClr val="accent3"/>
                </a:solidFill>
                <a:latin typeface="Montserrat" pitchFamily="2" charset="77"/>
              </a:rPr>
              <a:t>Self-balancing Trees</a:t>
            </a:r>
          </a:p>
        </p:txBody>
      </p:sp>
    </p:spTree>
    <p:extLst>
      <p:ext uri="{BB962C8B-B14F-4D97-AF65-F5344CB8AC3E}">
        <p14:creationId xmlns:p14="http://schemas.microsoft.com/office/powerpoint/2010/main" val="1603808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43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72" grpId="0" animBg="1"/>
      <p:bldP spid="27" grpId="0" build="p"/>
      <p:bldP spid="8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8E1C2-564D-484B-823F-CF0E18F53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DAD51-7B27-8948-9CAC-C66C5FA85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Self-balanced Trees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AVL Trees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Rotations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Insertion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Deletion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Recap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921BB4-977C-324F-81C6-2BA591001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4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485800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124F7-C49B-3D42-99F5-3B2096CBE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Tree Variations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910AA9-9646-F24D-8DBF-D9847767D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5</a:t>
            </a:fld>
            <a:endParaRPr lang="en-NO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E8FC7FD-C753-9641-A5BA-39268107A571}"/>
              </a:ext>
            </a:extLst>
          </p:cNvPr>
          <p:cNvSpPr txBox="1">
            <a:spLocks/>
          </p:cNvSpPr>
          <p:nvPr/>
        </p:nvSpPr>
        <p:spPr>
          <a:xfrm>
            <a:off x="10596282" y="6356350"/>
            <a:ext cx="7575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NO"/>
            </a:defPPr>
            <a:lvl1pPr marL="0" algn="r" defTabSz="914400" rtl="0" eaLnBrk="1" latinLnBrk="0" hangingPunct="1"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EAE67CF-1745-2945-BC67-7BD79F205591}" type="slidenum">
              <a:rPr lang="en-NO" smtClean="0"/>
              <a:pPr/>
              <a:t>5</a:t>
            </a:fld>
            <a:endParaRPr lang="en-NO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931D73-D6C7-D44F-B512-6B86ABE654E7}"/>
              </a:ext>
            </a:extLst>
          </p:cNvPr>
          <p:cNvSpPr/>
          <p:nvPr/>
        </p:nvSpPr>
        <p:spPr>
          <a:xfrm>
            <a:off x="5153408" y="2865145"/>
            <a:ext cx="490108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2B5E6D-53B7-FD4A-945A-82928963E3DF}"/>
              </a:ext>
            </a:extLst>
          </p:cNvPr>
          <p:cNvSpPr/>
          <p:nvPr/>
        </p:nvSpPr>
        <p:spPr>
          <a:xfrm>
            <a:off x="5877519" y="2237298"/>
            <a:ext cx="49010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3A09F27-00CB-8A4F-AA14-E619C12B2877}"/>
              </a:ext>
            </a:extLst>
          </p:cNvPr>
          <p:cNvSpPr/>
          <p:nvPr/>
        </p:nvSpPr>
        <p:spPr>
          <a:xfrm>
            <a:off x="6661839" y="2906985"/>
            <a:ext cx="49010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58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A8F1485-6EEE-1845-B6FA-37DDAF038288}"/>
              </a:ext>
            </a:extLst>
          </p:cNvPr>
          <p:cNvCxnSpPr>
            <a:stCxn id="7" idx="3"/>
            <a:endCxn id="8" idx="0"/>
          </p:cNvCxnSpPr>
          <p:nvPr/>
        </p:nvCxnSpPr>
        <p:spPr>
          <a:xfrm>
            <a:off x="6367627" y="2421964"/>
            <a:ext cx="539266" cy="48502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220DAC76-BCA8-0740-AE61-76AC64501C4B}"/>
              </a:ext>
            </a:extLst>
          </p:cNvPr>
          <p:cNvSpPr/>
          <p:nvPr/>
        </p:nvSpPr>
        <p:spPr>
          <a:xfrm>
            <a:off x="1628332" y="2243501"/>
            <a:ext cx="490108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9F9B0E-4ED9-7D44-877C-31E4EECE22CF}"/>
              </a:ext>
            </a:extLst>
          </p:cNvPr>
          <p:cNvSpPr/>
          <p:nvPr/>
        </p:nvSpPr>
        <p:spPr>
          <a:xfrm>
            <a:off x="2376045" y="2902094"/>
            <a:ext cx="49010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5C4DFFA-B461-5142-96AB-C4604B71B078}"/>
              </a:ext>
            </a:extLst>
          </p:cNvPr>
          <p:cNvSpPr/>
          <p:nvPr/>
        </p:nvSpPr>
        <p:spPr>
          <a:xfrm>
            <a:off x="3119607" y="3542641"/>
            <a:ext cx="49010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58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03E9A20-A49F-C54F-8D40-756909C7F988}"/>
              </a:ext>
            </a:extLst>
          </p:cNvPr>
          <p:cNvCxnSpPr>
            <a:stCxn id="10" idx="3"/>
            <a:endCxn id="11" idx="0"/>
          </p:cNvCxnSpPr>
          <p:nvPr/>
        </p:nvCxnSpPr>
        <p:spPr>
          <a:xfrm>
            <a:off x="2118440" y="2428167"/>
            <a:ext cx="502659" cy="47392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2B226C9-2B0E-1A4B-A447-953B68B34E7E}"/>
              </a:ext>
            </a:extLst>
          </p:cNvPr>
          <p:cNvCxnSpPr>
            <a:stCxn id="11" idx="3"/>
            <a:endCxn id="12" idx="0"/>
          </p:cNvCxnSpPr>
          <p:nvPr/>
        </p:nvCxnSpPr>
        <p:spPr>
          <a:xfrm>
            <a:off x="2866153" y="3086760"/>
            <a:ext cx="498508" cy="45588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FF3563E-F02E-104A-8D5A-5D65A848ADEF}"/>
              </a:ext>
            </a:extLst>
          </p:cNvPr>
          <p:cNvCxnSpPr>
            <a:cxnSpLocks/>
            <a:stCxn id="7" idx="1"/>
            <a:endCxn id="6" idx="0"/>
          </p:cNvCxnSpPr>
          <p:nvPr/>
        </p:nvCxnSpPr>
        <p:spPr>
          <a:xfrm flipH="1">
            <a:off x="5398462" y="2421964"/>
            <a:ext cx="479057" cy="44318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2C108208-F170-6C49-8D61-FB18F530CF34}"/>
              </a:ext>
            </a:extLst>
          </p:cNvPr>
          <p:cNvSpPr/>
          <p:nvPr/>
        </p:nvSpPr>
        <p:spPr>
          <a:xfrm>
            <a:off x="744818" y="4588316"/>
            <a:ext cx="490108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563747C-15EB-F94E-B03E-FE3D4A918D6C}"/>
              </a:ext>
            </a:extLst>
          </p:cNvPr>
          <p:cNvSpPr/>
          <p:nvPr/>
        </p:nvSpPr>
        <p:spPr>
          <a:xfrm>
            <a:off x="1439959" y="5881505"/>
            <a:ext cx="49010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56E8505-3D9E-834C-9591-D71BA17A3C9A}"/>
              </a:ext>
            </a:extLst>
          </p:cNvPr>
          <p:cNvSpPr/>
          <p:nvPr/>
        </p:nvSpPr>
        <p:spPr>
          <a:xfrm>
            <a:off x="2231893" y="5320157"/>
            <a:ext cx="502659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58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47C93C8-EE96-E344-8BC8-4B8FE28634C9}"/>
              </a:ext>
            </a:extLst>
          </p:cNvPr>
          <p:cNvCxnSpPr>
            <a:cxnSpLocks/>
            <a:stCxn id="16" idx="3"/>
            <a:endCxn id="18" idx="0"/>
          </p:cNvCxnSpPr>
          <p:nvPr/>
        </p:nvCxnSpPr>
        <p:spPr>
          <a:xfrm>
            <a:off x="1234926" y="4772982"/>
            <a:ext cx="1248297" cy="54717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F307A1C-2339-6F45-ADFB-C5F5907080B3}"/>
              </a:ext>
            </a:extLst>
          </p:cNvPr>
          <p:cNvCxnSpPr>
            <a:cxnSpLocks/>
            <a:stCxn id="18" idx="1"/>
            <a:endCxn id="17" idx="0"/>
          </p:cNvCxnSpPr>
          <p:nvPr/>
        </p:nvCxnSpPr>
        <p:spPr>
          <a:xfrm flipH="1">
            <a:off x="1685013" y="5504823"/>
            <a:ext cx="546880" cy="37668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16C34576-799D-A243-B44E-85F2A7041D0A}"/>
              </a:ext>
            </a:extLst>
          </p:cNvPr>
          <p:cNvSpPr/>
          <p:nvPr/>
        </p:nvSpPr>
        <p:spPr>
          <a:xfrm>
            <a:off x="8474368" y="3294672"/>
            <a:ext cx="490108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ED2F3CF-4AE9-FE44-9A22-5E3D8CE33846}"/>
              </a:ext>
            </a:extLst>
          </p:cNvPr>
          <p:cNvSpPr/>
          <p:nvPr/>
        </p:nvSpPr>
        <p:spPr>
          <a:xfrm>
            <a:off x="9264637" y="2657865"/>
            <a:ext cx="49010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1107E69-7A6B-F24B-9DF5-B4B2ACE4409D}"/>
              </a:ext>
            </a:extLst>
          </p:cNvPr>
          <p:cNvSpPr/>
          <p:nvPr/>
        </p:nvSpPr>
        <p:spPr>
          <a:xfrm>
            <a:off x="10046299" y="2043672"/>
            <a:ext cx="49010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58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88A55F9-4735-884D-9173-4B384367339D}"/>
              </a:ext>
            </a:extLst>
          </p:cNvPr>
          <p:cNvCxnSpPr>
            <a:cxnSpLocks/>
            <a:stCxn id="23" idx="1"/>
            <a:endCxn id="22" idx="0"/>
          </p:cNvCxnSpPr>
          <p:nvPr/>
        </p:nvCxnSpPr>
        <p:spPr>
          <a:xfrm flipH="1">
            <a:off x="9509691" y="2228338"/>
            <a:ext cx="536608" cy="42952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2EDD9E9-76D9-3949-B56B-5741571ECAD3}"/>
              </a:ext>
            </a:extLst>
          </p:cNvPr>
          <p:cNvCxnSpPr>
            <a:cxnSpLocks/>
            <a:stCxn id="22" idx="1"/>
            <a:endCxn id="21" idx="0"/>
          </p:cNvCxnSpPr>
          <p:nvPr/>
        </p:nvCxnSpPr>
        <p:spPr>
          <a:xfrm flipH="1">
            <a:off x="8719422" y="2842531"/>
            <a:ext cx="545215" cy="45214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A54D848F-0A3E-4140-B4C8-0040F60EFD19}"/>
              </a:ext>
            </a:extLst>
          </p:cNvPr>
          <p:cNvSpPr/>
          <p:nvPr/>
        </p:nvSpPr>
        <p:spPr>
          <a:xfrm>
            <a:off x="10304828" y="5690025"/>
            <a:ext cx="49010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E7D2316-7148-5E4E-91CA-2D22E7083BC6}"/>
              </a:ext>
            </a:extLst>
          </p:cNvPr>
          <p:cNvSpPr/>
          <p:nvPr/>
        </p:nvSpPr>
        <p:spPr>
          <a:xfrm>
            <a:off x="9509691" y="5040518"/>
            <a:ext cx="490108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6132182-83B9-5C40-BBA2-96F8F518A337}"/>
              </a:ext>
            </a:extLst>
          </p:cNvPr>
          <p:cNvSpPr/>
          <p:nvPr/>
        </p:nvSpPr>
        <p:spPr>
          <a:xfrm>
            <a:off x="11018573" y="4413625"/>
            <a:ext cx="49010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58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2014C38-CED0-2944-B8B3-18F6C8C0AA72}"/>
              </a:ext>
            </a:extLst>
          </p:cNvPr>
          <p:cNvCxnSpPr>
            <a:cxnSpLocks/>
            <a:stCxn id="28" idx="1"/>
            <a:endCxn id="27" idx="0"/>
          </p:cNvCxnSpPr>
          <p:nvPr/>
        </p:nvCxnSpPr>
        <p:spPr>
          <a:xfrm flipH="1">
            <a:off x="9754745" y="4598291"/>
            <a:ext cx="1263828" cy="44222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3ABEEF2-9F2B-A147-9243-F2A96F3AFFA4}"/>
              </a:ext>
            </a:extLst>
          </p:cNvPr>
          <p:cNvCxnSpPr>
            <a:cxnSpLocks/>
            <a:stCxn id="27" idx="3"/>
            <a:endCxn id="26" idx="0"/>
          </p:cNvCxnSpPr>
          <p:nvPr/>
        </p:nvCxnSpPr>
        <p:spPr>
          <a:xfrm>
            <a:off x="9999799" y="5225184"/>
            <a:ext cx="550083" cy="46484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925DBC78-D239-974F-A4E3-EFF13B804276}"/>
              </a:ext>
            </a:extLst>
          </p:cNvPr>
          <p:cNvSpPr/>
          <p:nvPr/>
        </p:nvSpPr>
        <p:spPr>
          <a:xfrm>
            <a:off x="4343615" y="4699084"/>
            <a:ext cx="1090341" cy="73685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3200" b="1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0D1FC3B-A6E4-F847-A0D7-D5E7443BC13A}"/>
              </a:ext>
            </a:extLst>
          </p:cNvPr>
          <p:cNvSpPr/>
          <p:nvPr/>
        </p:nvSpPr>
        <p:spPr>
          <a:xfrm>
            <a:off x="5643516" y="4699084"/>
            <a:ext cx="1090341" cy="73685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3200" b="1" dirty="0"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826A49D-88DB-774E-93CE-739B2C655727}"/>
              </a:ext>
            </a:extLst>
          </p:cNvPr>
          <p:cNvSpPr/>
          <p:nvPr/>
        </p:nvSpPr>
        <p:spPr>
          <a:xfrm>
            <a:off x="6892917" y="4699084"/>
            <a:ext cx="1090341" cy="7368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3200" b="1" dirty="0">
                <a:latin typeface="Share Tech Mono" panose="020B0509050000020004" pitchFamily="49" charset="77"/>
              </a:rPr>
              <a:t>58</a:t>
            </a:r>
          </a:p>
        </p:txBody>
      </p:sp>
    </p:spTree>
    <p:extLst>
      <p:ext uri="{BB962C8B-B14F-4D97-AF65-F5344CB8AC3E}">
        <p14:creationId xmlns:p14="http://schemas.microsoft.com/office/powerpoint/2010/main" val="2107655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6" grpId="0" animBg="1"/>
      <p:bldP spid="17" grpId="0" animBg="1"/>
      <p:bldP spid="18" grpId="0" animBg="1"/>
      <p:bldP spid="21" grpId="0" animBg="1"/>
      <p:bldP spid="22" grpId="0" animBg="1"/>
      <p:bldP spid="23" grpId="0" animBg="1"/>
      <p:bldP spid="26" grpId="0" animBg="1"/>
      <p:bldP spid="27" grpId="0" animBg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95481-4E3B-0E48-8DA5-E502091EC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Trees Rotations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5F4AD7-3AC5-2146-9CD3-CCCF16326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6</a:t>
            </a:fld>
            <a:endParaRPr lang="en-NO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C45AF97-F0F4-754A-98CC-1E9876E0B747}"/>
              </a:ext>
            </a:extLst>
          </p:cNvPr>
          <p:cNvSpPr/>
          <p:nvPr/>
        </p:nvSpPr>
        <p:spPr>
          <a:xfrm>
            <a:off x="5153408" y="2865145"/>
            <a:ext cx="490108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BCC3220-3BDD-BF4E-A21B-C8BCCD2CFD3D}"/>
              </a:ext>
            </a:extLst>
          </p:cNvPr>
          <p:cNvSpPr/>
          <p:nvPr/>
        </p:nvSpPr>
        <p:spPr>
          <a:xfrm>
            <a:off x="5877519" y="2237298"/>
            <a:ext cx="49010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D2E256-3821-5B4D-9E31-0435D9835BAB}"/>
              </a:ext>
            </a:extLst>
          </p:cNvPr>
          <p:cNvSpPr/>
          <p:nvPr/>
        </p:nvSpPr>
        <p:spPr>
          <a:xfrm>
            <a:off x="6661839" y="2906985"/>
            <a:ext cx="49010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58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C8841E6-9B2A-2E4E-A130-47B9F024E6D3}"/>
              </a:ext>
            </a:extLst>
          </p:cNvPr>
          <p:cNvCxnSpPr>
            <a:stCxn id="9" idx="3"/>
            <a:endCxn id="10" idx="0"/>
          </p:cNvCxnSpPr>
          <p:nvPr/>
        </p:nvCxnSpPr>
        <p:spPr>
          <a:xfrm>
            <a:off x="6367627" y="2421964"/>
            <a:ext cx="539266" cy="48502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1714332C-7B8E-F145-98D9-FDEA30852C1E}"/>
              </a:ext>
            </a:extLst>
          </p:cNvPr>
          <p:cNvSpPr/>
          <p:nvPr/>
        </p:nvSpPr>
        <p:spPr>
          <a:xfrm>
            <a:off x="1628332" y="2243501"/>
            <a:ext cx="490108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801415E-E080-A745-8889-D57F4FC8FBE2}"/>
              </a:ext>
            </a:extLst>
          </p:cNvPr>
          <p:cNvSpPr/>
          <p:nvPr/>
        </p:nvSpPr>
        <p:spPr>
          <a:xfrm>
            <a:off x="2376045" y="2902094"/>
            <a:ext cx="49010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C0678B9-B93B-8B47-BC69-B7507121F13C}"/>
              </a:ext>
            </a:extLst>
          </p:cNvPr>
          <p:cNvSpPr/>
          <p:nvPr/>
        </p:nvSpPr>
        <p:spPr>
          <a:xfrm>
            <a:off x="3119607" y="3542641"/>
            <a:ext cx="49010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58</a:t>
            </a:r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028E8F4D-8A8A-F245-9257-58505B3A3872}"/>
              </a:ext>
            </a:extLst>
          </p:cNvPr>
          <p:cNvCxnSpPr>
            <a:stCxn id="62" idx="3"/>
            <a:endCxn id="63" idx="0"/>
          </p:cNvCxnSpPr>
          <p:nvPr/>
        </p:nvCxnSpPr>
        <p:spPr>
          <a:xfrm>
            <a:off x="2118440" y="2428167"/>
            <a:ext cx="502659" cy="47392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5C2397C3-8E43-444D-B2BD-68B8BA3C4889}"/>
              </a:ext>
            </a:extLst>
          </p:cNvPr>
          <p:cNvCxnSpPr>
            <a:stCxn id="63" idx="3"/>
            <a:endCxn id="64" idx="0"/>
          </p:cNvCxnSpPr>
          <p:nvPr/>
        </p:nvCxnSpPr>
        <p:spPr>
          <a:xfrm>
            <a:off x="2866153" y="3086760"/>
            <a:ext cx="498508" cy="45588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64DE7ED-B7D4-A747-9A6F-FE09A78852E4}"/>
              </a:ext>
            </a:extLst>
          </p:cNvPr>
          <p:cNvCxnSpPr>
            <a:cxnSpLocks/>
            <a:stCxn id="9" idx="1"/>
            <a:endCxn id="8" idx="0"/>
          </p:cNvCxnSpPr>
          <p:nvPr/>
        </p:nvCxnSpPr>
        <p:spPr>
          <a:xfrm flipH="1">
            <a:off x="5398462" y="2421964"/>
            <a:ext cx="479057" cy="44318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>
            <a:extLst>
              <a:ext uri="{FF2B5EF4-FFF2-40B4-BE49-F238E27FC236}">
                <a16:creationId xmlns:a16="http://schemas.microsoft.com/office/drawing/2014/main" id="{D514A099-2306-7C41-8DB0-DE46AB721ABD}"/>
              </a:ext>
            </a:extLst>
          </p:cNvPr>
          <p:cNvSpPr/>
          <p:nvPr/>
        </p:nvSpPr>
        <p:spPr>
          <a:xfrm>
            <a:off x="1632532" y="4985353"/>
            <a:ext cx="490108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A6AFA8C5-1C1A-324D-AC34-99174B0DA5EF}"/>
              </a:ext>
            </a:extLst>
          </p:cNvPr>
          <p:cNvSpPr/>
          <p:nvPr/>
        </p:nvSpPr>
        <p:spPr>
          <a:xfrm>
            <a:off x="2327673" y="6278542"/>
            <a:ext cx="49010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F11BDD2-820E-3841-AF7F-D316B6431D87}"/>
              </a:ext>
            </a:extLst>
          </p:cNvPr>
          <p:cNvSpPr/>
          <p:nvPr/>
        </p:nvSpPr>
        <p:spPr>
          <a:xfrm>
            <a:off x="3119607" y="5672884"/>
            <a:ext cx="49010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58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AC3FB8E8-EF46-E749-9A16-233BDC8E8658}"/>
              </a:ext>
            </a:extLst>
          </p:cNvPr>
          <p:cNvCxnSpPr>
            <a:cxnSpLocks/>
            <a:stCxn id="71" idx="3"/>
            <a:endCxn id="73" idx="0"/>
          </p:cNvCxnSpPr>
          <p:nvPr/>
        </p:nvCxnSpPr>
        <p:spPr>
          <a:xfrm>
            <a:off x="2122640" y="5170019"/>
            <a:ext cx="1242021" cy="50286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CB0874C1-D886-BB49-A453-D4EEB3EB8424}"/>
              </a:ext>
            </a:extLst>
          </p:cNvPr>
          <p:cNvCxnSpPr>
            <a:cxnSpLocks/>
            <a:stCxn id="73" idx="1"/>
            <a:endCxn id="72" idx="0"/>
          </p:cNvCxnSpPr>
          <p:nvPr/>
        </p:nvCxnSpPr>
        <p:spPr>
          <a:xfrm flipH="1">
            <a:off x="2572727" y="5857550"/>
            <a:ext cx="546880" cy="42099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>
            <a:extLst>
              <a:ext uri="{FF2B5EF4-FFF2-40B4-BE49-F238E27FC236}">
                <a16:creationId xmlns:a16="http://schemas.microsoft.com/office/drawing/2014/main" id="{6931828F-EF14-564E-9F8B-CBC1BF35481A}"/>
              </a:ext>
            </a:extLst>
          </p:cNvPr>
          <p:cNvSpPr/>
          <p:nvPr/>
        </p:nvSpPr>
        <p:spPr>
          <a:xfrm>
            <a:off x="8474368" y="3294672"/>
            <a:ext cx="490108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C8426012-8766-9444-BCD6-BD21968C9E40}"/>
              </a:ext>
            </a:extLst>
          </p:cNvPr>
          <p:cNvSpPr/>
          <p:nvPr/>
        </p:nvSpPr>
        <p:spPr>
          <a:xfrm>
            <a:off x="9264637" y="2657865"/>
            <a:ext cx="49010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EA0919E7-F029-F441-890A-0D5B3B159614}"/>
              </a:ext>
            </a:extLst>
          </p:cNvPr>
          <p:cNvSpPr/>
          <p:nvPr/>
        </p:nvSpPr>
        <p:spPr>
          <a:xfrm>
            <a:off x="10046299" y="2043672"/>
            <a:ext cx="49010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58</a:t>
            </a: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0C997E2F-5ED3-0544-8A99-A321FE5B9ECD}"/>
              </a:ext>
            </a:extLst>
          </p:cNvPr>
          <p:cNvCxnSpPr>
            <a:cxnSpLocks/>
            <a:stCxn id="88" idx="1"/>
            <a:endCxn id="87" idx="0"/>
          </p:cNvCxnSpPr>
          <p:nvPr/>
        </p:nvCxnSpPr>
        <p:spPr>
          <a:xfrm flipH="1">
            <a:off x="9509691" y="2228338"/>
            <a:ext cx="536608" cy="42952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386D63A0-0D23-7440-89B8-E5FC860C15ED}"/>
              </a:ext>
            </a:extLst>
          </p:cNvPr>
          <p:cNvCxnSpPr>
            <a:cxnSpLocks/>
            <a:stCxn id="87" idx="1"/>
            <a:endCxn id="86" idx="0"/>
          </p:cNvCxnSpPr>
          <p:nvPr/>
        </p:nvCxnSpPr>
        <p:spPr>
          <a:xfrm flipH="1">
            <a:off x="8719422" y="2842531"/>
            <a:ext cx="545215" cy="45214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angle 97">
            <a:extLst>
              <a:ext uri="{FF2B5EF4-FFF2-40B4-BE49-F238E27FC236}">
                <a16:creationId xmlns:a16="http://schemas.microsoft.com/office/drawing/2014/main" id="{980AF6A8-6C87-264B-B8C0-4B6F666DECAB}"/>
              </a:ext>
            </a:extLst>
          </p:cNvPr>
          <p:cNvSpPr/>
          <p:nvPr/>
        </p:nvSpPr>
        <p:spPr>
          <a:xfrm>
            <a:off x="9210746" y="6245115"/>
            <a:ext cx="49010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87F438DF-2D63-0C40-8849-9EC623F86B83}"/>
              </a:ext>
            </a:extLst>
          </p:cNvPr>
          <p:cNvSpPr/>
          <p:nvPr/>
        </p:nvSpPr>
        <p:spPr>
          <a:xfrm>
            <a:off x="8415609" y="5595608"/>
            <a:ext cx="490108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082769B1-2064-8545-9A8C-FC10249E0117}"/>
              </a:ext>
            </a:extLst>
          </p:cNvPr>
          <p:cNvSpPr/>
          <p:nvPr/>
        </p:nvSpPr>
        <p:spPr>
          <a:xfrm>
            <a:off x="9924491" y="4968715"/>
            <a:ext cx="49010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58</a:t>
            </a:r>
          </a:p>
        </p:txBody>
      </p: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B669106D-18B1-284A-ABBE-DF0CD3F7460E}"/>
              </a:ext>
            </a:extLst>
          </p:cNvPr>
          <p:cNvCxnSpPr>
            <a:cxnSpLocks/>
            <a:stCxn id="100" idx="1"/>
            <a:endCxn id="99" idx="0"/>
          </p:cNvCxnSpPr>
          <p:nvPr/>
        </p:nvCxnSpPr>
        <p:spPr>
          <a:xfrm flipH="1">
            <a:off x="8660663" y="5153381"/>
            <a:ext cx="1263828" cy="44222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710B4FBF-66E2-6740-BD0F-9348A472DBF8}"/>
              </a:ext>
            </a:extLst>
          </p:cNvPr>
          <p:cNvCxnSpPr>
            <a:cxnSpLocks/>
            <a:stCxn id="99" idx="3"/>
            <a:endCxn id="98" idx="0"/>
          </p:cNvCxnSpPr>
          <p:nvPr/>
        </p:nvCxnSpPr>
        <p:spPr>
          <a:xfrm>
            <a:off x="8905717" y="5780274"/>
            <a:ext cx="550083" cy="46484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>
            <a:extLst>
              <a:ext uri="{FF2B5EF4-FFF2-40B4-BE49-F238E27FC236}">
                <a16:creationId xmlns:a16="http://schemas.microsoft.com/office/drawing/2014/main" id="{8FC22976-5A67-924F-B5B0-2B4C1D9AC58F}"/>
              </a:ext>
            </a:extLst>
          </p:cNvPr>
          <p:cNvSpPr txBox="1"/>
          <p:nvPr/>
        </p:nvSpPr>
        <p:spPr>
          <a:xfrm>
            <a:off x="3738851" y="1797811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rotation</a:t>
            </a: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7FD84985-9566-CB4F-98B7-84F3C3F8CBE8}"/>
              </a:ext>
            </a:extLst>
          </p:cNvPr>
          <p:cNvSpPr/>
          <p:nvPr/>
        </p:nvSpPr>
        <p:spPr>
          <a:xfrm>
            <a:off x="2300098" y="2829334"/>
            <a:ext cx="1390124" cy="1159518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02503EBA-1812-C045-BAA1-83DE5D32845B}"/>
              </a:ext>
            </a:extLst>
          </p:cNvPr>
          <p:cNvSpPr/>
          <p:nvPr/>
        </p:nvSpPr>
        <p:spPr>
          <a:xfrm>
            <a:off x="1565135" y="2185930"/>
            <a:ext cx="1390124" cy="1159518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A2A60A0B-2384-4E4B-AF5D-5FFA274916B1}"/>
              </a:ext>
            </a:extLst>
          </p:cNvPr>
          <p:cNvSpPr/>
          <p:nvPr/>
        </p:nvSpPr>
        <p:spPr>
          <a:xfrm>
            <a:off x="5038466" y="1998473"/>
            <a:ext cx="1448442" cy="1316227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E2CD2795-3592-334A-BA92-6BB00B4EC4A5}"/>
              </a:ext>
            </a:extLst>
          </p:cNvPr>
          <p:cNvSpPr/>
          <p:nvPr/>
        </p:nvSpPr>
        <p:spPr>
          <a:xfrm>
            <a:off x="9206158" y="1950719"/>
            <a:ext cx="1390124" cy="1159518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130" name="Curved Connector 129">
            <a:extLst>
              <a:ext uri="{FF2B5EF4-FFF2-40B4-BE49-F238E27FC236}">
                <a16:creationId xmlns:a16="http://schemas.microsoft.com/office/drawing/2014/main" id="{D4344011-86CA-9047-A92E-3BED42FF23E5}"/>
              </a:ext>
            </a:extLst>
          </p:cNvPr>
          <p:cNvCxnSpPr>
            <a:cxnSpLocks/>
            <a:stCxn id="124" idx="0"/>
            <a:endCxn id="125" idx="1"/>
          </p:cNvCxnSpPr>
          <p:nvPr/>
        </p:nvCxnSpPr>
        <p:spPr>
          <a:xfrm rot="16200000" flipH="1">
            <a:off x="3414002" y="1032124"/>
            <a:ext cx="470657" cy="2778269"/>
          </a:xfrm>
          <a:prstGeom prst="curvedConnector4">
            <a:avLst>
              <a:gd name="adj1" fmla="val -80950"/>
              <a:gd name="adj2" fmla="val 52909"/>
            </a:avLst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Rectangle 130">
            <a:extLst>
              <a:ext uri="{FF2B5EF4-FFF2-40B4-BE49-F238E27FC236}">
                <a16:creationId xmlns:a16="http://schemas.microsoft.com/office/drawing/2014/main" id="{07E671F6-A6D9-7F42-B4A3-2D9FC4BB0C9B}"/>
              </a:ext>
            </a:extLst>
          </p:cNvPr>
          <p:cNvSpPr/>
          <p:nvPr/>
        </p:nvSpPr>
        <p:spPr>
          <a:xfrm>
            <a:off x="2274979" y="5557508"/>
            <a:ext cx="1390124" cy="1159518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E32239D4-4F28-4144-AF0C-236A668BBA07}"/>
              </a:ext>
            </a:extLst>
          </p:cNvPr>
          <p:cNvSpPr/>
          <p:nvPr/>
        </p:nvSpPr>
        <p:spPr>
          <a:xfrm>
            <a:off x="5788595" y="2136365"/>
            <a:ext cx="1497111" cy="1292635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133" name="Curved Connector 132">
            <a:extLst>
              <a:ext uri="{FF2B5EF4-FFF2-40B4-BE49-F238E27FC236}">
                <a16:creationId xmlns:a16="http://schemas.microsoft.com/office/drawing/2014/main" id="{DD76FE20-B5B6-3B49-9CAF-D94B18FA19F0}"/>
              </a:ext>
            </a:extLst>
          </p:cNvPr>
          <p:cNvCxnSpPr>
            <a:cxnSpLocks/>
            <a:endCxn id="128" idx="0"/>
          </p:cNvCxnSpPr>
          <p:nvPr/>
        </p:nvCxnSpPr>
        <p:spPr>
          <a:xfrm flipV="1">
            <a:off x="7349206" y="1950719"/>
            <a:ext cx="2552014" cy="999700"/>
          </a:xfrm>
          <a:prstGeom prst="curvedConnector4">
            <a:avLst>
              <a:gd name="adj1" fmla="val 36382"/>
              <a:gd name="adj2" fmla="val 148275"/>
            </a:avLst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Rectangle 136">
            <a:extLst>
              <a:ext uri="{FF2B5EF4-FFF2-40B4-BE49-F238E27FC236}">
                <a16:creationId xmlns:a16="http://schemas.microsoft.com/office/drawing/2014/main" id="{01046E69-8A49-4B41-A4FE-075CAF608272}"/>
              </a:ext>
            </a:extLst>
          </p:cNvPr>
          <p:cNvSpPr/>
          <p:nvPr/>
        </p:nvSpPr>
        <p:spPr>
          <a:xfrm>
            <a:off x="1565135" y="4927546"/>
            <a:ext cx="2271020" cy="1159518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394160F5-B820-7D42-BB7B-2E6008511578}"/>
              </a:ext>
            </a:extLst>
          </p:cNvPr>
          <p:cNvSpPr/>
          <p:nvPr/>
        </p:nvSpPr>
        <p:spPr>
          <a:xfrm>
            <a:off x="8231630" y="4879792"/>
            <a:ext cx="2271936" cy="1159518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139" name="Curved Connector 138">
            <a:extLst>
              <a:ext uri="{FF2B5EF4-FFF2-40B4-BE49-F238E27FC236}">
                <a16:creationId xmlns:a16="http://schemas.microsoft.com/office/drawing/2014/main" id="{B5CDC6BF-B605-4145-9B5E-8AA58FCCCE90}"/>
              </a:ext>
            </a:extLst>
          </p:cNvPr>
          <p:cNvCxnSpPr>
            <a:cxnSpLocks/>
            <a:stCxn id="137" idx="3"/>
            <a:endCxn id="138" idx="1"/>
          </p:cNvCxnSpPr>
          <p:nvPr/>
        </p:nvCxnSpPr>
        <p:spPr>
          <a:xfrm flipV="1">
            <a:off x="3836155" y="5459551"/>
            <a:ext cx="4395475" cy="47754"/>
          </a:xfrm>
          <a:prstGeom prst="straightConnector1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141">
            <a:extLst>
              <a:ext uri="{FF2B5EF4-FFF2-40B4-BE49-F238E27FC236}">
                <a16:creationId xmlns:a16="http://schemas.microsoft.com/office/drawing/2014/main" id="{812D3378-05E3-AC40-8C5C-71DC763EE5F2}"/>
              </a:ext>
            </a:extLst>
          </p:cNvPr>
          <p:cNvSpPr/>
          <p:nvPr/>
        </p:nvSpPr>
        <p:spPr>
          <a:xfrm>
            <a:off x="8372684" y="5507305"/>
            <a:ext cx="1390124" cy="1204097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DBE83353-E070-614B-873D-F700268B31A5}"/>
              </a:ext>
            </a:extLst>
          </p:cNvPr>
          <p:cNvSpPr/>
          <p:nvPr/>
        </p:nvSpPr>
        <p:spPr>
          <a:xfrm>
            <a:off x="8422198" y="2580363"/>
            <a:ext cx="1390124" cy="1159518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147" name="Curved Connector 146">
            <a:extLst>
              <a:ext uri="{FF2B5EF4-FFF2-40B4-BE49-F238E27FC236}">
                <a16:creationId xmlns:a16="http://schemas.microsoft.com/office/drawing/2014/main" id="{13881B86-CBB6-BB43-8DF9-A6D1E4BB93D5}"/>
              </a:ext>
            </a:extLst>
          </p:cNvPr>
          <p:cNvCxnSpPr>
            <a:cxnSpLocks/>
            <a:stCxn id="131" idx="3"/>
            <a:endCxn id="123" idx="3"/>
          </p:cNvCxnSpPr>
          <p:nvPr/>
        </p:nvCxnSpPr>
        <p:spPr>
          <a:xfrm flipV="1">
            <a:off x="3665103" y="3409093"/>
            <a:ext cx="25119" cy="2728174"/>
          </a:xfrm>
          <a:prstGeom prst="curvedConnector3">
            <a:avLst>
              <a:gd name="adj1" fmla="val 3790832"/>
            </a:avLst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urved Connector 157">
            <a:extLst>
              <a:ext uri="{FF2B5EF4-FFF2-40B4-BE49-F238E27FC236}">
                <a16:creationId xmlns:a16="http://schemas.microsoft.com/office/drawing/2014/main" id="{8A519C19-56D4-A541-8B91-CD079FCFB35A}"/>
              </a:ext>
            </a:extLst>
          </p:cNvPr>
          <p:cNvCxnSpPr>
            <a:cxnSpLocks/>
            <a:stCxn id="142" idx="1"/>
            <a:endCxn id="143" idx="1"/>
          </p:cNvCxnSpPr>
          <p:nvPr/>
        </p:nvCxnSpPr>
        <p:spPr>
          <a:xfrm rot="10800000" flipH="1">
            <a:off x="8372684" y="3160122"/>
            <a:ext cx="49514" cy="2949232"/>
          </a:xfrm>
          <a:prstGeom prst="curvedConnector3">
            <a:avLst>
              <a:gd name="adj1" fmla="val -1872400"/>
            </a:avLst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TextBox 161">
            <a:extLst>
              <a:ext uri="{FF2B5EF4-FFF2-40B4-BE49-F238E27FC236}">
                <a16:creationId xmlns:a16="http://schemas.microsoft.com/office/drawing/2014/main" id="{FC87A739-A474-5D44-A315-D15D02D09316}"/>
              </a:ext>
            </a:extLst>
          </p:cNvPr>
          <p:cNvSpPr txBox="1"/>
          <p:nvPr/>
        </p:nvSpPr>
        <p:spPr>
          <a:xfrm>
            <a:off x="8231630" y="1051871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rotation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A7C74413-C88C-B34D-97D5-54D2F2870084}"/>
              </a:ext>
            </a:extLst>
          </p:cNvPr>
          <p:cNvSpPr txBox="1"/>
          <p:nvPr/>
        </p:nvSpPr>
        <p:spPr>
          <a:xfrm>
            <a:off x="7608463" y="4291517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rotation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81A2537A-9469-BB41-901A-0BD7BB3E97CB}"/>
              </a:ext>
            </a:extLst>
          </p:cNvPr>
          <p:cNvSpPr txBox="1"/>
          <p:nvPr/>
        </p:nvSpPr>
        <p:spPr>
          <a:xfrm>
            <a:off x="3480963" y="431850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rotation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D7D32630-3EAF-4B43-8837-6F2A7D467AD8}"/>
              </a:ext>
            </a:extLst>
          </p:cNvPr>
          <p:cNvSpPr txBox="1"/>
          <p:nvPr/>
        </p:nvSpPr>
        <p:spPr>
          <a:xfrm>
            <a:off x="5664865" y="5556373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rotation</a:t>
            </a:r>
          </a:p>
        </p:txBody>
      </p:sp>
    </p:spTree>
    <p:extLst>
      <p:ext uri="{BB962C8B-B14F-4D97-AF65-F5344CB8AC3E}">
        <p14:creationId xmlns:p14="http://schemas.microsoft.com/office/powerpoint/2010/main" val="2485652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D9815-F4BF-4549-A4B5-3C0160027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Self-balanced Trees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9EFE8-DC85-A544-8E50-2C07F856B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lnSpc>
                <a:spcPct val="150000"/>
              </a:lnSpc>
            </a:pPr>
            <a:r>
              <a:rPr lang="en-NO" dirty="0"/>
              <a:t>AVL Trees</a:t>
            </a:r>
          </a:p>
          <a:p>
            <a:pPr>
              <a:lnSpc>
                <a:spcPct val="150000"/>
              </a:lnSpc>
            </a:pPr>
            <a:r>
              <a:rPr lang="en-NO" dirty="0"/>
              <a:t>2 – 4 Trees</a:t>
            </a:r>
          </a:p>
          <a:p>
            <a:pPr>
              <a:lnSpc>
                <a:spcPct val="150000"/>
              </a:lnSpc>
            </a:pPr>
            <a:r>
              <a:rPr lang="en-NO" dirty="0">
                <a:solidFill>
                  <a:schemeClr val="accent3"/>
                </a:solidFill>
              </a:rPr>
              <a:t>Splay Trees</a:t>
            </a:r>
          </a:p>
          <a:p>
            <a:pPr>
              <a:lnSpc>
                <a:spcPct val="150000"/>
              </a:lnSpc>
            </a:pPr>
            <a:r>
              <a:rPr lang="en-NO" dirty="0">
                <a:solidFill>
                  <a:schemeClr val="accent3"/>
                </a:solidFill>
              </a:rPr>
              <a:t>Red-black Trees</a:t>
            </a:r>
          </a:p>
          <a:p>
            <a:pPr>
              <a:lnSpc>
                <a:spcPct val="150000"/>
              </a:lnSpc>
            </a:pPr>
            <a:r>
              <a:rPr lang="en-NO" dirty="0"/>
              <a:t>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188CC-BC78-5445-BE5D-01323EFC5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7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031763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62990-05B0-6242-9F0D-660E493BE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AVL Tree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By Georgy </a:t>
            </a:r>
            <a:r>
              <a:rPr lang="en-NO" sz="2700" dirty="0">
                <a:solidFill>
                  <a:schemeClr val="accent4"/>
                </a:solidFill>
                <a:latin typeface="Montserrat" pitchFamily="2" charset="77"/>
              </a:rPr>
              <a:t>A</a:t>
            </a:r>
            <a:r>
              <a:rPr lang="en-NO" sz="2700" dirty="0">
                <a:latin typeface="Montserrat" pitchFamily="2" charset="77"/>
              </a:rPr>
              <a:t>delson-</a:t>
            </a:r>
            <a:r>
              <a:rPr lang="en-NO" sz="2700" dirty="0">
                <a:solidFill>
                  <a:schemeClr val="accent4"/>
                </a:solidFill>
                <a:latin typeface="Montserrat" pitchFamily="2" charset="77"/>
              </a:rPr>
              <a:t>V</a:t>
            </a:r>
            <a:r>
              <a:rPr lang="en-NO" sz="2700" dirty="0">
                <a:latin typeface="Montserrat" pitchFamily="2" charset="77"/>
              </a:rPr>
              <a:t>elsky &amp; Evgenii </a:t>
            </a:r>
            <a:r>
              <a:rPr lang="en-NO" sz="2700" dirty="0">
                <a:solidFill>
                  <a:schemeClr val="accent4"/>
                </a:solidFill>
                <a:latin typeface="Montserrat" pitchFamily="2" charset="77"/>
              </a:rPr>
              <a:t>L</a:t>
            </a:r>
            <a:r>
              <a:rPr lang="en-NO" sz="2700" dirty="0">
                <a:latin typeface="Montserrat" pitchFamily="2" charset="77"/>
              </a:rPr>
              <a:t>andis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4898A3E-3F1F-E545-8FDB-FCACCDC5F6E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9596586" cy="4351338"/>
              </a:xfrm>
            </p:spPr>
            <p:txBody>
              <a:bodyPr anchor="b"/>
              <a:lstStyle/>
              <a:p>
                <a:r>
                  <a:rPr lang="en-NO" dirty="0"/>
                  <a:t>Balance Factor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𝑏𝑎𝑙𝑎𝑛𝑐𝑒</m:t>
                    </m:r>
                    <m:d>
                      <m:d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𝑡𝑟𝑒𝑒</m:t>
                        </m:r>
                      </m:e>
                    </m:d>
                    <m:r>
                      <a:rPr lang="nb-NO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h𝑒𝑖𝑔h𝑡</m:t>
                    </m:r>
                    <m:d>
                      <m:d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𝑙𝑒𝑓𝑡</m:t>
                        </m:r>
                        <m:d>
                          <m:dPr>
                            <m:ctrlPr>
                              <a:rPr lang="nb-NO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nb-NO" b="0" i="1" smtClean="0">
                                <a:latin typeface="Cambria Math" panose="02040503050406030204" pitchFamily="18" charset="0"/>
                              </a:rPr>
                              <m:t>𝑡𝑟𝑒𝑒</m:t>
                            </m:r>
                          </m:e>
                        </m:d>
                      </m:e>
                    </m:d>
                    <m:r>
                      <a:rPr lang="nb-NO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h𝑒𝑖𝑔h𝑡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𝑟𝑖𝑔h𝑡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𝑡𝑟𝑒𝑒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))</m:t>
                    </m:r>
                  </m:oMath>
                </a14:m>
                <a:endParaRPr lang="en-NO" dirty="0"/>
              </a:p>
              <a:p>
                <a:r>
                  <a:rPr lang="en-NO" dirty="0"/>
                  <a:t>Invariant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𝑏𝑎𝑙𝑎𝑛𝑐𝑒</m:t>
                    </m:r>
                    <m:d>
                      <m:d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𝑡𝑟𝑒𝑒</m:t>
                        </m:r>
                      </m:e>
                    </m:d>
                    <m:r>
                      <a:rPr lang="nb-NO" b="0" i="1" smtClean="0">
                        <a:latin typeface="Cambria Math" panose="02040503050406030204" pitchFamily="18" charset="0"/>
                      </a:rPr>
                      <m:t>∈{−1,0,1}</m:t>
                    </m:r>
                  </m:oMath>
                </a14:m>
                <a:endParaRPr lang="en-NO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4898A3E-3F1F-E545-8FDB-FCACCDC5F6E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9596586" cy="4351338"/>
              </a:xfrm>
              <a:blipFill>
                <a:blip r:embed="rId2"/>
                <a:stretch>
                  <a:fillRect l="-926" b="-1744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0FA99-6CC7-5247-99FE-906E530E3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8</a:t>
            </a:fld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5109F2-9472-5E44-8788-29F6AD717E5D}"/>
              </a:ext>
            </a:extLst>
          </p:cNvPr>
          <p:cNvSpPr/>
          <p:nvPr/>
        </p:nvSpPr>
        <p:spPr>
          <a:xfrm>
            <a:off x="7998713" y="1992958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23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9842B35-C3FB-6C41-B5CF-0650975F8D50}"/>
              </a:ext>
            </a:extLst>
          </p:cNvPr>
          <p:cNvSpPr/>
          <p:nvPr/>
        </p:nvSpPr>
        <p:spPr>
          <a:xfrm>
            <a:off x="6359588" y="3645006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8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4BBD94-C4CA-5441-95A4-8721EDBFE518}"/>
              </a:ext>
            </a:extLst>
          </p:cNvPr>
          <p:cNvSpPr/>
          <p:nvPr/>
        </p:nvSpPr>
        <p:spPr>
          <a:xfrm>
            <a:off x="8867207" y="2706616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36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EC2228D-F149-0544-8866-BB4751CAD556}"/>
              </a:ext>
            </a:extLst>
          </p:cNvPr>
          <p:cNvSpPr/>
          <p:nvPr/>
        </p:nvSpPr>
        <p:spPr>
          <a:xfrm>
            <a:off x="7504488" y="3663269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17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661D139-C90A-B84D-A7BB-A83168978774}"/>
              </a:ext>
            </a:extLst>
          </p:cNvPr>
          <p:cNvSpPr/>
          <p:nvPr/>
        </p:nvSpPr>
        <p:spPr>
          <a:xfrm>
            <a:off x="9950761" y="3539725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39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BDDC220-74CC-2B48-9B04-87091C276CDF}"/>
              </a:ext>
            </a:extLst>
          </p:cNvPr>
          <p:cNvSpPr/>
          <p:nvPr/>
        </p:nvSpPr>
        <p:spPr>
          <a:xfrm>
            <a:off x="6992504" y="2706616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CA31C22-97CA-B545-8DD9-05F635CFBC5F}"/>
              </a:ext>
            </a:extLst>
          </p:cNvPr>
          <p:cNvSpPr/>
          <p:nvPr/>
        </p:nvSpPr>
        <p:spPr>
          <a:xfrm>
            <a:off x="10461290" y="4448528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44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D2A3467-7820-4A48-9E5F-0794118B461B}"/>
              </a:ext>
            </a:extLst>
          </p:cNvPr>
          <p:cNvSpPr/>
          <p:nvPr/>
        </p:nvSpPr>
        <p:spPr>
          <a:xfrm>
            <a:off x="9471832" y="4448529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38</a:t>
            </a:r>
            <a:endParaRPr lang="en-NO" dirty="0">
              <a:latin typeface="Share Tech Mono" panose="020B0509050000020004" pitchFamily="49" charset="77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7DC7ACF-26C1-9642-BD6E-0C045B9AC49F}"/>
              </a:ext>
            </a:extLst>
          </p:cNvPr>
          <p:cNvCxnSpPr>
            <a:cxnSpLocks/>
            <a:stCxn id="7" idx="3"/>
            <a:endCxn id="9" idx="0"/>
          </p:cNvCxnSpPr>
          <p:nvPr/>
        </p:nvCxnSpPr>
        <p:spPr>
          <a:xfrm>
            <a:off x="9363918" y="2887239"/>
            <a:ext cx="835199" cy="6524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56E4355-5416-0545-A9A7-929555F7EF4C}"/>
              </a:ext>
            </a:extLst>
          </p:cNvPr>
          <p:cNvCxnSpPr>
            <a:cxnSpLocks/>
            <a:stCxn id="5" idx="3"/>
            <a:endCxn id="7" idx="0"/>
          </p:cNvCxnSpPr>
          <p:nvPr/>
        </p:nvCxnSpPr>
        <p:spPr>
          <a:xfrm>
            <a:off x="8495424" y="2173581"/>
            <a:ext cx="620139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8D22895-3937-6046-A413-B9DF65690F7D}"/>
              </a:ext>
            </a:extLst>
          </p:cNvPr>
          <p:cNvCxnSpPr>
            <a:cxnSpLocks/>
            <a:stCxn id="9" idx="3"/>
            <a:endCxn id="11" idx="0"/>
          </p:cNvCxnSpPr>
          <p:nvPr/>
        </p:nvCxnSpPr>
        <p:spPr>
          <a:xfrm>
            <a:off x="10447472" y="3720348"/>
            <a:ext cx="262174" cy="7281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399C971-6965-1D44-A67D-093A8245738C}"/>
              </a:ext>
            </a:extLst>
          </p:cNvPr>
          <p:cNvCxnSpPr>
            <a:cxnSpLocks/>
            <a:stCxn id="9" idx="1"/>
            <a:endCxn id="12" idx="0"/>
          </p:cNvCxnSpPr>
          <p:nvPr/>
        </p:nvCxnSpPr>
        <p:spPr>
          <a:xfrm flipH="1">
            <a:off x="9720188" y="3720348"/>
            <a:ext cx="230573" cy="7281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C949737-1676-1A4D-A9F0-5DFEFEB41FF0}"/>
              </a:ext>
            </a:extLst>
          </p:cNvPr>
          <p:cNvCxnSpPr>
            <a:cxnSpLocks/>
            <a:stCxn id="10" idx="3"/>
            <a:endCxn id="8" idx="0"/>
          </p:cNvCxnSpPr>
          <p:nvPr/>
        </p:nvCxnSpPr>
        <p:spPr>
          <a:xfrm>
            <a:off x="7489215" y="2887239"/>
            <a:ext cx="263629" cy="7760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4D79677-0E3F-0C40-8B7C-86C11D5BABBA}"/>
              </a:ext>
            </a:extLst>
          </p:cNvPr>
          <p:cNvCxnSpPr>
            <a:cxnSpLocks/>
            <a:stCxn id="5" idx="1"/>
            <a:endCxn id="10" idx="0"/>
          </p:cNvCxnSpPr>
          <p:nvPr/>
        </p:nvCxnSpPr>
        <p:spPr>
          <a:xfrm flipH="1">
            <a:off x="7240860" y="2173581"/>
            <a:ext cx="757853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E49418B-2E61-2642-BF9C-EDAE7AE31D34}"/>
              </a:ext>
            </a:extLst>
          </p:cNvPr>
          <p:cNvCxnSpPr>
            <a:cxnSpLocks/>
            <a:stCxn id="10" idx="1"/>
            <a:endCxn id="6" idx="0"/>
          </p:cNvCxnSpPr>
          <p:nvPr/>
        </p:nvCxnSpPr>
        <p:spPr>
          <a:xfrm flipH="1">
            <a:off x="6607944" y="2887239"/>
            <a:ext cx="384560" cy="7577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3691851E-508E-F144-8E39-1B563A542720}"/>
              </a:ext>
            </a:extLst>
          </p:cNvPr>
          <p:cNvSpPr txBox="1"/>
          <p:nvPr/>
        </p:nvSpPr>
        <p:spPr>
          <a:xfrm>
            <a:off x="8653670" y="1825625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</a:rPr>
              <a:t>b=-1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801A432-2DF3-6D4F-BE07-A7E40C53820E}"/>
              </a:ext>
            </a:extLst>
          </p:cNvPr>
          <p:cNvSpPr txBox="1"/>
          <p:nvPr/>
        </p:nvSpPr>
        <p:spPr>
          <a:xfrm>
            <a:off x="9442391" y="2517642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</a:rPr>
              <a:t>b=-2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D02B4E4-781F-3144-BA2C-85947281BCF4}"/>
              </a:ext>
            </a:extLst>
          </p:cNvPr>
          <p:cNvSpPr txBox="1"/>
          <p:nvPr/>
        </p:nvSpPr>
        <p:spPr>
          <a:xfrm>
            <a:off x="6228696" y="2354203"/>
            <a:ext cx="665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</a:rPr>
              <a:t>b=0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24E2210-1D46-7A43-910A-903D3FDDC16F}"/>
              </a:ext>
            </a:extLst>
          </p:cNvPr>
          <p:cNvSpPr txBox="1"/>
          <p:nvPr/>
        </p:nvSpPr>
        <p:spPr>
          <a:xfrm>
            <a:off x="10475629" y="3260705"/>
            <a:ext cx="665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</a:rPr>
              <a:t>b=0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8934ABE-C1AE-3143-AE64-4287868212B7}"/>
              </a:ext>
            </a:extLst>
          </p:cNvPr>
          <p:cNvSpPr txBox="1"/>
          <p:nvPr/>
        </p:nvSpPr>
        <p:spPr>
          <a:xfrm>
            <a:off x="6269230" y="4001294"/>
            <a:ext cx="665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</a:rPr>
              <a:t>b=0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721210B-FFAB-BA4C-BD5D-ED3371FC6A13}"/>
              </a:ext>
            </a:extLst>
          </p:cNvPr>
          <p:cNvSpPr txBox="1"/>
          <p:nvPr/>
        </p:nvSpPr>
        <p:spPr>
          <a:xfrm>
            <a:off x="7420059" y="4024514"/>
            <a:ext cx="665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</a:rPr>
              <a:t>b=0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BC3D97D-365C-DD4B-8C8F-61D2E2CB0B29}"/>
              </a:ext>
            </a:extLst>
          </p:cNvPr>
          <p:cNvSpPr txBox="1"/>
          <p:nvPr/>
        </p:nvSpPr>
        <p:spPr>
          <a:xfrm>
            <a:off x="9387403" y="4849598"/>
            <a:ext cx="665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</a:rPr>
              <a:t>b=0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3CE6E4C-5B58-3449-B4C0-3D4644308EDB}"/>
              </a:ext>
            </a:extLst>
          </p:cNvPr>
          <p:cNvSpPr txBox="1"/>
          <p:nvPr/>
        </p:nvSpPr>
        <p:spPr>
          <a:xfrm>
            <a:off x="10376861" y="4852484"/>
            <a:ext cx="665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</a:rPr>
              <a:t>b=0</a:t>
            </a:r>
          </a:p>
        </p:txBody>
      </p:sp>
    </p:spTree>
    <p:extLst>
      <p:ext uri="{BB962C8B-B14F-4D97-AF65-F5344CB8AC3E}">
        <p14:creationId xmlns:p14="http://schemas.microsoft.com/office/powerpoint/2010/main" val="3465291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1B943-28BA-104C-A793-58F206F23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Code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Tree Height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2558-D2A9-7448-9C07-4519AE66C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20142"/>
            <a:ext cx="10515600" cy="2747963"/>
          </a:xfrm>
          <a:solidFill>
            <a:schemeClr val="tx1">
              <a:lumMod val="25000"/>
            </a:schemeClr>
          </a:solidFill>
        </p:spPr>
        <p:txBody>
          <a:bodyPr anchor="ctr"/>
          <a:lstStyle/>
          <a:p>
            <a:pPr marL="0" indent="0">
              <a:buNone/>
            </a:pP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public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height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leftHeight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hasLeftChild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 ?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left.height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 : 0;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rightHeight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hasRightChild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 ?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right.height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 : 0;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return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1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+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Math.max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leftHeight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rightHeight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Aft>
                <a:spcPts val="595"/>
              </a:spcAft>
              <a:buNone/>
            </a:pP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F0F7D6-D3C6-C241-8B23-C229C5D2B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9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964480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ord">
      <a:dk1>
        <a:srgbClr val="4C5669"/>
      </a:dk1>
      <a:lt1>
        <a:srgbClr val="ECEFF3"/>
      </a:lt1>
      <a:dk2>
        <a:srgbClr val="2E3440"/>
      </a:dk2>
      <a:lt2>
        <a:srgbClr val="D8DEE9"/>
      </a:lt2>
      <a:accent1>
        <a:srgbClr val="5E81AC"/>
      </a:accent1>
      <a:accent2>
        <a:srgbClr val="81A1C1"/>
      </a:accent2>
      <a:accent3>
        <a:srgbClr val="EBCB8B"/>
      </a:accent3>
      <a:accent4>
        <a:srgbClr val="D08770"/>
      </a:accent4>
      <a:accent5>
        <a:srgbClr val="BF6169"/>
      </a:accent5>
      <a:accent6>
        <a:srgbClr val="A3BE8C"/>
      </a:accent6>
      <a:hlink>
        <a:srgbClr val="8FBCBB"/>
      </a:hlink>
      <a:folHlink>
        <a:srgbClr val="88C0D0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des_template" id="{1671021C-1A89-AE47-87F0-D0EE29541BA6}" vid="{2DFF9D6A-246C-5548-BA0B-EC333E6AA0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6854</TotalTime>
  <Words>1232</Words>
  <Application>Microsoft Macintosh PowerPoint</Application>
  <PresentationFormat>Widescreen</PresentationFormat>
  <Paragraphs>417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Cambria Math</vt:lpstr>
      <vt:lpstr>Montserrat</vt:lpstr>
      <vt:lpstr>Montserrat Light</vt:lpstr>
      <vt:lpstr>Share Tech Mono</vt:lpstr>
      <vt:lpstr>Verdana</vt:lpstr>
      <vt:lpstr>Office Theme</vt:lpstr>
      <vt:lpstr>Self-balancing Trees</vt:lpstr>
      <vt:lpstr>Random Insertion In Binary Search Trees</vt:lpstr>
      <vt:lpstr>Non-Random Insertion In Binary Search Trees</vt:lpstr>
      <vt:lpstr>Agenda</vt:lpstr>
      <vt:lpstr>Tree Variations</vt:lpstr>
      <vt:lpstr>Trees Rotations</vt:lpstr>
      <vt:lpstr>Self-balanced Trees</vt:lpstr>
      <vt:lpstr>AVL Tree By Georgy Adelson-Velsky &amp; Evgenii Landis</vt:lpstr>
      <vt:lpstr>Code Tree Height</vt:lpstr>
      <vt:lpstr>Code AVL Balance Factor</vt:lpstr>
      <vt:lpstr>Insertion</vt:lpstr>
      <vt:lpstr>When balance(tree) =-2 Insertion in AVL trees</vt:lpstr>
      <vt:lpstr>When balance(tree) =2 Insertion in AVL trees</vt:lpstr>
      <vt:lpstr>Rotation Left or right rebalancing</vt:lpstr>
      <vt:lpstr>The Code Single Rotation</vt:lpstr>
      <vt:lpstr>  The Code Insertion in AVL Trees</vt:lpstr>
      <vt:lpstr>The Code Left Insertion in AVL Trees</vt:lpstr>
      <vt:lpstr>Deletion</vt:lpstr>
      <vt:lpstr>The Code The main delete operation</vt:lpstr>
      <vt:lpstr>The Code Left deletion in AVL Trees</vt:lpstr>
      <vt:lpstr>Recap</vt:lpstr>
      <vt:lpstr>Questions, Comments, or Ideas?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Self-balancing Trees</dc:title>
  <dc:creator>Franck Chauvel</dc:creator>
  <cp:lastModifiedBy>Franck Chauvel</cp:lastModifiedBy>
  <cp:revision>7</cp:revision>
  <dcterms:created xsi:type="dcterms:W3CDTF">2021-09-20T16:35:26Z</dcterms:created>
  <dcterms:modified xsi:type="dcterms:W3CDTF">2023-10-16T10:46:38Z</dcterms:modified>
</cp:coreProperties>
</file>