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4"/>
  </p:notesMasterIdLst>
  <p:sldIdLst>
    <p:sldId id="262" r:id="rId2"/>
    <p:sldId id="260" r:id="rId3"/>
    <p:sldId id="281" r:id="rId4"/>
    <p:sldId id="289" r:id="rId5"/>
    <p:sldId id="291" r:id="rId6"/>
    <p:sldId id="294" r:id="rId7"/>
    <p:sldId id="285" r:id="rId8"/>
    <p:sldId id="264" r:id="rId9"/>
    <p:sldId id="284" r:id="rId10"/>
    <p:sldId id="292" r:id="rId11"/>
    <p:sldId id="293" r:id="rId12"/>
    <p:sldId id="295" r:id="rId13"/>
    <p:sldId id="296" r:id="rId14"/>
    <p:sldId id="297" r:id="rId15"/>
    <p:sldId id="298" r:id="rId16"/>
    <p:sldId id="301" r:id="rId17"/>
    <p:sldId id="302" r:id="rId18"/>
    <p:sldId id="300" r:id="rId19"/>
    <p:sldId id="306" r:id="rId20"/>
    <p:sldId id="304" r:id="rId21"/>
    <p:sldId id="303" r:id="rId22"/>
    <p:sldId id="261" r:id="rId23"/>
  </p:sldIdLst>
  <p:sldSz cx="12192000" cy="6858000"/>
  <p:notesSz cx="6858000" cy="9144000"/>
  <p:defaultTextStyle>
    <a:defPPr>
      <a:defRPr lang="en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5F74"/>
    <a:srgbClr val="2D34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017"/>
    <p:restoredTop sz="96197"/>
  </p:normalViewPr>
  <p:slideViewPr>
    <p:cSldViewPr snapToGrid="0" snapToObjects="1">
      <p:cViewPr varScale="1">
        <p:scale>
          <a:sx n="105" d="100"/>
          <a:sy n="105" d="100"/>
        </p:scale>
        <p:origin x="208" y="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F29782-C61A-CD4C-9376-B0A272778357}" type="datetimeFigureOut">
              <a:rPr lang="en-NO" smtClean="0"/>
              <a:t>02/10/2023</a:t>
            </a:fld>
            <a:endParaRPr lang="en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0BD9C9-7907-5743-B025-04A356EF685E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072619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BF33D-383C-E546-95B4-2AB8F84A0E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0250" y="1532534"/>
            <a:ext cx="10708343" cy="171536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GB" dirty="0"/>
              <a:t>Click to edit Master title style</a:t>
            </a:r>
            <a:endParaRPr lang="en-NO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2BF92D-248D-0340-BD39-94456065BA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0250" y="3271630"/>
            <a:ext cx="10708342" cy="605538"/>
          </a:xfrm>
        </p:spPr>
        <p:txBody>
          <a:bodyPr anchor="ctr">
            <a:normAutofit/>
          </a:bodyPr>
          <a:lstStyle>
            <a:lvl1pPr marL="0" indent="0" algn="l">
              <a:buNone/>
              <a:defRPr sz="2800" b="0" i="0">
                <a:solidFill>
                  <a:schemeClr val="accent3"/>
                </a:solidFill>
                <a:latin typeface="Montserrat Ligh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NO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B26DED-2EAF-2E46-B8CE-8A0803BF4A14}"/>
              </a:ext>
            </a:extLst>
          </p:cNvPr>
          <p:cNvSpPr txBox="1"/>
          <p:nvPr userDrawn="1"/>
        </p:nvSpPr>
        <p:spPr>
          <a:xfrm>
            <a:off x="726514" y="545068"/>
            <a:ext cx="599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b="0" i="0" dirty="0">
                <a:solidFill>
                  <a:schemeClr val="accent1"/>
                </a:solidFill>
                <a:latin typeface="Montserrat Light" pitchFamily="2" charset="77"/>
              </a:rPr>
              <a:t>IDATA 2302 — Algorithms &amp; Data Structures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C5F789B-9877-4A4E-8B5B-0882CD4AB4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0621" y="5011717"/>
            <a:ext cx="10708342" cy="471487"/>
          </a:xfrm>
        </p:spPr>
        <p:txBody>
          <a:bodyPr>
            <a:noAutofit/>
          </a:bodyPr>
          <a:lstStyle>
            <a:lvl1pPr marL="0" indent="0">
              <a:buNone/>
              <a:defRPr sz="2800" b="0" i="0">
                <a:solidFill>
                  <a:schemeClr val="accent2"/>
                </a:solidFill>
                <a:latin typeface="Montserrat Light" pitchFamily="2" charset="77"/>
              </a:defRPr>
            </a:lvl1pPr>
          </a:lstStyle>
          <a:p>
            <a:pPr lvl="0"/>
            <a:r>
              <a:rPr lang="en-GB" dirty="0"/>
              <a:t>Click to edit Authors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FC64FC85-8A6F-9244-A80E-125C77D92F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0250" y="5483225"/>
            <a:ext cx="10717213" cy="460375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>
                <a:solidFill>
                  <a:schemeClr val="accent2"/>
                </a:solidFill>
                <a:latin typeface="Montserrat Light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Affiliations</a:t>
            </a:r>
            <a:endParaRPr lang="en-NO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E69A85B7-D86D-484C-A4DC-34F0FEECA9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0250" y="5943600"/>
            <a:ext cx="10731500" cy="3365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accent2"/>
                </a:solidFill>
                <a:latin typeface="Share Tech Mono" panose="020B0509050000020004" pitchFamily="49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NO" dirty="0"/>
              <a:t>Click to edit emails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A83D4897-37FE-C94B-AF92-8295FEEBF3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26514" y="3903630"/>
            <a:ext cx="10708342" cy="457200"/>
          </a:xfrm>
        </p:spPr>
        <p:txBody>
          <a:bodyPr anchor="t">
            <a:normAutofit/>
          </a:bodyPr>
          <a:lstStyle>
            <a:lvl1pPr marL="0" indent="0">
              <a:buNone/>
              <a:defRPr sz="1800" b="0" i="0">
                <a:solidFill>
                  <a:schemeClr val="accent3"/>
                </a:solidFill>
                <a:latin typeface="Montserrat Light" pitchFamily="2" charset="77"/>
              </a:defRPr>
            </a:lvl1pPr>
          </a:lstStyle>
          <a:p>
            <a:pPr lvl="0"/>
            <a:r>
              <a:rPr lang="en-NO" dirty="0"/>
              <a:t>Click to Number</a:t>
            </a:r>
          </a:p>
        </p:txBody>
      </p:sp>
    </p:spTree>
    <p:extLst>
      <p:ext uri="{BB962C8B-B14F-4D97-AF65-F5344CB8AC3E}">
        <p14:creationId xmlns:p14="http://schemas.microsoft.com/office/powerpoint/2010/main" val="1264343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D179C-94C8-9744-B08F-571A86B86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38DCAD-59A9-064B-A92A-1F0AF0EDFF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6EB359-5F21-8F45-9EFA-F3E4D30FEC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0E66DD-9268-3547-A32F-FBF3F19CC3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2F3420-0167-3942-B9B7-39374ED8B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1A2839-7C1E-C44C-91B1-D948DC11E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942804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FCC5-B31B-D846-9AE6-A8F55DE00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AF7EA4-BB71-3049-A09E-13447433BF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76D9BC-2599-244B-97AA-3D292F9098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DB596D-FE4E-B54A-8E1D-70D2D6B54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4084F-EDFD-A54B-AD26-9776A02B4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5088904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92F1BA-AF39-D845-8DA2-F3A1F76C6E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DB15E4-54D9-8B47-9382-EF24D2505F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724510-A423-FB4A-A744-29E6DFDCBA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0F0D90-2C83-8B46-9CE0-C1417FA32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AB2144-57E0-5D4D-B249-F62BA1F13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794669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F7B35-C0BE-B949-918A-9E149A5757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88922"/>
            <a:ext cx="10515600" cy="1240078"/>
          </a:xfrm>
        </p:spPr>
        <p:txBody>
          <a:bodyPr>
            <a:normAutofit/>
          </a:bodyPr>
          <a:lstStyle>
            <a:lvl1pPr algn="ctr">
              <a:defRPr sz="4800"/>
            </a:lvl1pPr>
          </a:lstStyle>
          <a:p>
            <a:r>
              <a:rPr lang="en-GB" dirty="0"/>
              <a:t>Questions, Comments, Ideas?</a:t>
            </a:r>
            <a:endParaRPr lang="en-NO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19E2E2B-D457-CE48-B784-A38D2A175F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30612" y="4531659"/>
            <a:ext cx="4733925" cy="510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Click to Edit Authors</a:t>
            </a:r>
            <a:endParaRPr lang="en-NO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1030E4-8066-BF41-9B3B-AD19D81616C7}"/>
              </a:ext>
            </a:extLst>
          </p:cNvPr>
          <p:cNvSpPr txBox="1"/>
          <p:nvPr userDrawn="1"/>
        </p:nvSpPr>
        <p:spPr>
          <a:xfrm>
            <a:off x="3281456" y="1419481"/>
            <a:ext cx="54322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O" sz="4400" dirty="0">
                <a:solidFill>
                  <a:schemeClr val="accent2"/>
                </a:solidFill>
                <a:latin typeface="Montserrat" pitchFamily="2" charset="77"/>
              </a:rPr>
              <a:t>Thank </a:t>
            </a:r>
            <a:r>
              <a:rPr lang="en-NO" sz="4400" b="0" i="0" dirty="0">
                <a:solidFill>
                  <a:schemeClr val="accent2"/>
                </a:solidFill>
                <a:latin typeface="Montserrat" pitchFamily="2" charset="77"/>
              </a:rPr>
              <a:t>You!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1C1EA375-307E-7D4E-86FA-A069F24523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30612" y="5042647"/>
            <a:ext cx="4733925" cy="51098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Click to Edit Affiliations</a:t>
            </a:r>
            <a:endParaRPr lang="en-NO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7A0621E8-7953-A04A-9A56-3EB319EFA0A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30611" y="5553635"/>
            <a:ext cx="4733925" cy="51098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accent2"/>
                </a:solidFill>
                <a:latin typeface="Share Tech Mono" panose="020B0509050000020004" pitchFamily="49" charset="77"/>
              </a:defRPr>
            </a:lvl1pPr>
          </a:lstStyle>
          <a:p>
            <a:pPr lvl="0"/>
            <a:r>
              <a:rPr lang="en-GB" dirty="0"/>
              <a:t>Click to Edit Emails</a:t>
            </a:r>
            <a:endParaRPr lang="en-NO" dirty="0"/>
          </a:p>
        </p:txBody>
      </p:sp>
    </p:spTree>
    <p:extLst>
      <p:ext uri="{BB962C8B-B14F-4D97-AF65-F5344CB8AC3E}">
        <p14:creationId xmlns:p14="http://schemas.microsoft.com/office/powerpoint/2010/main" val="626278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85F43-190F-E741-88A4-04729D35B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DB41DD-1F59-BA41-86D5-10DD0E65C9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DDFFFC-8FC6-0B40-A313-EB437B683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9341223" cy="365125"/>
          </a:xfrm>
        </p:spPr>
        <p:txBody>
          <a:bodyPr/>
          <a:lstStyle/>
          <a:p>
            <a:endParaRPr lang="en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4E90E2-EB36-3247-A7BF-D2BBFCFDC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‹#›</a:t>
            </a:fld>
            <a:endParaRPr lang="en-NO" dirty="0"/>
          </a:p>
        </p:txBody>
      </p:sp>
    </p:spTree>
    <p:extLst>
      <p:ext uri="{BB962C8B-B14F-4D97-AF65-F5344CB8AC3E}">
        <p14:creationId xmlns:p14="http://schemas.microsoft.com/office/powerpoint/2010/main" val="1149235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F9ECF-431F-B74A-A471-8A5E7EDE0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8AF027-6F6F-4D40-9A95-16EC714D97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727049-E3C3-3445-ADE5-D910057D86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E6C45C-E7F7-DB4B-8F2B-707BE0F23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C9E41A-4160-2249-A271-39F5AC4C0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188127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30438-3F97-1F40-9716-7D1455E5C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4F74CB-00E4-D546-A1C1-71AAC81C89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CCBCA2-5985-6348-9C76-7F65D11D11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04C516-F5BB-DE41-AAF3-57FA90A3D8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C53D53-5AA3-5943-81BE-A4D3B5386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522CE8-6A19-4A4E-9687-CC8443D0E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334721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998D8-F10A-AC4D-9FA5-73479AD4E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58BDD0-752E-5D46-94AE-29E08D0154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AD75FF-2ED3-F24D-B786-4346D2F03A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6C59D7-9DD4-9F47-90F5-D1D439C087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0B4872-DE2F-8940-A18A-EE5D5F910A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959F03-F814-574B-AB40-B4AA295E26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605F10-0B49-604B-8E48-00625C309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4D0741-3462-0B46-8618-233C816EA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348334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D80B6-C550-5944-BF1B-9DD6F4FB6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72C610-D425-4046-9EE1-35CE1C4814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CB8BCF-4035-354E-9D4B-B6CB92696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DF85CD-8089-7444-94B0-3E705AA6A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98574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5563CB-9296-1846-9861-0A2BEBA28D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EF1956-9D6F-9149-9CB5-F84E0C705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48C1FD-71B1-DF41-9999-FEC7DFEE4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301838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824AE-2E77-AF45-A2E0-C3F21C0C1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054354-9505-9C4A-82A0-7CF7F1E134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76BE4F-D4D2-C54A-84C4-8A7B820BC8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1E92A3-FCBC-CF42-9D47-8331F34004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9AAF95-6539-F449-ABA5-ECB94C4DC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FB52B7-7167-CE47-90B5-3B9E72980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026759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/>
            </a:gs>
            <a:gs pos="100000">
              <a:schemeClr val="bg1"/>
            </a:gs>
          </a:gsLst>
          <a:lin ang="2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0119A9-D41D-7548-9F70-E03319649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460"/>
            <a:ext cx="10515600" cy="12400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/>
              <a:t>Click to edit Master title style</a:t>
            </a:r>
            <a:endParaRPr lang="en-NO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6A4D46-B366-6B46-94D3-4A97EE7138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B0A464-D664-094E-967B-5EFDA69909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93412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endParaRPr lang="en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1C833C-CD1A-CA47-B92A-9848CD4B8A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96282" y="6356350"/>
            <a:ext cx="7575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9EAE67CF-1745-2945-BC67-7BD79F205591}" type="slidenum">
              <a:rPr lang="en-NO" smtClean="0"/>
              <a:pPr/>
              <a:t>‹#›</a:t>
            </a:fld>
            <a:endParaRPr lang="en-NO" dirty="0"/>
          </a:p>
        </p:txBody>
      </p:sp>
    </p:spTree>
    <p:extLst>
      <p:ext uri="{BB962C8B-B14F-4D97-AF65-F5344CB8AC3E}">
        <p14:creationId xmlns:p14="http://schemas.microsoft.com/office/powerpoint/2010/main" val="6874766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3"/>
          </a:solidFill>
          <a:latin typeface="Share Tech Mono" panose="020B0509050000020004" pitchFamily="49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@pavel-danilyuk?utm_content=attributionCopyText&amp;utm_medium=referral&amp;utm_source=pexels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pexels.com/photo/wood-bar-cocktail-casino-7594195/?utm_content=attributionCopyText&amp;utm_medium=referral&amp;utm_source=pexels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6E4B3-C5AB-B04B-A10F-B850D5F571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O" dirty="0"/>
              <a:t>Resolving Collisions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AB4C6E-6FBC-2144-B2CD-65F0FA0FFB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NO" dirty="0"/>
              <a:t>The efficiency of hash tables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7323E5-593C-1342-BD88-046D66279C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NO" dirty="0"/>
              <a:t>Franck Chauvel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691A02-9B1E-6541-A253-E2D57CFB972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NO" dirty="0"/>
              <a:t>axbit &amp; NTNU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18FC0CD-AC17-A14B-B318-AF1FE36884B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NO" dirty="0"/>
              <a:t>franck.chauvel@ntnu.no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3F87905-BDBF-0840-ADD3-DA2DB188B92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NO" dirty="0"/>
              <a:t>Hashing / Lecture 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F8CCAC-5FC2-3601-33C0-49BCCA69C139}"/>
              </a:ext>
            </a:extLst>
          </p:cNvPr>
          <p:cNvSpPr txBox="1"/>
          <p:nvPr/>
        </p:nvSpPr>
        <p:spPr>
          <a:xfrm>
            <a:off x="8518661" y="5713412"/>
            <a:ext cx="3113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0" i="0" dirty="0">
                <a:solidFill>
                  <a:schemeClr val="accent6"/>
                </a:solidFill>
                <a:effectLst/>
                <a:latin typeface="MentiText"/>
              </a:rPr>
              <a:t>Ask questions on  </a:t>
            </a:r>
            <a:r>
              <a:rPr lang="en-GB" b="1" i="0" dirty="0" err="1">
                <a:solidFill>
                  <a:schemeClr val="accent6"/>
                </a:solidFill>
                <a:effectLst/>
                <a:latin typeface="MentiText"/>
              </a:rPr>
              <a:t>menti.com</a:t>
            </a:r>
            <a:r>
              <a:rPr lang="en-GB" b="0" i="0" dirty="0">
                <a:solidFill>
                  <a:schemeClr val="accent6"/>
                </a:solidFill>
                <a:effectLst/>
                <a:latin typeface="MentiText"/>
              </a:rPr>
              <a:t> </a:t>
            </a:r>
          </a:p>
          <a:p>
            <a:pPr algn="r"/>
            <a:r>
              <a:rPr lang="en-GB" b="0" i="0" dirty="0">
                <a:solidFill>
                  <a:schemeClr val="accent6"/>
                </a:solidFill>
                <a:effectLst/>
                <a:latin typeface="MentiText"/>
              </a:rPr>
              <a:t>with code </a:t>
            </a:r>
            <a:r>
              <a:rPr lang="en-GB" b="1" i="0" dirty="0">
                <a:solidFill>
                  <a:schemeClr val="accent6"/>
                </a:solidFill>
                <a:effectLst/>
                <a:latin typeface="MentiText"/>
              </a:rPr>
              <a:t>2684 8477</a:t>
            </a:r>
            <a:endParaRPr lang="en-NO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554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AE099-9894-FE41-B74B-0B902BAEE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O" dirty="0"/>
              <a:t>Search—Runtime Efficiency</a:t>
            </a:r>
            <a:br>
              <a:rPr lang="en-NO" dirty="0"/>
            </a:br>
            <a:r>
              <a:rPr lang="en-NO" sz="2700" dirty="0">
                <a:latin typeface="Montserrat" pitchFamily="2" charset="77"/>
              </a:rPr>
              <a:t>Separate Chaining</a:t>
            </a:r>
            <a:endParaRPr lang="en-NO" sz="27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C73CEF-1C3C-F04C-8CA5-E7867CD29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10</a:t>
            </a:fld>
            <a:endParaRPr lang="en-NO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20EA1A2-CE09-1747-9254-FBEA659AAF1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257278" y="3002780"/>
            <a:ext cx="3677443" cy="135378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AF877ED-4F8B-6C4E-9F2F-AD879592838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422088" y="3267667"/>
            <a:ext cx="1299470" cy="6868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DE88B3D-EFC4-AB49-8EA8-0E7E81772F9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497541" y="3267668"/>
            <a:ext cx="1355160" cy="68686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21B99AC-E909-F248-A4D1-892987931940}"/>
              </a:ext>
            </a:extLst>
          </p:cNvPr>
          <p:cNvSpPr txBox="1"/>
          <p:nvPr/>
        </p:nvSpPr>
        <p:spPr>
          <a:xfrm>
            <a:off x="1439278" y="4363306"/>
            <a:ext cx="1265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O" dirty="0">
                <a:solidFill>
                  <a:schemeClr val="accent6">
                    <a:lumMod val="75000"/>
                  </a:schemeClr>
                </a:solidFill>
                <a:latin typeface="Montserrat" pitchFamily="2" charset="77"/>
              </a:rPr>
              <a:t>best case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CEFD441-1F37-3B40-BE1C-72A01F609F68}"/>
              </a:ext>
            </a:extLst>
          </p:cNvPr>
          <p:cNvSpPr txBox="1"/>
          <p:nvPr/>
        </p:nvSpPr>
        <p:spPr>
          <a:xfrm>
            <a:off x="9470440" y="4335094"/>
            <a:ext cx="1409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O" dirty="0">
                <a:solidFill>
                  <a:schemeClr val="accent5"/>
                </a:solidFill>
                <a:latin typeface="Montserrat" pitchFamily="2" charset="77"/>
              </a:rPr>
              <a:t>worst case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FA0A74-CAAB-2245-83EB-A8FC18E76A41}"/>
              </a:ext>
            </a:extLst>
          </p:cNvPr>
          <p:cNvSpPr txBox="1"/>
          <p:nvPr/>
        </p:nvSpPr>
        <p:spPr>
          <a:xfrm>
            <a:off x="5250254" y="4384776"/>
            <a:ext cx="1691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O" dirty="0">
                <a:solidFill>
                  <a:schemeClr val="accent3"/>
                </a:solidFill>
                <a:latin typeface="Montserrat" pitchFamily="2" charset="77"/>
              </a:rPr>
              <a:t>average case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B16201-E0C4-FB4E-BBA3-CD54C97A8593}"/>
              </a:ext>
            </a:extLst>
          </p:cNvPr>
          <p:cNvSpPr txBox="1"/>
          <p:nvPr/>
        </p:nvSpPr>
        <p:spPr>
          <a:xfrm>
            <a:off x="4587412" y="4754108"/>
            <a:ext cx="3017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i="1" dirty="0">
                <a:latin typeface="Montserrat" pitchFamily="2" charset="77"/>
              </a:rPr>
              <a:t>p</a:t>
            </a:r>
            <a:r>
              <a:rPr lang="en-NO" i="1" dirty="0">
                <a:latin typeface="Montserrat" pitchFamily="2" charset="77"/>
              </a:rPr>
              <a:t>rovided a </a:t>
            </a:r>
            <a:r>
              <a:rPr lang="en-NO" i="1" dirty="0">
                <a:solidFill>
                  <a:schemeClr val="accent3"/>
                </a:solidFill>
                <a:latin typeface="Montserrat" pitchFamily="2" charset="77"/>
              </a:rPr>
              <a:t>linear search</a:t>
            </a:r>
          </a:p>
        </p:txBody>
      </p:sp>
    </p:spTree>
    <p:extLst>
      <p:ext uri="{BB962C8B-B14F-4D97-AF65-F5344CB8AC3E}">
        <p14:creationId xmlns:p14="http://schemas.microsoft.com/office/powerpoint/2010/main" val="4075110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F5606-3616-6146-8BDA-9FD2B303B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O" dirty="0"/>
              <a:t>Wasted Space</a:t>
            </a:r>
            <a:br>
              <a:rPr lang="en-NO" dirty="0"/>
            </a:br>
            <a:r>
              <a:rPr lang="en-NO" sz="2700" dirty="0">
                <a:latin typeface="Montserrat" pitchFamily="2" charset="77"/>
              </a:rPr>
              <a:t>Separate Chaining</a:t>
            </a:r>
            <a:endParaRPr lang="en-NO" sz="27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54AB43-562A-4945-8061-93B9E71F7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11</a:t>
            </a:fld>
            <a:endParaRPr lang="en-NO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C2CFC4-D217-5743-8856-097D5A42FD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259194"/>
            <a:ext cx="5105400" cy="3238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EA21ADB-2780-584F-A73C-93A22603077B}"/>
              </a:ext>
            </a:extLst>
          </p:cNvPr>
          <p:cNvSpPr txBox="1"/>
          <p:nvPr/>
        </p:nvSpPr>
        <p:spPr>
          <a:xfrm>
            <a:off x="7186907" y="3093614"/>
            <a:ext cx="269817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O" sz="7200" dirty="0">
                <a:latin typeface="Montserrat" pitchFamily="2" charset="77"/>
              </a:rPr>
              <a:t>36 %</a:t>
            </a:r>
          </a:p>
          <a:p>
            <a:pPr algn="ctr"/>
            <a:r>
              <a:rPr lang="en-NO" sz="2400" dirty="0">
                <a:latin typeface="Montserrat" pitchFamily="2" charset="77"/>
              </a:rPr>
              <a:t>remains empty! </a:t>
            </a:r>
          </a:p>
        </p:txBody>
      </p:sp>
    </p:spTree>
    <p:extLst>
      <p:ext uri="{BB962C8B-B14F-4D97-AF65-F5344CB8AC3E}">
        <p14:creationId xmlns:p14="http://schemas.microsoft.com/office/powerpoint/2010/main" val="12257478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9788472-72C2-9944-81A1-3C12C8D5F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Open Adressing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1BC7FCC-BAE4-A44B-BC84-3910E99D75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O" dirty="0"/>
              <a:t>Using wasted space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2AF434-58FA-0B4A-BAC9-557367050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12</a:t>
            </a:fld>
            <a:endParaRPr lang="en-NO" dirty="0"/>
          </a:p>
        </p:txBody>
      </p:sp>
    </p:spTree>
    <p:extLst>
      <p:ext uri="{BB962C8B-B14F-4D97-AF65-F5344CB8AC3E}">
        <p14:creationId xmlns:p14="http://schemas.microsoft.com/office/powerpoint/2010/main" val="1786089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Explosion 1 55">
            <a:extLst>
              <a:ext uri="{FF2B5EF4-FFF2-40B4-BE49-F238E27FC236}">
                <a16:creationId xmlns:a16="http://schemas.microsoft.com/office/drawing/2014/main" id="{443C6B32-D72B-AD40-98A0-5B92E0DB2EEF}"/>
              </a:ext>
            </a:extLst>
          </p:cNvPr>
          <p:cNvSpPr/>
          <p:nvPr/>
        </p:nvSpPr>
        <p:spPr>
          <a:xfrm>
            <a:off x="7783500" y="1816010"/>
            <a:ext cx="870858" cy="870858"/>
          </a:xfrm>
          <a:prstGeom prst="irregularSeal1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5B374B-2A1C-9547-8396-8B5ED741E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Linear Probing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4AF1ED-EDA0-CE46-8AAE-ED490B536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13</a:t>
            </a:fld>
            <a:endParaRPr lang="en-NO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ED1BAF-3629-7E45-9BEC-26D6D8FDAC4D}"/>
              </a:ext>
            </a:extLst>
          </p:cNvPr>
          <p:cNvSpPr/>
          <p:nvPr/>
        </p:nvSpPr>
        <p:spPr>
          <a:xfrm>
            <a:off x="8588814" y="1400538"/>
            <a:ext cx="1825321" cy="5256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274220-698A-3E48-BF51-FD5463996202}"/>
              </a:ext>
            </a:extLst>
          </p:cNvPr>
          <p:cNvSpPr/>
          <p:nvPr/>
        </p:nvSpPr>
        <p:spPr>
          <a:xfrm>
            <a:off x="8588814" y="1970038"/>
            <a:ext cx="1825321" cy="5256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427597-0661-3544-83B4-51A93D201327}"/>
              </a:ext>
            </a:extLst>
          </p:cNvPr>
          <p:cNvSpPr txBox="1"/>
          <p:nvPr/>
        </p:nvSpPr>
        <p:spPr>
          <a:xfrm>
            <a:off x="8017597" y="1492340"/>
            <a:ext cx="4026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00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F92E67-5625-884A-95F6-0ACFA4941D81}"/>
              </a:ext>
            </a:extLst>
          </p:cNvPr>
          <p:cNvSpPr txBox="1"/>
          <p:nvPr/>
        </p:nvSpPr>
        <p:spPr>
          <a:xfrm>
            <a:off x="8017597" y="2061840"/>
            <a:ext cx="4026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01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E7EAC70-AE83-3B4D-AE61-1E9B504A4E33}"/>
              </a:ext>
            </a:extLst>
          </p:cNvPr>
          <p:cNvSpPr/>
          <p:nvPr/>
        </p:nvSpPr>
        <p:spPr>
          <a:xfrm>
            <a:off x="8588814" y="2537147"/>
            <a:ext cx="1825321" cy="5256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31E7004-5D2A-814B-8E2C-CE2E6630AFE9}"/>
              </a:ext>
            </a:extLst>
          </p:cNvPr>
          <p:cNvSpPr/>
          <p:nvPr/>
        </p:nvSpPr>
        <p:spPr>
          <a:xfrm>
            <a:off x="8588814" y="3106647"/>
            <a:ext cx="1825321" cy="5256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3DD8A8-4471-1B47-AD5D-5DE5BF82A82B}"/>
              </a:ext>
            </a:extLst>
          </p:cNvPr>
          <p:cNvSpPr txBox="1"/>
          <p:nvPr/>
        </p:nvSpPr>
        <p:spPr>
          <a:xfrm>
            <a:off x="8017597" y="2628949"/>
            <a:ext cx="4026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02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E6969E8-305A-9747-8D09-F5AA024C0384}"/>
              </a:ext>
            </a:extLst>
          </p:cNvPr>
          <p:cNvSpPr txBox="1"/>
          <p:nvPr/>
        </p:nvSpPr>
        <p:spPr>
          <a:xfrm>
            <a:off x="8017597" y="3198449"/>
            <a:ext cx="4026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03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36839A0-CDB6-E14C-9EE2-ED85880AC3A4}"/>
              </a:ext>
            </a:extLst>
          </p:cNvPr>
          <p:cNvSpPr/>
          <p:nvPr/>
        </p:nvSpPr>
        <p:spPr>
          <a:xfrm>
            <a:off x="8588814" y="3676148"/>
            <a:ext cx="1825321" cy="5256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4AD40A1-0590-1042-B171-D2E22AF35042}"/>
              </a:ext>
            </a:extLst>
          </p:cNvPr>
          <p:cNvSpPr/>
          <p:nvPr/>
        </p:nvSpPr>
        <p:spPr>
          <a:xfrm>
            <a:off x="8588814" y="4245647"/>
            <a:ext cx="1825321" cy="5256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4FA46E3-AB6F-7147-9AEF-7A0DED8F9EF2}"/>
              </a:ext>
            </a:extLst>
          </p:cNvPr>
          <p:cNvSpPr txBox="1"/>
          <p:nvPr/>
        </p:nvSpPr>
        <p:spPr>
          <a:xfrm>
            <a:off x="8017597" y="3767949"/>
            <a:ext cx="4026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04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6EC54DC-2E87-804B-B244-3E5D01EB2613}"/>
              </a:ext>
            </a:extLst>
          </p:cNvPr>
          <p:cNvSpPr txBox="1"/>
          <p:nvPr/>
        </p:nvSpPr>
        <p:spPr>
          <a:xfrm>
            <a:off x="8017597" y="4337449"/>
            <a:ext cx="4026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05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888E4ED-E757-174C-8B08-D889134A0B17}"/>
              </a:ext>
            </a:extLst>
          </p:cNvPr>
          <p:cNvSpPr/>
          <p:nvPr/>
        </p:nvSpPr>
        <p:spPr>
          <a:xfrm>
            <a:off x="8588814" y="4817656"/>
            <a:ext cx="1825321" cy="52569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9045DE9-DFB7-0241-95F6-5AE6DF9CE294}"/>
              </a:ext>
            </a:extLst>
          </p:cNvPr>
          <p:cNvSpPr/>
          <p:nvPr/>
        </p:nvSpPr>
        <p:spPr>
          <a:xfrm>
            <a:off x="8588814" y="5387156"/>
            <a:ext cx="1825321" cy="5256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2ED86DF-E309-B348-9C59-07EBF4EF4624}"/>
              </a:ext>
            </a:extLst>
          </p:cNvPr>
          <p:cNvSpPr txBox="1"/>
          <p:nvPr/>
        </p:nvSpPr>
        <p:spPr>
          <a:xfrm>
            <a:off x="8075502" y="4909458"/>
            <a:ext cx="2868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…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2319CF7-C0ED-8048-B0EA-B8B5B452C0FD}"/>
              </a:ext>
            </a:extLst>
          </p:cNvPr>
          <p:cNvSpPr txBox="1"/>
          <p:nvPr/>
        </p:nvSpPr>
        <p:spPr>
          <a:xfrm>
            <a:off x="8133408" y="5481467"/>
            <a:ext cx="2868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N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107AA0B-D13D-6743-85DE-10A7F77E175E}"/>
              </a:ext>
            </a:extLst>
          </p:cNvPr>
          <p:cNvSpPr/>
          <p:nvPr/>
        </p:nvSpPr>
        <p:spPr>
          <a:xfrm>
            <a:off x="8588814" y="1988593"/>
            <a:ext cx="1825321" cy="5256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NO" sz="1200" dirty="0">
                <a:latin typeface="Montserrat" pitchFamily="2" charset="77"/>
              </a:rPr>
              <a:t>John Doe</a:t>
            </a:r>
            <a:br>
              <a:rPr lang="en-NO" sz="1200" dirty="0">
                <a:latin typeface="Montserrat" pitchFamily="2" charset="77"/>
              </a:rPr>
            </a:br>
            <a:r>
              <a:rPr lang="en-NO" sz="1200" dirty="0">
                <a:latin typeface="Montserrat" pitchFamily="2" charset="77"/>
              </a:rPr>
              <a:t>+47-89-89-89-89, …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A166304-9E64-7849-BFF6-3D8214BB834C}"/>
              </a:ext>
            </a:extLst>
          </p:cNvPr>
          <p:cNvSpPr txBox="1"/>
          <p:nvPr/>
        </p:nvSpPr>
        <p:spPr>
          <a:xfrm>
            <a:off x="8017597" y="2060940"/>
            <a:ext cx="4026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1600" dirty="0">
                <a:solidFill>
                  <a:schemeClr val="accent3"/>
                </a:solidFill>
                <a:latin typeface="Share Tech Mono" panose="020B0509050000020004" pitchFamily="49" charset="77"/>
              </a:rPr>
              <a:t>01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DE55492-72DE-8F4A-9B57-90F51631F155}"/>
              </a:ext>
            </a:extLst>
          </p:cNvPr>
          <p:cNvSpPr/>
          <p:nvPr/>
        </p:nvSpPr>
        <p:spPr>
          <a:xfrm>
            <a:off x="8588813" y="2552302"/>
            <a:ext cx="1825321" cy="5256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NO" sz="1200" dirty="0">
                <a:latin typeface="Montserrat" pitchFamily="2" charset="77"/>
              </a:rPr>
              <a:t>Lisa Smith</a:t>
            </a:r>
            <a:br>
              <a:rPr lang="en-NO" sz="1200" dirty="0">
                <a:latin typeface="Montserrat" pitchFamily="2" charset="77"/>
              </a:rPr>
            </a:br>
            <a:r>
              <a:rPr lang="en-NO" sz="1200" dirty="0">
                <a:latin typeface="Montserrat" pitchFamily="2" charset="77"/>
              </a:rPr>
              <a:t>+47-67-67-67-67, …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23A0A77-1DCE-7249-97B2-0D75FA0C9CBF}"/>
              </a:ext>
            </a:extLst>
          </p:cNvPr>
          <p:cNvSpPr/>
          <p:nvPr/>
        </p:nvSpPr>
        <p:spPr>
          <a:xfrm>
            <a:off x="8582059" y="3114225"/>
            <a:ext cx="1825321" cy="5256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NO" sz="1200" dirty="0">
                <a:latin typeface="Montserrat" pitchFamily="2" charset="77"/>
              </a:rPr>
              <a:t>Olive Tree</a:t>
            </a:r>
            <a:br>
              <a:rPr lang="en-NO" sz="1200" dirty="0">
                <a:latin typeface="Montserrat" pitchFamily="2" charset="77"/>
              </a:rPr>
            </a:br>
            <a:r>
              <a:rPr lang="en-NO" sz="1200" dirty="0">
                <a:latin typeface="Montserrat" pitchFamily="2" charset="77"/>
              </a:rPr>
              <a:t>+47-55-55-55-55, …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4114523-F0FF-7A4D-BFC9-9C7B5BB22908}"/>
              </a:ext>
            </a:extLst>
          </p:cNvPr>
          <p:cNvSpPr/>
          <p:nvPr/>
        </p:nvSpPr>
        <p:spPr>
          <a:xfrm>
            <a:off x="8582058" y="3682052"/>
            <a:ext cx="1825321" cy="5256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NO" sz="1200" dirty="0">
                <a:latin typeface="Montserrat" pitchFamily="2" charset="77"/>
              </a:rPr>
              <a:t>Mary Krissmas</a:t>
            </a:r>
            <a:br>
              <a:rPr lang="en-NO" sz="1200" dirty="0">
                <a:latin typeface="Montserrat" pitchFamily="2" charset="77"/>
              </a:rPr>
            </a:br>
            <a:r>
              <a:rPr lang="en-NO" sz="1200" dirty="0">
                <a:latin typeface="Montserrat" pitchFamily="2" charset="77"/>
              </a:rPr>
              <a:t>+47-99-88-77-66, …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9610E16-1A09-EC46-9236-FA9964C46D33}"/>
              </a:ext>
            </a:extLst>
          </p:cNvPr>
          <p:cNvSpPr txBox="1"/>
          <p:nvPr/>
        </p:nvSpPr>
        <p:spPr>
          <a:xfrm>
            <a:off x="851626" y="2330596"/>
            <a:ext cx="332277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2400" dirty="0">
                <a:solidFill>
                  <a:schemeClr val="accent3"/>
                </a:solidFill>
                <a:latin typeface="Montserrat" pitchFamily="2" charset="77"/>
              </a:rPr>
              <a:t>Use the next empty cell</a:t>
            </a:r>
          </a:p>
          <a:p>
            <a:endParaRPr lang="en-NO" sz="2400" dirty="0">
              <a:latin typeface="Montserrat" pitchFamily="2" charset="7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O" sz="2400" dirty="0">
                <a:latin typeface="Montserrat" pitchFamily="2" charset="77"/>
              </a:rPr>
              <a:t>Pros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NO" sz="2400" dirty="0">
                <a:latin typeface="Montserrat" pitchFamily="2" charset="77"/>
              </a:rPr>
              <a:t>Use wasted space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O" sz="2400" dirty="0">
                <a:latin typeface="Montserrat" pitchFamily="2" charset="77"/>
              </a:rPr>
              <a:t>Cons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NO" sz="2400" dirty="0">
                <a:latin typeface="Montserrat" pitchFamily="2" charset="77"/>
              </a:rPr>
              <a:t>Need to resize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NO" sz="2400" dirty="0">
                <a:latin typeface="Montserrat" pitchFamily="2" charset="77"/>
              </a:rPr>
              <a:t>Clustering</a:t>
            </a:r>
          </a:p>
        </p:txBody>
      </p:sp>
      <p:cxnSp>
        <p:nvCxnSpPr>
          <p:cNvPr id="22" name="Curved Connector 21">
            <a:extLst>
              <a:ext uri="{FF2B5EF4-FFF2-40B4-BE49-F238E27FC236}">
                <a16:creationId xmlns:a16="http://schemas.microsoft.com/office/drawing/2014/main" id="{98A11EBD-CE2E-834B-80C8-9F052033664C}"/>
              </a:ext>
            </a:extLst>
          </p:cNvPr>
          <p:cNvCxnSpPr>
            <a:stCxn id="23" idx="3"/>
            <a:endCxn id="10" idx="3"/>
          </p:cNvCxnSpPr>
          <p:nvPr/>
        </p:nvCxnSpPr>
        <p:spPr>
          <a:xfrm>
            <a:off x="10414135" y="2251439"/>
            <a:ext cx="12700" cy="548554"/>
          </a:xfrm>
          <a:prstGeom prst="curvedConnector3">
            <a:avLst>
              <a:gd name="adj1" fmla="val 1800000"/>
            </a:avLst>
          </a:prstGeom>
          <a:ln w="19050">
            <a:solidFill>
              <a:schemeClr val="accent3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01DA61DA-7DF7-2A45-8FE2-E1D8756952A5}"/>
              </a:ext>
            </a:extLst>
          </p:cNvPr>
          <p:cNvSpPr txBox="1"/>
          <p:nvPr/>
        </p:nvSpPr>
        <p:spPr>
          <a:xfrm>
            <a:off x="10794311" y="2310164"/>
            <a:ext cx="1075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i="1" dirty="0">
                <a:solidFill>
                  <a:schemeClr val="accent3"/>
                </a:solidFill>
                <a:latin typeface="Montserrat" pitchFamily="2" charset="77"/>
              </a:rPr>
              <a:t>empty?</a:t>
            </a:r>
          </a:p>
        </p:txBody>
      </p:sp>
      <p:cxnSp>
        <p:nvCxnSpPr>
          <p:cNvPr id="45" name="Curved Connector 44">
            <a:extLst>
              <a:ext uri="{FF2B5EF4-FFF2-40B4-BE49-F238E27FC236}">
                <a16:creationId xmlns:a16="http://schemas.microsoft.com/office/drawing/2014/main" id="{A7881195-7499-9749-BA55-428C67602CB4}"/>
              </a:ext>
            </a:extLst>
          </p:cNvPr>
          <p:cNvCxnSpPr>
            <a:cxnSpLocks/>
            <a:stCxn id="31" idx="3"/>
          </p:cNvCxnSpPr>
          <p:nvPr/>
        </p:nvCxnSpPr>
        <p:spPr>
          <a:xfrm flipH="1">
            <a:off x="10388702" y="2815148"/>
            <a:ext cx="25432" cy="563923"/>
          </a:xfrm>
          <a:prstGeom prst="curvedConnector4">
            <a:avLst>
              <a:gd name="adj1" fmla="val -898868"/>
              <a:gd name="adj2" fmla="val 83655"/>
            </a:avLst>
          </a:prstGeom>
          <a:ln w="19050">
            <a:solidFill>
              <a:schemeClr val="accent3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090141F0-CF96-7E4D-B7A2-C4C5C0040B1D}"/>
              </a:ext>
            </a:extLst>
          </p:cNvPr>
          <p:cNvSpPr txBox="1"/>
          <p:nvPr/>
        </p:nvSpPr>
        <p:spPr>
          <a:xfrm>
            <a:off x="10794311" y="2856837"/>
            <a:ext cx="1075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i="1" dirty="0">
                <a:solidFill>
                  <a:schemeClr val="accent3"/>
                </a:solidFill>
                <a:latin typeface="Montserrat" pitchFamily="2" charset="77"/>
              </a:rPr>
              <a:t>empty?</a:t>
            </a:r>
          </a:p>
        </p:txBody>
      </p:sp>
      <p:cxnSp>
        <p:nvCxnSpPr>
          <p:cNvPr id="49" name="Curved Connector 48">
            <a:extLst>
              <a:ext uri="{FF2B5EF4-FFF2-40B4-BE49-F238E27FC236}">
                <a16:creationId xmlns:a16="http://schemas.microsoft.com/office/drawing/2014/main" id="{96EB3C3A-84B7-C94A-9ADE-25F6F3DE68FE}"/>
              </a:ext>
            </a:extLst>
          </p:cNvPr>
          <p:cNvCxnSpPr>
            <a:cxnSpLocks/>
            <a:stCxn id="42" idx="3"/>
            <a:endCxn id="43" idx="3"/>
          </p:cNvCxnSpPr>
          <p:nvPr/>
        </p:nvCxnSpPr>
        <p:spPr>
          <a:xfrm flipH="1">
            <a:off x="10407379" y="3377071"/>
            <a:ext cx="1" cy="567827"/>
          </a:xfrm>
          <a:prstGeom prst="curvedConnector3">
            <a:avLst>
              <a:gd name="adj1" fmla="val -22860000000"/>
            </a:avLst>
          </a:prstGeom>
          <a:ln w="19050">
            <a:solidFill>
              <a:schemeClr val="accent3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9331C47E-B84B-2F46-9296-E6F0509895E1}"/>
              </a:ext>
            </a:extLst>
          </p:cNvPr>
          <p:cNvSpPr txBox="1"/>
          <p:nvPr/>
        </p:nvSpPr>
        <p:spPr>
          <a:xfrm>
            <a:off x="10859397" y="3424099"/>
            <a:ext cx="1075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i="1" dirty="0">
                <a:solidFill>
                  <a:schemeClr val="accent3"/>
                </a:solidFill>
                <a:latin typeface="Montserrat" pitchFamily="2" charset="77"/>
              </a:rPr>
              <a:t>empty?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508BE66A-CD7D-C44E-BAB1-484651E6EC4C}"/>
              </a:ext>
            </a:extLst>
          </p:cNvPr>
          <p:cNvSpPr/>
          <p:nvPr/>
        </p:nvSpPr>
        <p:spPr>
          <a:xfrm>
            <a:off x="5456232" y="2243550"/>
            <a:ext cx="1825321" cy="5256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NO" sz="1200" dirty="0">
                <a:latin typeface="Montserrat" pitchFamily="2" charset="77"/>
              </a:rPr>
              <a:t>Lisa Smith</a:t>
            </a:r>
            <a:br>
              <a:rPr lang="en-NO" sz="1200" dirty="0">
                <a:latin typeface="Montserrat" pitchFamily="2" charset="77"/>
              </a:rPr>
            </a:br>
            <a:r>
              <a:rPr lang="en-NO" sz="1200" dirty="0">
                <a:latin typeface="Montserrat" pitchFamily="2" charset="77"/>
              </a:rPr>
              <a:t>+47-67-67-67-67, …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5B8B19FD-6208-4F4B-8252-8DFBC0D521A1}"/>
              </a:ext>
            </a:extLst>
          </p:cNvPr>
          <p:cNvSpPr/>
          <p:nvPr/>
        </p:nvSpPr>
        <p:spPr>
          <a:xfrm>
            <a:off x="5458769" y="2959633"/>
            <a:ext cx="1825321" cy="5256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NO" sz="1200" dirty="0">
                <a:latin typeface="Montserrat" pitchFamily="2" charset="77"/>
              </a:rPr>
              <a:t>Olive Tree</a:t>
            </a:r>
            <a:br>
              <a:rPr lang="en-NO" sz="1200" dirty="0">
                <a:latin typeface="Montserrat" pitchFamily="2" charset="77"/>
              </a:rPr>
            </a:br>
            <a:r>
              <a:rPr lang="en-NO" sz="1200" dirty="0">
                <a:latin typeface="Montserrat" pitchFamily="2" charset="77"/>
              </a:rPr>
              <a:t>+47-55-55-55-55, …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6A842EE-275A-6649-AD7F-62503CC63F39}"/>
              </a:ext>
            </a:extLst>
          </p:cNvPr>
          <p:cNvSpPr txBox="1"/>
          <p:nvPr/>
        </p:nvSpPr>
        <p:spPr>
          <a:xfrm>
            <a:off x="8017596" y="3198234"/>
            <a:ext cx="4026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1600" dirty="0">
                <a:solidFill>
                  <a:schemeClr val="accent3"/>
                </a:solidFill>
                <a:latin typeface="Share Tech Mono" panose="020B0509050000020004" pitchFamily="49" charset="77"/>
              </a:rPr>
              <a:t>03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51BE70E9-3401-AA4B-82BF-BAEA2017BC34}"/>
              </a:ext>
            </a:extLst>
          </p:cNvPr>
          <p:cNvSpPr/>
          <p:nvPr/>
        </p:nvSpPr>
        <p:spPr>
          <a:xfrm>
            <a:off x="5456231" y="3682052"/>
            <a:ext cx="1825321" cy="5256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NO" sz="1200" dirty="0">
                <a:latin typeface="Montserrat" pitchFamily="2" charset="77"/>
              </a:rPr>
              <a:t>Mary Krissmas</a:t>
            </a:r>
            <a:br>
              <a:rPr lang="en-NO" sz="1200" dirty="0">
                <a:latin typeface="Montserrat" pitchFamily="2" charset="77"/>
              </a:rPr>
            </a:br>
            <a:r>
              <a:rPr lang="en-NO" sz="1200" dirty="0">
                <a:latin typeface="Montserrat" pitchFamily="2" charset="77"/>
              </a:rPr>
              <a:t>+47-99-88-77-66, …</a:t>
            </a:r>
          </a:p>
        </p:txBody>
      </p:sp>
    </p:spTree>
    <p:extLst>
      <p:ext uri="{BB962C8B-B14F-4D97-AF65-F5344CB8AC3E}">
        <p14:creationId xmlns:p14="http://schemas.microsoft.com/office/powerpoint/2010/main" val="634595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1" animBg="1"/>
      <p:bldP spid="56" grpId="2" animBg="1"/>
      <p:bldP spid="56" grpId="3" animBg="1"/>
      <p:bldP spid="56" grpId="4" animBg="1"/>
      <p:bldP spid="24" grpId="0"/>
      <p:bldP spid="24" grpId="1"/>
      <p:bldP spid="24" grpId="2"/>
      <p:bldP spid="24" grpId="3"/>
      <p:bldP spid="31" grpId="0" animBg="1"/>
      <p:bldP spid="42" grpId="0" animBg="1"/>
      <p:bldP spid="43" grpId="0" animBg="1"/>
      <p:bldP spid="25" grpId="0"/>
      <p:bldP spid="25" grpId="1"/>
      <p:bldP spid="25" grpId="2"/>
      <p:bldP spid="25" grpId="3"/>
      <p:bldP spid="48" grpId="0"/>
      <p:bldP spid="48" grpId="1"/>
      <p:bldP spid="51" grpId="0"/>
      <p:bldP spid="51" grpId="1"/>
      <p:bldP spid="52" grpId="0" animBg="1"/>
      <p:bldP spid="52" grpId="1" animBg="1"/>
      <p:bldP spid="53" grpId="0" animBg="1"/>
      <p:bldP spid="53" grpId="1" animBg="1"/>
      <p:bldP spid="54" grpId="0"/>
      <p:bldP spid="54" grpId="1"/>
      <p:bldP spid="55" grpId="0" animBg="1"/>
      <p:bldP spid="5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CB633-40A7-E94D-9B68-E1A49338B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NO" dirty="0"/>
              <a:t>Search</a:t>
            </a:r>
            <a:br>
              <a:rPr lang="en-NO" dirty="0"/>
            </a:br>
            <a:r>
              <a:rPr lang="en-NO" sz="2400" dirty="0">
                <a:latin typeface="Montserrat" pitchFamily="2" charset="77"/>
              </a:rPr>
              <a:t>Linear Probing</a:t>
            </a:r>
            <a:endParaRPr lang="en-NO" dirty="0">
              <a:latin typeface="Montserrat" pitchFamily="2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B7CB74-5B76-A149-A5B0-D3AEAD8158D1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2"/>
          </a:solidFill>
        </p:spPr>
        <p:txBody>
          <a:bodyPr lIns="180000" tIns="180000" rIns="180000" bIns="180000">
            <a:normAutofit fontScale="85000" lnSpcReduction="20000"/>
          </a:bodyPr>
          <a:lstStyle/>
          <a:p>
            <a:pPr marL="0" indent="0">
              <a:buNone/>
            </a:pPr>
            <a:r>
              <a:rPr lang="en-GB" kern="150" dirty="0">
                <a:solidFill>
                  <a:srgbClr val="81A1C1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public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Value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88C0D0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get</a:t>
            </a:r>
            <a:r>
              <a:rPr lang="en-GB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(Key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 err="1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givenKey</a:t>
            </a:r>
            <a:r>
              <a:rPr lang="en-GB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)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{</a:t>
            </a:r>
            <a:endParaRPr lang="en-NO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pPr marL="0" indent="0">
              <a:buNone/>
            </a:pP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   </a:t>
            </a:r>
            <a:r>
              <a:rPr lang="en-GB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int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start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=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 err="1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indexOf</a:t>
            </a:r>
            <a:r>
              <a:rPr lang="en-GB" kern="150" dirty="0">
                <a:solidFill>
                  <a:srgbClr val="88C0D0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(</a:t>
            </a:r>
            <a:r>
              <a:rPr lang="en-GB" kern="150" dirty="0" err="1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givenKey</a:t>
            </a:r>
            <a:r>
              <a:rPr lang="en-GB" kern="150" dirty="0">
                <a:solidFill>
                  <a:srgbClr val="88C0D0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)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;</a:t>
            </a:r>
            <a:endParaRPr lang="en-NO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pPr marL="0" indent="0">
              <a:buNone/>
            </a:pP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   </a:t>
            </a:r>
            <a:r>
              <a:rPr lang="en-GB" kern="150" dirty="0">
                <a:solidFill>
                  <a:srgbClr val="81A1C1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for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88C0D0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(</a:t>
            </a:r>
            <a:r>
              <a:rPr lang="en-GB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int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offset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=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0;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offset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&lt;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 err="1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entries.</a:t>
            </a:r>
            <a:r>
              <a:rPr lang="en-GB" kern="150" dirty="0" err="1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length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;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offset++</a:t>
            </a:r>
            <a:r>
              <a:rPr lang="en-GB" kern="150" dirty="0">
                <a:solidFill>
                  <a:srgbClr val="88C0D0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)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88C0D0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{</a:t>
            </a:r>
            <a:endParaRPr lang="en-NO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pPr marL="0" indent="0">
              <a:buNone/>
            </a:pP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       </a:t>
            </a:r>
            <a:r>
              <a:rPr lang="en-GB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var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index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=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81A1C1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(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start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+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offset</a:t>
            </a:r>
            <a:r>
              <a:rPr lang="en-GB" kern="150" dirty="0">
                <a:solidFill>
                  <a:srgbClr val="81A1C1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)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%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 err="1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entries.length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;</a:t>
            </a:r>
            <a:endParaRPr lang="en-NO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pPr marL="0" indent="0">
              <a:buNone/>
            </a:pP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       </a:t>
            </a:r>
            <a:r>
              <a:rPr lang="en-GB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var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candidate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=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81A1C1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(</a:t>
            </a:r>
            <a:r>
              <a:rPr lang="en-GB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Pair</a:t>
            </a:r>
            <a:r>
              <a:rPr lang="en-GB" kern="150" dirty="0">
                <a:solidFill>
                  <a:srgbClr val="5E81AC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&lt;</a:t>
            </a:r>
            <a:r>
              <a:rPr lang="en-GB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Key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,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Value</a:t>
            </a:r>
            <a:r>
              <a:rPr lang="en-GB" kern="150" dirty="0">
                <a:solidFill>
                  <a:srgbClr val="5E81AC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&gt;</a:t>
            </a:r>
            <a:r>
              <a:rPr lang="en-GB" kern="150" dirty="0">
                <a:solidFill>
                  <a:srgbClr val="81A1C1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)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entries</a:t>
            </a:r>
            <a:r>
              <a:rPr lang="en-GB" kern="150" dirty="0">
                <a:solidFill>
                  <a:srgbClr val="81A1C1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[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index</a:t>
            </a:r>
            <a:r>
              <a:rPr lang="en-GB" kern="150" dirty="0">
                <a:solidFill>
                  <a:srgbClr val="81A1C1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]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;</a:t>
            </a:r>
            <a:endParaRPr lang="en-NO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pPr marL="0" indent="0">
              <a:buNone/>
            </a:pP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       </a:t>
            </a:r>
            <a:r>
              <a:rPr lang="en-GB" kern="150" dirty="0">
                <a:solidFill>
                  <a:srgbClr val="81A1C1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if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81A1C1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(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candidate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==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81A1C1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null)</a:t>
            </a:r>
            <a:endParaRPr lang="en-NO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pPr marL="0" indent="0">
              <a:buNone/>
            </a:pP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           </a:t>
            </a:r>
            <a:r>
              <a:rPr lang="en-GB" kern="150" dirty="0">
                <a:solidFill>
                  <a:srgbClr val="81A1C1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throw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81A1C1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new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 err="1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RuntimeException</a:t>
            </a:r>
            <a:r>
              <a:rPr lang="en-GB" kern="150" dirty="0">
                <a:solidFill>
                  <a:srgbClr val="81A1C1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(</a:t>
            </a:r>
            <a:r>
              <a:rPr lang="en-GB" kern="150" dirty="0">
                <a:solidFill>
                  <a:srgbClr val="A3BE8C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"Unknown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A3BE8C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key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A3BE8C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"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+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 err="1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givenKey</a:t>
            </a:r>
            <a:r>
              <a:rPr lang="en-GB" kern="150" dirty="0">
                <a:solidFill>
                  <a:srgbClr val="81A1C1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)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;</a:t>
            </a:r>
            <a:endParaRPr lang="en-NO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pPr marL="0" indent="0">
              <a:buNone/>
            </a:pP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       </a:t>
            </a:r>
            <a:r>
              <a:rPr lang="en-GB" kern="150" dirty="0">
                <a:solidFill>
                  <a:srgbClr val="81A1C1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if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81A1C1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(</a:t>
            </a:r>
            <a:r>
              <a:rPr lang="en-GB" kern="150" dirty="0" err="1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candidate.key.equals</a:t>
            </a:r>
            <a:r>
              <a:rPr lang="en-GB" kern="150" dirty="0">
                <a:solidFill>
                  <a:srgbClr val="5E81AC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(</a:t>
            </a:r>
            <a:r>
              <a:rPr lang="en-GB" kern="150" dirty="0" err="1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givenKey</a:t>
            </a:r>
            <a:r>
              <a:rPr lang="en-GB" kern="150" dirty="0">
                <a:solidFill>
                  <a:srgbClr val="5E81AC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)</a:t>
            </a:r>
            <a:r>
              <a:rPr lang="en-GB" kern="150" dirty="0">
                <a:solidFill>
                  <a:srgbClr val="81A1C1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)</a:t>
            </a:r>
            <a:endParaRPr lang="en-NO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pPr marL="0" indent="0">
              <a:buNone/>
            </a:pP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           </a:t>
            </a:r>
            <a:r>
              <a:rPr lang="en-GB" kern="150" dirty="0">
                <a:solidFill>
                  <a:srgbClr val="81A1C1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return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 err="1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candidate.value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;</a:t>
            </a:r>
            <a:endParaRPr lang="en-NO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pPr marL="0" indent="0">
              <a:buNone/>
            </a:pP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   </a:t>
            </a:r>
            <a:r>
              <a:rPr lang="en-GB" kern="150" dirty="0">
                <a:solidFill>
                  <a:srgbClr val="88C0D0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}</a:t>
            </a:r>
            <a:endParaRPr lang="en-NO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pPr marL="0" indent="0">
              <a:buNone/>
            </a:pP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   </a:t>
            </a:r>
            <a:r>
              <a:rPr lang="en-GB" kern="150" dirty="0">
                <a:solidFill>
                  <a:srgbClr val="81A1C1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throw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81A1C1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new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 err="1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RuntimeException</a:t>
            </a:r>
            <a:r>
              <a:rPr lang="en-GB" kern="150" dirty="0">
                <a:solidFill>
                  <a:srgbClr val="88C0D0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(</a:t>
            </a:r>
            <a:r>
              <a:rPr lang="en-GB" kern="150" dirty="0">
                <a:solidFill>
                  <a:srgbClr val="A3BE8C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"Unknown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A3BE8C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key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A3BE8C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"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+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 err="1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givenKey</a:t>
            </a:r>
            <a:r>
              <a:rPr lang="en-GB" kern="150" dirty="0">
                <a:solidFill>
                  <a:srgbClr val="88C0D0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)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;</a:t>
            </a:r>
            <a:endParaRPr lang="en-NO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pPr marL="0" indent="0">
              <a:spcAft>
                <a:spcPts val="595"/>
              </a:spcAft>
              <a:buNone/>
            </a:pPr>
            <a:r>
              <a:rPr lang="en-GB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}</a:t>
            </a:r>
            <a:endParaRPr lang="en-NO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99E4B0-DDB4-2549-B37C-BC99F51FD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14</a:t>
            </a:fld>
            <a:endParaRPr lang="en-NO" dirty="0"/>
          </a:p>
        </p:txBody>
      </p:sp>
    </p:spTree>
    <p:extLst>
      <p:ext uri="{BB962C8B-B14F-4D97-AF65-F5344CB8AC3E}">
        <p14:creationId xmlns:p14="http://schemas.microsoft.com/office/powerpoint/2010/main" val="4004851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Explosion 1 48">
            <a:extLst>
              <a:ext uri="{FF2B5EF4-FFF2-40B4-BE49-F238E27FC236}">
                <a16:creationId xmlns:a16="http://schemas.microsoft.com/office/drawing/2014/main" id="{1CA82660-9946-8448-B356-5B99889E082C}"/>
              </a:ext>
            </a:extLst>
          </p:cNvPr>
          <p:cNvSpPr/>
          <p:nvPr/>
        </p:nvSpPr>
        <p:spPr>
          <a:xfrm>
            <a:off x="7468652" y="3074305"/>
            <a:ext cx="870858" cy="870858"/>
          </a:xfrm>
          <a:prstGeom prst="irregularSeal1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2CB633-40A7-E94D-9B68-E1A49338B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NO" dirty="0"/>
              <a:t>Deletion</a:t>
            </a:r>
            <a:br>
              <a:rPr lang="en-NO" dirty="0"/>
            </a:br>
            <a:r>
              <a:rPr lang="en-NO" sz="2400" dirty="0">
                <a:latin typeface="Montserrat" pitchFamily="2" charset="77"/>
              </a:rPr>
              <a:t>Linear Probing</a:t>
            </a:r>
            <a:endParaRPr lang="en-NO" dirty="0">
              <a:latin typeface="Montserrat" pitchFamily="2" charset="77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99E4B0-DDB4-2549-B37C-BC99F51FD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15</a:t>
            </a:fld>
            <a:endParaRPr lang="en-NO" dirty="0"/>
          </a:p>
        </p:txBody>
      </p:sp>
      <p:sp>
        <p:nvSpPr>
          <p:cNvPr id="5" name="Explosion 1 4">
            <a:extLst>
              <a:ext uri="{FF2B5EF4-FFF2-40B4-BE49-F238E27FC236}">
                <a16:creationId xmlns:a16="http://schemas.microsoft.com/office/drawing/2014/main" id="{C9ADEF06-7308-A44F-B75C-7AED0EAA3AFF}"/>
              </a:ext>
            </a:extLst>
          </p:cNvPr>
          <p:cNvSpPr/>
          <p:nvPr/>
        </p:nvSpPr>
        <p:spPr>
          <a:xfrm>
            <a:off x="7468652" y="1927229"/>
            <a:ext cx="870858" cy="870858"/>
          </a:xfrm>
          <a:prstGeom prst="irregularSeal1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BCEADF-A581-964B-BC6B-D20210E4BB24}"/>
              </a:ext>
            </a:extLst>
          </p:cNvPr>
          <p:cNvSpPr/>
          <p:nvPr/>
        </p:nvSpPr>
        <p:spPr>
          <a:xfrm>
            <a:off x="8273966" y="1511757"/>
            <a:ext cx="1825321" cy="5256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EB3BA5-513E-324E-8E52-728CC9F1AF27}"/>
              </a:ext>
            </a:extLst>
          </p:cNvPr>
          <p:cNvSpPr/>
          <p:nvPr/>
        </p:nvSpPr>
        <p:spPr>
          <a:xfrm>
            <a:off x="8273966" y="2081257"/>
            <a:ext cx="1825321" cy="5256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FD8CF5-7EF7-B44B-9C46-CF68207AD290}"/>
              </a:ext>
            </a:extLst>
          </p:cNvPr>
          <p:cNvSpPr txBox="1"/>
          <p:nvPr/>
        </p:nvSpPr>
        <p:spPr>
          <a:xfrm>
            <a:off x="7702749" y="1603559"/>
            <a:ext cx="4026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00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471188-B355-2D49-8995-9F964DBD08DD}"/>
              </a:ext>
            </a:extLst>
          </p:cNvPr>
          <p:cNvSpPr txBox="1"/>
          <p:nvPr/>
        </p:nvSpPr>
        <p:spPr>
          <a:xfrm>
            <a:off x="7702749" y="2173059"/>
            <a:ext cx="4026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01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7787E2B-5967-1C4B-AE27-6A5E608579F6}"/>
              </a:ext>
            </a:extLst>
          </p:cNvPr>
          <p:cNvSpPr/>
          <p:nvPr/>
        </p:nvSpPr>
        <p:spPr>
          <a:xfrm>
            <a:off x="8273966" y="2648366"/>
            <a:ext cx="1825321" cy="5256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0E05403-FD74-2E4A-BECC-F75B6E822ADB}"/>
              </a:ext>
            </a:extLst>
          </p:cNvPr>
          <p:cNvSpPr/>
          <p:nvPr/>
        </p:nvSpPr>
        <p:spPr>
          <a:xfrm>
            <a:off x="8273966" y="3217866"/>
            <a:ext cx="1825321" cy="5256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358C85-2896-F940-AB01-41C749D5391C}"/>
              </a:ext>
            </a:extLst>
          </p:cNvPr>
          <p:cNvSpPr txBox="1"/>
          <p:nvPr/>
        </p:nvSpPr>
        <p:spPr>
          <a:xfrm>
            <a:off x="7702749" y="2740168"/>
            <a:ext cx="4026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02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48C5BC-6438-5F4C-A9F0-B701DD13104E}"/>
              </a:ext>
            </a:extLst>
          </p:cNvPr>
          <p:cNvSpPr txBox="1"/>
          <p:nvPr/>
        </p:nvSpPr>
        <p:spPr>
          <a:xfrm>
            <a:off x="7702749" y="3309668"/>
            <a:ext cx="4026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03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B6A142F-EB8D-6D4E-8C94-BF67F2CC75B3}"/>
              </a:ext>
            </a:extLst>
          </p:cNvPr>
          <p:cNvSpPr/>
          <p:nvPr/>
        </p:nvSpPr>
        <p:spPr>
          <a:xfrm>
            <a:off x="8273966" y="3787367"/>
            <a:ext cx="1825321" cy="5256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973EBA7-BF93-9C46-85C0-BEB8DACFC0B9}"/>
              </a:ext>
            </a:extLst>
          </p:cNvPr>
          <p:cNvSpPr/>
          <p:nvPr/>
        </p:nvSpPr>
        <p:spPr>
          <a:xfrm>
            <a:off x="8273966" y="4356866"/>
            <a:ext cx="1825321" cy="5256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4574817-B988-944E-A688-F3634001E1A6}"/>
              </a:ext>
            </a:extLst>
          </p:cNvPr>
          <p:cNvSpPr txBox="1"/>
          <p:nvPr/>
        </p:nvSpPr>
        <p:spPr>
          <a:xfrm>
            <a:off x="7702749" y="3879168"/>
            <a:ext cx="4026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04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800EA26-C608-8242-AB0D-1424A19D0216}"/>
              </a:ext>
            </a:extLst>
          </p:cNvPr>
          <p:cNvSpPr txBox="1"/>
          <p:nvPr/>
        </p:nvSpPr>
        <p:spPr>
          <a:xfrm>
            <a:off x="7702749" y="4448668"/>
            <a:ext cx="4026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05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459CB51-5140-BA45-A9E8-3C2157C3C41B}"/>
              </a:ext>
            </a:extLst>
          </p:cNvPr>
          <p:cNvSpPr/>
          <p:nvPr/>
        </p:nvSpPr>
        <p:spPr>
          <a:xfrm>
            <a:off x="8273966" y="4928875"/>
            <a:ext cx="1825321" cy="52569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D06ED88-2D16-9F4E-BA18-880D0178756D}"/>
              </a:ext>
            </a:extLst>
          </p:cNvPr>
          <p:cNvSpPr/>
          <p:nvPr/>
        </p:nvSpPr>
        <p:spPr>
          <a:xfrm>
            <a:off x="8273966" y="5498375"/>
            <a:ext cx="1825321" cy="5256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B8973CD-E970-D64C-8CBC-03DBD5C65370}"/>
              </a:ext>
            </a:extLst>
          </p:cNvPr>
          <p:cNvSpPr txBox="1"/>
          <p:nvPr/>
        </p:nvSpPr>
        <p:spPr>
          <a:xfrm>
            <a:off x="7760654" y="5020677"/>
            <a:ext cx="2868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…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CF8DF75-F39A-6F4D-B863-421FC8B677AE}"/>
              </a:ext>
            </a:extLst>
          </p:cNvPr>
          <p:cNvSpPr txBox="1"/>
          <p:nvPr/>
        </p:nvSpPr>
        <p:spPr>
          <a:xfrm>
            <a:off x="7818560" y="5592686"/>
            <a:ext cx="2868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7804BD1-91DA-9442-BE01-38548B2CE604}"/>
              </a:ext>
            </a:extLst>
          </p:cNvPr>
          <p:cNvSpPr/>
          <p:nvPr/>
        </p:nvSpPr>
        <p:spPr>
          <a:xfrm>
            <a:off x="8273966" y="2093462"/>
            <a:ext cx="1825321" cy="52569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NO" sz="1200" dirty="0">
                <a:latin typeface="Montserrat" pitchFamily="2" charset="77"/>
              </a:rPr>
              <a:t>John Doe</a:t>
            </a:r>
            <a:br>
              <a:rPr lang="en-NO" sz="1200" dirty="0">
                <a:latin typeface="Montserrat" pitchFamily="2" charset="77"/>
              </a:rPr>
            </a:br>
            <a:r>
              <a:rPr lang="en-NO" sz="1200" dirty="0">
                <a:latin typeface="Montserrat" pitchFamily="2" charset="77"/>
              </a:rPr>
              <a:t>+47-89-89-89-89, …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FC41D0F-16D1-9145-BC90-04A38DA0B08F}"/>
              </a:ext>
            </a:extLst>
          </p:cNvPr>
          <p:cNvSpPr txBox="1"/>
          <p:nvPr/>
        </p:nvSpPr>
        <p:spPr>
          <a:xfrm>
            <a:off x="7702749" y="2172159"/>
            <a:ext cx="4026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1600" dirty="0">
                <a:solidFill>
                  <a:schemeClr val="accent3"/>
                </a:solidFill>
                <a:latin typeface="Share Tech Mono" panose="020B0509050000020004" pitchFamily="49" charset="77"/>
              </a:rPr>
              <a:t>01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B31BC13-BA1A-5444-9617-D8EB3FD6CC6D}"/>
              </a:ext>
            </a:extLst>
          </p:cNvPr>
          <p:cNvSpPr/>
          <p:nvPr/>
        </p:nvSpPr>
        <p:spPr>
          <a:xfrm>
            <a:off x="8271314" y="3209993"/>
            <a:ext cx="1825321" cy="52569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NO" sz="1200" dirty="0">
                <a:latin typeface="Montserrat" pitchFamily="2" charset="77"/>
              </a:rPr>
              <a:t>Lisa Smith</a:t>
            </a:r>
            <a:br>
              <a:rPr lang="en-NO" sz="1200" dirty="0">
                <a:latin typeface="Montserrat" pitchFamily="2" charset="77"/>
              </a:rPr>
            </a:br>
            <a:r>
              <a:rPr lang="en-NO" sz="1200" dirty="0">
                <a:latin typeface="Montserrat" pitchFamily="2" charset="77"/>
              </a:rPr>
              <a:t>+47-67-67-67-67, …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4C81DBC-D044-0A46-9E14-BFE0BEF393A1}"/>
              </a:ext>
            </a:extLst>
          </p:cNvPr>
          <p:cNvSpPr/>
          <p:nvPr/>
        </p:nvSpPr>
        <p:spPr>
          <a:xfrm>
            <a:off x="8267210" y="2655087"/>
            <a:ext cx="1825321" cy="5256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NO" sz="1200" dirty="0">
                <a:latin typeface="Montserrat" pitchFamily="2" charset="77"/>
              </a:rPr>
              <a:t>Olive Tree</a:t>
            </a:r>
            <a:br>
              <a:rPr lang="en-NO" sz="1200" dirty="0">
                <a:latin typeface="Montserrat" pitchFamily="2" charset="77"/>
              </a:rPr>
            </a:br>
            <a:r>
              <a:rPr lang="en-NO" sz="1200" dirty="0">
                <a:latin typeface="Montserrat" pitchFamily="2" charset="77"/>
              </a:rPr>
              <a:t>+47-55-55-55-55, …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9712A43-E551-4F42-BE80-BB5395A6A0ED}"/>
              </a:ext>
            </a:extLst>
          </p:cNvPr>
          <p:cNvSpPr/>
          <p:nvPr/>
        </p:nvSpPr>
        <p:spPr>
          <a:xfrm>
            <a:off x="8274996" y="3784857"/>
            <a:ext cx="1825321" cy="5256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NO" sz="1200" dirty="0">
                <a:latin typeface="Montserrat" pitchFamily="2" charset="77"/>
              </a:rPr>
              <a:t>Mary Krissmas</a:t>
            </a:r>
            <a:br>
              <a:rPr lang="en-NO" sz="1200" dirty="0">
                <a:latin typeface="Montserrat" pitchFamily="2" charset="77"/>
              </a:rPr>
            </a:br>
            <a:r>
              <a:rPr lang="en-NO" sz="1200" dirty="0">
                <a:latin typeface="Montserrat" pitchFamily="2" charset="77"/>
              </a:rPr>
              <a:t>+47-99-88-77-66, …</a:t>
            </a:r>
          </a:p>
        </p:txBody>
      </p:sp>
      <p:cxnSp>
        <p:nvCxnSpPr>
          <p:cNvPr id="27" name="Curved Connector 26">
            <a:extLst>
              <a:ext uri="{FF2B5EF4-FFF2-40B4-BE49-F238E27FC236}">
                <a16:creationId xmlns:a16="http://schemas.microsoft.com/office/drawing/2014/main" id="{2A920C0B-58A9-984E-9B58-ED0ED232FC23}"/>
              </a:ext>
            </a:extLst>
          </p:cNvPr>
          <p:cNvCxnSpPr>
            <a:stCxn id="22" idx="3"/>
            <a:endCxn id="10" idx="3"/>
          </p:cNvCxnSpPr>
          <p:nvPr/>
        </p:nvCxnSpPr>
        <p:spPr>
          <a:xfrm>
            <a:off x="10099287" y="2356308"/>
            <a:ext cx="12700" cy="554904"/>
          </a:xfrm>
          <a:prstGeom prst="curvedConnector3">
            <a:avLst>
              <a:gd name="adj1" fmla="val 1800000"/>
            </a:avLst>
          </a:prstGeom>
          <a:ln w="19050">
            <a:solidFill>
              <a:schemeClr val="accent3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CE0DC6A7-4AC8-0045-8279-465D27CE6CE8}"/>
              </a:ext>
            </a:extLst>
          </p:cNvPr>
          <p:cNvSpPr txBox="1"/>
          <p:nvPr/>
        </p:nvSpPr>
        <p:spPr>
          <a:xfrm>
            <a:off x="10479463" y="2421383"/>
            <a:ext cx="1075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i="1" dirty="0">
                <a:solidFill>
                  <a:schemeClr val="accent3"/>
                </a:solidFill>
                <a:latin typeface="Montserrat" pitchFamily="2" charset="77"/>
              </a:rPr>
              <a:t>empty?</a:t>
            </a:r>
          </a:p>
        </p:txBody>
      </p:sp>
      <p:cxnSp>
        <p:nvCxnSpPr>
          <p:cNvPr id="29" name="Curved Connector 28">
            <a:extLst>
              <a:ext uri="{FF2B5EF4-FFF2-40B4-BE49-F238E27FC236}">
                <a16:creationId xmlns:a16="http://schemas.microsoft.com/office/drawing/2014/main" id="{72994964-9268-4042-8F85-35A57208DEB8}"/>
              </a:ext>
            </a:extLst>
          </p:cNvPr>
          <p:cNvCxnSpPr>
            <a:cxnSpLocks/>
            <a:stCxn id="24" idx="3"/>
          </p:cNvCxnSpPr>
          <p:nvPr/>
        </p:nvCxnSpPr>
        <p:spPr>
          <a:xfrm flipH="1">
            <a:off x="10071203" y="3472839"/>
            <a:ext cx="25432" cy="563923"/>
          </a:xfrm>
          <a:prstGeom prst="curvedConnector4">
            <a:avLst>
              <a:gd name="adj1" fmla="val -898868"/>
              <a:gd name="adj2" fmla="val 83655"/>
            </a:avLst>
          </a:prstGeom>
          <a:ln w="19050">
            <a:solidFill>
              <a:schemeClr val="accent3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0291956A-3DAA-604C-BDD8-DC0C9DB779C9}"/>
              </a:ext>
            </a:extLst>
          </p:cNvPr>
          <p:cNvSpPr txBox="1"/>
          <p:nvPr/>
        </p:nvSpPr>
        <p:spPr>
          <a:xfrm>
            <a:off x="10479463" y="2968056"/>
            <a:ext cx="1075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i="1" dirty="0">
                <a:solidFill>
                  <a:schemeClr val="accent3"/>
                </a:solidFill>
                <a:latin typeface="Montserrat" pitchFamily="2" charset="77"/>
              </a:rPr>
              <a:t>empty?</a:t>
            </a:r>
          </a:p>
        </p:txBody>
      </p:sp>
      <p:cxnSp>
        <p:nvCxnSpPr>
          <p:cNvPr id="31" name="Curved Connector 30">
            <a:extLst>
              <a:ext uri="{FF2B5EF4-FFF2-40B4-BE49-F238E27FC236}">
                <a16:creationId xmlns:a16="http://schemas.microsoft.com/office/drawing/2014/main" id="{C1EFD514-5975-5546-8B94-E4ED4A5AFA0F}"/>
              </a:ext>
            </a:extLst>
          </p:cNvPr>
          <p:cNvCxnSpPr>
            <a:cxnSpLocks/>
            <a:stCxn id="25" idx="3"/>
            <a:endCxn id="24" idx="3"/>
          </p:cNvCxnSpPr>
          <p:nvPr/>
        </p:nvCxnSpPr>
        <p:spPr>
          <a:xfrm>
            <a:off x="10092531" y="2917933"/>
            <a:ext cx="4104" cy="554906"/>
          </a:xfrm>
          <a:prstGeom prst="curvedConnector3">
            <a:avLst>
              <a:gd name="adj1" fmla="val 5670175"/>
            </a:avLst>
          </a:prstGeom>
          <a:ln w="19050">
            <a:solidFill>
              <a:schemeClr val="accent3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8081288D-6853-D041-872F-2E67F5298F47}"/>
              </a:ext>
            </a:extLst>
          </p:cNvPr>
          <p:cNvSpPr txBox="1"/>
          <p:nvPr/>
        </p:nvSpPr>
        <p:spPr>
          <a:xfrm>
            <a:off x="10544549" y="3535318"/>
            <a:ext cx="1075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i="1" dirty="0">
                <a:solidFill>
                  <a:schemeClr val="accent3"/>
                </a:solidFill>
                <a:latin typeface="Montserrat" pitchFamily="2" charset="77"/>
              </a:rPr>
              <a:t>empty?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2184CB7-D816-E343-B78D-D01DF151A25D}"/>
              </a:ext>
            </a:extLst>
          </p:cNvPr>
          <p:cNvSpPr/>
          <p:nvPr/>
        </p:nvSpPr>
        <p:spPr>
          <a:xfrm>
            <a:off x="5141383" y="3107079"/>
            <a:ext cx="1825321" cy="5256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NO" sz="1200" dirty="0">
                <a:latin typeface="Montserrat" pitchFamily="2" charset="77"/>
              </a:rPr>
              <a:t>Lisa Smith</a:t>
            </a:r>
            <a:br>
              <a:rPr lang="en-NO" sz="1200" dirty="0">
                <a:latin typeface="Montserrat" pitchFamily="2" charset="77"/>
              </a:rPr>
            </a:br>
            <a:r>
              <a:rPr lang="en-NO" sz="1200" dirty="0">
                <a:latin typeface="Montserrat" pitchFamily="2" charset="77"/>
              </a:rPr>
              <a:t>+47-67-67-67-67, …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B5BC96D-FC52-074C-B9CD-284E0B6322E3}"/>
              </a:ext>
            </a:extLst>
          </p:cNvPr>
          <p:cNvSpPr/>
          <p:nvPr/>
        </p:nvSpPr>
        <p:spPr>
          <a:xfrm>
            <a:off x="5145034" y="2389897"/>
            <a:ext cx="1825321" cy="5256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NO" sz="1200" dirty="0">
                <a:latin typeface="Montserrat" pitchFamily="2" charset="77"/>
              </a:rPr>
              <a:t>Olive Tree</a:t>
            </a:r>
            <a:br>
              <a:rPr lang="en-NO" sz="1200" dirty="0">
                <a:latin typeface="Montserrat" pitchFamily="2" charset="77"/>
              </a:rPr>
            </a:br>
            <a:r>
              <a:rPr lang="en-NO" sz="1200" dirty="0">
                <a:latin typeface="Montserrat" pitchFamily="2" charset="77"/>
              </a:rPr>
              <a:t>+47-55-55-55-55, …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681BA7B-E0D6-A64B-8308-411846AB4C21}"/>
              </a:ext>
            </a:extLst>
          </p:cNvPr>
          <p:cNvSpPr txBox="1"/>
          <p:nvPr/>
        </p:nvSpPr>
        <p:spPr>
          <a:xfrm>
            <a:off x="7702748" y="2738264"/>
            <a:ext cx="4026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1600" dirty="0">
                <a:solidFill>
                  <a:schemeClr val="accent3"/>
                </a:solidFill>
                <a:latin typeface="Share Tech Mono" panose="020B0509050000020004" pitchFamily="49" charset="77"/>
              </a:rPr>
              <a:t>02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6F4FC5C-D510-C745-8958-1E48469ED016}"/>
              </a:ext>
            </a:extLst>
          </p:cNvPr>
          <p:cNvSpPr/>
          <p:nvPr/>
        </p:nvSpPr>
        <p:spPr>
          <a:xfrm>
            <a:off x="5141383" y="3793271"/>
            <a:ext cx="1825321" cy="5256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NO" sz="1200" dirty="0">
                <a:latin typeface="Montserrat" pitchFamily="2" charset="77"/>
              </a:rPr>
              <a:t>Mary Krissmas</a:t>
            </a:r>
            <a:br>
              <a:rPr lang="en-NO" sz="1200" dirty="0">
                <a:latin typeface="Montserrat" pitchFamily="2" charset="77"/>
              </a:rPr>
            </a:br>
            <a:r>
              <a:rPr lang="en-NO" sz="1200" dirty="0">
                <a:latin typeface="Montserrat" pitchFamily="2" charset="77"/>
              </a:rPr>
              <a:t>+47-99-88-77-66, …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AC8C57D-3C38-1149-B109-594381E2ECE4}"/>
              </a:ext>
            </a:extLst>
          </p:cNvPr>
          <p:cNvSpPr txBox="1"/>
          <p:nvPr/>
        </p:nvSpPr>
        <p:spPr>
          <a:xfrm>
            <a:off x="4093114" y="2470421"/>
            <a:ext cx="934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dirty="0">
                <a:latin typeface="Share Tech Mono" panose="020B0509050000020004" pitchFamily="49" charset="77"/>
              </a:rPr>
              <a:t>remove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6509995-0559-6C44-9A5B-8C4E4625D8D1}"/>
              </a:ext>
            </a:extLst>
          </p:cNvPr>
          <p:cNvSpPr/>
          <p:nvPr/>
        </p:nvSpPr>
        <p:spPr>
          <a:xfrm>
            <a:off x="5141382" y="4482979"/>
            <a:ext cx="1825321" cy="5256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NO" sz="1200" dirty="0">
                <a:latin typeface="Montserrat" pitchFamily="2" charset="77"/>
              </a:rPr>
              <a:t>Frank N. Stein</a:t>
            </a:r>
            <a:br>
              <a:rPr lang="en-NO" sz="1200" dirty="0">
                <a:latin typeface="Montserrat" pitchFamily="2" charset="77"/>
              </a:rPr>
            </a:br>
            <a:r>
              <a:rPr lang="en-NO" sz="1200" dirty="0">
                <a:latin typeface="Montserrat" pitchFamily="2" charset="77"/>
              </a:rPr>
              <a:t>+47-12-13-14-15, …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34231FD-66F9-4644-ACB1-9E77F9526B8C}"/>
              </a:ext>
            </a:extLst>
          </p:cNvPr>
          <p:cNvSpPr txBox="1"/>
          <p:nvPr/>
        </p:nvSpPr>
        <p:spPr>
          <a:xfrm>
            <a:off x="7702748" y="3881677"/>
            <a:ext cx="4026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1600" dirty="0">
                <a:solidFill>
                  <a:schemeClr val="accent3"/>
                </a:solidFill>
                <a:latin typeface="Share Tech Mono" panose="020B0509050000020004" pitchFamily="49" charset="77"/>
              </a:rPr>
              <a:t>04</a:t>
            </a:r>
          </a:p>
        </p:txBody>
      </p:sp>
      <p:cxnSp>
        <p:nvCxnSpPr>
          <p:cNvPr id="43" name="Curved Connector 42">
            <a:extLst>
              <a:ext uri="{FF2B5EF4-FFF2-40B4-BE49-F238E27FC236}">
                <a16:creationId xmlns:a16="http://schemas.microsoft.com/office/drawing/2014/main" id="{20947A5D-358E-424E-939E-ED1D61955F2F}"/>
              </a:ext>
            </a:extLst>
          </p:cNvPr>
          <p:cNvCxnSpPr>
            <a:cxnSpLocks/>
            <a:stCxn id="26" idx="3"/>
            <a:endCxn id="15" idx="3"/>
          </p:cNvCxnSpPr>
          <p:nvPr/>
        </p:nvCxnSpPr>
        <p:spPr>
          <a:xfrm flipH="1">
            <a:off x="10099287" y="4047703"/>
            <a:ext cx="1030" cy="572009"/>
          </a:xfrm>
          <a:prstGeom prst="curvedConnector3">
            <a:avLst>
              <a:gd name="adj1" fmla="val -22194175"/>
            </a:avLst>
          </a:prstGeom>
          <a:ln w="19050">
            <a:solidFill>
              <a:schemeClr val="accent3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C9E49FAD-76BC-0644-9A30-4992A4A00009}"/>
              </a:ext>
            </a:extLst>
          </p:cNvPr>
          <p:cNvSpPr txBox="1"/>
          <p:nvPr/>
        </p:nvSpPr>
        <p:spPr>
          <a:xfrm>
            <a:off x="10544549" y="4102580"/>
            <a:ext cx="1075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i="1" dirty="0">
                <a:solidFill>
                  <a:schemeClr val="accent3"/>
                </a:solidFill>
                <a:latin typeface="Montserrat" pitchFamily="2" charset="77"/>
              </a:rPr>
              <a:t>empty?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D42B230-2328-254E-A64B-77EDCFF8749F}"/>
              </a:ext>
            </a:extLst>
          </p:cNvPr>
          <p:cNvSpPr/>
          <p:nvPr/>
        </p:nvSpPr>
        <p:spPr>
          <a:xfrm>
            <a:off x="8271313" y="4354356"/>
            <a:ext cx="1825321" cy="5256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NO" sz="1200" dirty="0">
                <a:latin typeface="Montserrat" pitchFamily="2" charset="77"/>
              </a:rPr>
              <a:t>Frank N. Stein</a:t>
            </a:r>
            <a:br>
              <a:rPr lang="en-NO" sz="1200" dirty="0">
                <a:latin typeface="Montserrat" pitchFamily="2" charset="77"/>
              </a:rPr>
            </a:br>
            <a:r>
              <a:rPr lang="en-NO" sz="1200" dirty="0">
                <a:latin typeface="Montserrat" pitchFamily="2" charset="77"/>
              </a:rPr>
              <a:t>+47-12-13-14-15, …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CAA1D88-C462-434B-8AF5-C15FBFADEF72}"/>
              </a:ext>
            </a:extLst>
          </p:cNvPr>
          <p:cNvSpPr txBox="1"/>
          <p:nvPr/>
        </p:nvSpPr>
        <p:spPr>
          <a:xfrm>
            <a:off x="7702748" y="3310923"/>
            <a:ext cx="4026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1600" dirty="0">
                <a:solidFill>
                  <a:schemeClr val="accent3"/>
                </a:solidFill>
                <a:latin typeface="Share Tech Mono" panose="020B0509050000020004" pitchFamily="49" charset="77"/>
              </a:rPr>
              <a:t>03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A55BD5D-9CE0-B242-A940-6A92920A61E9}"/>
              </a:ext>
            </a:extLst>
          </p:cNvPr>
          <p:cNvSpPr txBox="1"/>
          <p:nvPr/>
        </p:nvSpPr>
        <p:spPr>
          <a:xfrm>
            <a:off x="838200" y="3037665"/>
            <a:ext cx="35671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NO" sz="2400" dirty="0">
              <a:latin typeface="Montserrat" pitchFamily="2" charset="77"/>
            </a:endParaRPr>
          </a:p>
          <a:p>
            <a:r>
              <a:rPr lang="en-NO" sz="2400" dirty="0">
                <a:latin typeface="Montserrat" pitchFamily="2" charset="77"/>
              </a:rPr>
              <a:t>2 Strategies: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O" sz="2400" dirty="0">
                <a:latin typeface="Montserrat" pitchFamily="2" charset="77"/>
              </a:rPr>
              <a:t>Use “tomb stones”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O" sz="2400" dirty="0">
                <a:latin typeface="Montserrat" pitchFamily="2" charset="77"/>
              </a:rPr>
              <a:t>Use Robin Hood Hashing</a:t>
            </a:r>
          </a:p>
        </p:txBody>
      </p:sp>
      <p:pic>
        <p:nvPicPr>
          <p:cNvPr id="52" name="Graphic 51" descr="Skull with solid fill">
            <a:extLst>
              <a:ext uri="{FF2B5EF4-FFF2-40B4-BE49-F238E27FC236}">
                <a16:creationId xmlns:a16="http://schemas.microsoft.com/office/drawing/2014/main" id="{2DC1FDAD-565A-C84B-8742-44FE7474C9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09321" y="2720820"/>
            <a:ext cx="402666" cy="402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468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49" grpId="1" animBg="1"/>
      <p:bldP spid="5" grpId="0" animBg="1"/>
      <p:bldP spid="5" grpId="1" animBg="1"/>
      <p:bldP spid="23" grpId="0"/>
      <p:bldP spid="23" grpId="1"/>
      <p:bldP spid="24" grpId="0" animBg="1"/>
      <p:bldP spid="25" grpId="0" animBg="1"/>
      <p:bldP spid="25" grpId="1" animBg="1"/>
      <p:bldP spid="25" grpId="2" animBg="1"/>
      <p:bldP spid="26" grpId="0" animBg="1"/>
      <p:bldP spid="28" grpId="0"/>
      <p:bldP spid="28" grpId="1"/>
      <p:bldP spid="30" grpId="0"/>
      <p:bldP spid="30" grpId="1"/>
      <p:bldP spid="32" grpId="0"/>
      <p:bldP spid="32" grpId="1"/>
      <p:bldP spid="33" grpId="0" animBg="1"/>
      <p:bldP spid="33" grpId="1" animBg="1"/>
      <p:bldP spid="34" grpId="0" animBg="1"/>
      <p:bldP spid="34" grpId="1" animBg="1"/>
      <p:bldP spid="34" grpId="2" animBg="1"/>
      <p:bldP spid="35" grpId="0"/>
      <p:bldP spid="35" grpId="1"/>
      <p:bldP spid="36" grpId="0" animBg="1"/>
      <p:bldP spid="36" grpId="1" animBg="1"/>
      <p:bldP spid="37" grpId="0"/>
      <p:bldP spid="41" grpId="0" animBg="1"/>
      <p:bldP spid="41" grpId="1" animBg="1"/>
      <p:bldP spid="42" grpId="0"/>
      <p:bldP spid="42" grpId="1"/>
      <p:bldP spid="42" grpId="2"/>
      <p:bldP spid="44" grpId="0"/>
      <p:bldP spid="44" grpId="1"/>
      <p:bldP spid="47" grpId="0" animBg="1"/>
      <p:bldP spid="48" grpId="0"/>
      <p:bldP spid="48" grpId="1"/>
      <p:bldP spid="5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CB633-40A7-E94D-9B68-E1A49338B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NO" dirty="0"/>
              <a:t>Deletion</a:t>
            </a:r>
            <a:br>
              <a:rPr lang="en-NO" dirty="0"/>
            </a:br>
            <a:r>
              <a:rPr lang="en-NO" sz="2400" dirty="0">
                <a:latin typeface="Montserrat" pitchFamily="2" charset="77"/>
              </a:rPr>
              <a:t>Linear Probing (with Tombstones)</a:t>
            </a:r>
            <a:endParaRPr lang="en-NO" dirty="0">
              <a:latin typeface="Montserrat" pitchFamily="2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B7CB74-5B76-A149-A5B0-D3AEAD8158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426758" cy="4351338"/>
          </a:xfrm>
          <a:solidFill>
            <a:schemeClr val="bg2"/>
          </a:solidFill>
        </p:spPr>
        <p:txBody>
          <a:bodyPr lIns="180000" tIns="180000" rIns="180000" bIns="180000">
            <a:normAutofit fontScale="62500" lnSpcReduction="20000"/>
          </a:bodyPr>
          <a:lstStyle/>
          <a:p>
            <a:pPr marL="0" indent="0">
              <a:buNone/>
            </a:pPr>
            <a:r>
              <a:rPr lang="en-GB" kern="150" dirty="0">
                <a:solidFill>
                  <a:srgbClr val="81A1C1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private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81A1C1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class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Pair&lt;Key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,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Value&gt;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{</a:t>
            </a:r>
            <a:endParaRPr lang="en-NO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pPr marL="0" indent="0">
              <a:buNone/>
            </a:pP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   </a:t>
            </a:r>
            <a:r>
              <a:rPr lang="en-GB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Key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key;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Value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value;</a:t>
            </a:r>
            <a:endParaRPr lang="en-NO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pPr marL="0" indent="0">
              <a:buNone/>
            </a:pP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 </a:t>
            </a:r>
            <a:endParaRPr lang="en-NO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pPr marL="0" indent="0">
              <a:buNone/>
            </a:pP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  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Pair</a:t>
            </a:r>
            <a:r>
              <a:rPr lang="en-GB" kern="150" dirty="0">
                <a:solidFill>
                  <a:srgbClr val="88C0D0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(</a:t>
            </a:r>
            <a:r>
              <a:rPr lang="en-GB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Key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key,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Value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value</a:t>
            </a:r>
            <a:r>
              <a:rPr lang="en-GB" kern="150" dirty="0">
                <a:solidFill>
                  <a:srgbClr val="88C0D0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)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88C0D0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{</a:t>
            </a:r>
            <a:endParaRPr lang="en-NO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pPr marL="0" indent="0">
              <a:buNone/>
            </a:pP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       </a:t>
            </a:r>
            <a:r>
              <a:rPr lang="en-GB" kern="150" dirty="0" err="1">
                <a:solidFill>
                  <a:srgbClr val="81A1C1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this</a:t>
            </a:r>
            <a:r>
              <a:rPr lang="en-GB" kern="150" dirty="0" err="1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.key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=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key;</a:t>
            </a:r>
            <a:endParaRPr lang="en-NO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pPr marL="0" indent="0">
              <a:buNone/>
            </a:pP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       </a:t>
            </a:r>
            <a:r>
              <a:rPr lang="en-GB" kern="150" dirty="0" err="1">
                <a:solidFill>
                  <a:srgbClr val="81A1C1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this</a:t>
            </a:r>
            <a:r>
              <a:rPr lang="en-GB" kern="150" dirty="0" err="1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.value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=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value;</a:t>
            </a:r>
            <a:endParaRPr lang="en-NO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pPr marL="0" indent="0">
              <a:buNone/>
            </a:pP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   </a:t>
            </a:r>
            <a:r>
              <a:rPr lang="en-GB" kern="150" dirty="0">
                <a:solidFill>
                  <a:srgbClr val="88C0D0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}</a:t>
            </a:r>
            <a:endParaRPr lang="en-NO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pPr marL="0" indent="0">
              <a:buNone/>
            </a:pP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 </a:t>
            </a:r>
            <a:endParaRPr lang="en-NO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pPr marL="0" indent="0">
              <a:buNone/>
            </a:pP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   </a:t>
            </a:r>
            <a:r>
              <a:rPr lang="en-GB" kern="150" dirty="0">
                <a:solidFill>
                  <a:srgbClr val="8FBCBB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Value</a:t>
            </a:r>
            <a:r>
              <a:rPr lang="en-GB" kern="150" dirty="0">
                <a:solidFill>
                  <a:srgbClr val="4C566A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 err="1">
                <a:solidFill>
                  <a:srgbClr val="88C0D0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markAsTombstone</a:t>
            </a:r>
            <a:r>
              <a:rPr lang="en-GB" kern="150" dirty="0">
                <a:solidFill>
                  <a:srgbClr val="88C0D0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()</a:t>
            </a:r>
            <a:r>
              <a:rPr lang="en-GB" kern="150" dirty="0">
                <a:solidFill>
                  <a:srgbClr val="4C566A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88C0D0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{</a:t>
            </a:r>
            <a:endParaRPr lang="en-NO" kern="150" dirty="0">
              <a:solidFill>
                <a:srgbClr val="D8DEE9"/>
              </a:solidFill>
              <a:highlight>
                <a:srgbClr val="535F74"/>
              </a:highlight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pPr marL="0" indent="0">
              <a:buNone/>
            </a:pP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       </a:t>
            </a:r>
            <a:r>
              <a:rPr lang="en-GB" kern="150" dirty="0">
                <a:solidFill>
                  <a:srgbClr val="D8DEE9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key</a:t>
            </a:r>
            <a:r>
              <a:rPr lang="en-GB" kern="150" dirty="0">
                <a:solidFill>
                  <a:srgbClr val="4C566A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=</a:t>
            </a:r>
            <a:r>
              <a:rPr lang="en-GB" kern="150" dirty="0">
                <a:solidFill>
                  <a:srgbClr val="4C566A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81A1C1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null</a:t>
            </a:r>
            <a:r>
              <a:rPr lang="en-GB" kern="150" dirty="0">
                <a:solidFill>
                  <a:srgbClr val="D8DEE9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;</a:t>
            </a:r>
            <a:r>
              <a:rPr lang="en-GB" kern="150" dirty="0">
                <a:solidFill>
                  <a:srgbClr val="4C566A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81A1C1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return</a:t>
            </a:r>
            <a:r>
              <a:rPr lang="en-GB" kern="150" dirty="0">
                <a:solidFill>
                  <a:srgbClr val="4C566A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value;</a:t>
            </a:r>
            <a:endParaRPr lang="en-NO" kern="150" dirty="0">
              <a:solidFill>
                <a:srgbClr val="D8DEE9"/>
              </a:solidFill>
              <a:highlight>
                <a:srgbClr val="535F74"/>
              </a:highlight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pPr marL="0" indent="0">
              <a:buNone/>
            </a:pP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   </a:t>
            </a:r>
            <a:r>
              <a:rPr lang="en-GB" kern="150" dirty="0">
                <a:solidFill>
                  <a:srgbClr val="88C0D0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}</a:t>
            </a:r>
            <a:endParaRPr lang="en-NO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pPr marL="0" indent="0">
              <a:buNone/>
            </a:pP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 </a:t>
            </a:r>
            <a:endParaRPr lang="en-NO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pPr marL="0" indent="0">
              <a:buNone/>
            </a:pP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   </a:t>
            </a:r>
            <a:r>
              <a:rPr lang="en-GB" kern="150" dirty="0" err="1">
                <a:solidFill>
                  <a:srgbClr val="8FBCBB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boolean</a:t>
            </a:r>
            <a:r>
              <a:rPr lang="en-GB" kern="150" dirty="0">
                <a:solidFill>
                  <a:srgbClr val="4C566A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 err="1">
                <a:solidFill>
                  <a:srgbClr val="88C0D0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isTombstone</a:t>
            </a:r>
            <a:r>
              <a:rPr lang="en-GB" kern="150" dirty="0">
                <a:solidFill>
                  <a:srgbClr val="88C0D0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()</a:t>
            </a:r>
            <a:r>
              <a:rPr lang="en-GB" kern="150" dirty="0">
                <a:solidFill>
                  <a:srgbClr val="4C566A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88C0D0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{</a:t>
            </a:r>
            <a:r>
              <a:rPr lang="en-GB" kern="150" dirty="0">
                <a:solidFill>
                  <a:srgbClr val="4C566A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81A1C1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return</a:t>
            </a:r>
            <a:r>
              <a:rPr lang="en-GB" kern="150" dirty="0">
                <a:solidFill>
                  <a:srgbClr val="4C566A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key</a:t>
            </a:r>
            <a:r>
              <a:rPr lang="en-GB" kern="150" dirty="0">
                <a:solidFill>
                  <a:srgbClr val="4C566A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==</a:t>
            </a:r>
            <a:r>
              <a:rPr lang="en-GB" kern="150" dirty="0">
                <a:solidFill>
                  <a:srgbClr val="4C566A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81A1C1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null</a:t>
            </a:r>
            <a:r>
              <a:rPr lang="en-GB" kern="150" dirty="0">
                <a:solidFill>
                  <a:srgbClr val="D8DEE9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;</a:t>
            </a:r>
            <a:r>
              <a:rPr lang="en-GB" kern="150" dirty="0">
                <a:solidFill>
                  <a:srgbClr val="4C566A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88C0D0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}</a:t>
            </a:r>
            <a:endParaRPr lang="en-NO" kern="150" dirty="0">
              <a:solidFill>
                <a:srgbClr val="D8DEE9"/>
              </a:solidFill>
              <a:highlight>
                <a:srgbClr val="535F74"/>
              </a:highlight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pPr marL="0" indent="0">
              <a:spcAft>
                <a:spcPts val="595"/>
              </a:spcAft>
              <a:buNone/>
            </a:pPr>
            <a:r>
              <a:rPr lang="en-GB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}</a:t>
            </a:r>
            <a:endParaRPr lang="en-NO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99E4B0-DDB4-2549-B37C-BC99F51FD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16</a:t>
            </a:fld>
            <a:endParaRPr lang="en-NO" dirty="0"/>
          </a:p>
        </p:txBody>
      </p:sp>
    </p:spTree>
    <p:extLst>
      <p:ext uri="{BB962C8B-B14F-4D97-AF65-F5344CB8AC3E}">
        <p14:creationId xmlns:p14="http://schemas.microsoft.com/office/powerpoint/2010/main" val="8591240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CB633-40A7-E94D-9B68-E1A49338B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NO" dirty="0"/>
              <a:t>Deletion</a:t>
            </a:r>
            <a:br>
              <a:rPr lang="en-NO" dirty="0"/>
            </a:br>
            <a:r>
              <a:rPr lang="en-NO" sz="2400" dirty="0">
                <a:latin typeface="Montserrat" pitchFamily="2" charset="77"/>
              </a:rPr>
              <a:t>Linear Probing (with Tombstones)</a:t>
            </a:r>
            <a:endParaRPr lang="en-NO" dirty="0">
              <a:latin typeface="Montserrat" pitchFamily="2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B7CB74-5B76-A149-A5B0-D3AEAD8158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954108" cy="4351338"/>
          </a:xfrm>
          <a:solidFill>
            <a:schemeClr val="bg2"/>
          </a:solidFill>
        </p:spPr>
        <p:txBody>
          <a:bodyPr lIns="180000" tIns="180000" rIns="180000" bIns="180000" anchor="ctr">
            <a:normAutofit fontScale="62500" lnSpcReduction="20000"/>
          </a:bodyPr>
          <a:lstStyle/>
          <a:p>
            <a:pPr marL="0" indent="0">
              <a:buNone/>
            </a:pPr>
            <a:r>
              <a:rPr lang="en-GB" kern="150" dirty="0">
                <a:solidFill>
                  <a:srgbClr val="81A1C1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public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Value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88C0D0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remove</a:t>
            </a:r>
            <a:r>
              <a:rPr lang="en-GB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(Key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 err="1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givenKey</a:t>
            </a:r>
            <a:r>
              <a:rPr lang="en-GB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)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{</a:t>
            </a:r>
            <a:endParaRPr lang="en-NO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pPr marL="0" indent="0">
              <a:buNone/>
            </a:pP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   </a:t>
            </a:r>
            <a:r>
              <a:rPr lang="en-GB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int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start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=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 err="1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indexOf</a:t>
            </a:r>
            <a:r>
              <a:rPr lang="en-GB" kern="150" dirty="0">
                <a:solidFill>
                  <a:srgbClr val="88C0D0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(</a:t>
            </a:r>
            <a:r>
              <a:rPr lang="en-GB" kern="150" dirty="0" err="1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givenKey</a:t>
            </a:r>
            <a:r>
              <a:rPr lang="en-GB" kern="150" dirty="0">
                <a:solidFill>
                  <a:srgbClr val="88C0D0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)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;</a:t>
            </a:r>
            <a:endParaRPr lang="en-NO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pPr marL="0" indent="0">
              <a:buNone/>
            </a:pP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   </a:t>
            </a:r>
            <a:r>
              <a:rPr lang="en-GB" kern="150" dirty="0">
                <a:solidFill>
                  <a:srgbClr val="81A1C1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for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88C0D0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(</a:t>
            </a:r>
            <a:r>
              <a:rPr lang="en-GB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int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offset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=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0;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offset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&lt;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 err="1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entries.</a:t>
            </a:r>
            <a:r>
              <a:rPr lang="en-GB" kern="150" dirty="0" err="1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length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;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offset++</a:t>
            </a:r>
            <a:r>
              <a:rPr lang="en-GB" kern="150" dirty="0">
                <a:solidFill>
                  <a:srgbClr val="88C0D0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)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88C0D0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{</a:t>
            </a:r>
            <a:endParaRPr lang="en-NO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pPr marL="0" indent="0">
              <a:buNone/>
            </a:pP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       </a:t>
            </a:r>
            <a:r>
              <a:rPr lang="en-GB" kern="150" dirty="0">
                <a:solidFill>
                  <a:srgbClr val="8FBCBB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var</a:t>
            </a:r>
            <a:r>
              <a:rPr lang="en-GB" kern="150" dirty="0">
                <a:solidFill>
                  <a:srgbClr val="4C566A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index</a:t>
            </a:r>
            <a:r>
              <a:rPr lang="en-GB" kern="150" dirty="0">
                <a:solidFill>
                  <a:srgbClr val="4C566A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=</a:t>
            </a:r>
            <a:r>
              <a:rPr lang="en-GB" kern="150" dirty="0">
                <a:solidFill>
                  <a:srgbClr val="4C566A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81A1C1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(</a:t>
            </a:r>
            <a:r>
              <a:rPr lang="en-GB" kern="150" dirty="0">
                <a:solidFill>
                  <a:srgbClr val="D8DEE9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start</a:t>
            </a:r>
            <a:r>
              <a:rPr lang="en-GB" kern="150" dirty="0">
                <a:solidFill>
                  <a:srgbClr val="4C566A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+</a:t>
            </a:r>
            <a:r>
              <a:rPr lang="en-GB" kern="150" dirty="0">
                <a:solidFill>
                  <a:srgbClr val="4C566A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offset</a:t>
            </a:r>
            <a:r>
              <a:rPr lang="en-GB" kern="150" dirty="0">
                <a:solidFill>
                  <a:srgbClr val="81A1C1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)</a:t>
            </a:r>
            <a:r>
              <a:rPr lang="en-GB" kern="150" dirty="0">
                <a:solidFill>
                  <a:srgbClr val="4C566A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%</a:t>
            </a:r>
            <a:r>
              <a:rPr lang="en-GB" kern="150" dirty="0">
                <a:solidFill>
                  <a:srgbClr val="4C566A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 err="1">
                <a:solidFill>
                  <a:srgbClr val="D8DEE9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entries.length</a:t>
            </a:r>
            <a:r>
              <a:rPr lang="en-GB" kern="150" dirty="0">
                <a:solidFill>
                  <a:srgbClr val="D8DEE9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;</a:t>
            </a:r>
            <a:endParaRPr lang="en-NO" kern="150" dirty="0">
              <a:solidFill>
                <a:srgbClr val="D8DEE9"/>
              </a:solidFill>
              <a:highlight>
                <a:srgbClr val="535F74"/>
              </a:highlight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pPr marL="0" indent="0">
              <a:buNone/>
            </a:pP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       </a:t>
            </a:r>
            <a:r>
              <a:rPr lang="en-GB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var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candidate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=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81A1C1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(</a:t>
            </a:r>
            <a:r>
              <a:rPr lang="en-GB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Pair</a:t>
            </a:r>
            <a:r>
              <a:rPr lang="en-GB" kern="150" dirty="0">
                <a:solidFill>
                  <a:srgbClr val="5E81AC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&lt;</a:t>
            </a:r>
            <a:r>
              <a:rPr lang="en-GB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Key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,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Value</a:t>
            </a:r>
            <a:r>
              <a:rPr lang="en-GB" kern="150" dirty="0">
                <a:solidFill>
                  <a:srgbClr val="5E81AC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&gt;</a:t>
            </a:r>
            <a:r>
              <a:rPr lang="en-GB" kern="150" dirty="0">
                <a:solidFill>
                  <a:srgbClr val="81A1C1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)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entries</a:t>
            </a:r>
            <a:r>
              <a:rPr lang="en-GB" kern="150" dirty="0">
                <a:solidFill>
                  <a:srgbClr val="81A1C1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[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index</a:t>
            </a:r>
            <a:r>
              <a:rPr lang="en-GB" kern="150" dirty="0">
                <a:solidFill>
                  <a:srgbClr val="81A1C1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]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;</a:t>
            </a:r>
            <a:endParaRPr lang="en-NO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pPr marL="0" indent="0">
              <a:buNone/>
            </a:pP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       </a:t>
            </a:r>
            <a:r>
              <a:rPr lang="en-GB" kern="150" dirty="0">
                <a:solidFill>
                  <a:srgbClr val="81A1C1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if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81A1C1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(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candidate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==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81A1C1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null)</a:t>
            </a:r>
            <a:endParaRPr lang="en-NO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pPr marL="0" indent="0">
              <a:buNone/>
            </a:pP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           </a:t>
            </a:r>
            <a:r>
              <a:rPr lang="en-GB" kern="150" dirty="0">
                <a:solidFill>
                  <a:srgbClr val="81A1C1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throw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81A1C1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new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 err="1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RuntimeException</a:t>
            </a:r>
            <a:r>
              <a:rPr lang="en-GB" kern="150" dirty="0">
                <a:solidFill>
                  <a:srgbClr val="81A1C1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(</a:t>
            </a:r>
            <a:r>
              <a:rPr lang="en-GB" kern="150" dirty="0">
                <a:solidFill>
                  <a:srgbClr val="A3BE8C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"Unknown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A3BE8C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key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A3BE8C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"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+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 err="1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givenKey</a:t>
            </a:r>
            <a:r>
              <a:rPr lang="en-GB" kern="150" dirty="0">
                <a:solidFill>
                  <a:srgbClr val="81A1C1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)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;</a:t>
            </a:r>
            <a:endParaRPr lang="en-NO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pPr marL="0" indent="0">
              <a:buNone/>
            </a:pP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       </a:t>
            </a:r>
            <a:r>
              <a:rPr lang="en-GB" kern="150" dirty="0">
                <a:solidFill>
                  <a:srgbClr val="81A1C1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if</a:t>
            </a:r>
            <a:r>
              <a:rPr lang="en-GB" kern="150" dirty="0">
                <a:solidFill>
                  <a:srgbClr val="4C566A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81A1C1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(</a:t>
            </a:r>
            <a:r>
              <a:rPr lang="en-GB" kern="150" dirty="0" err="1">
                <a:solidFill>
                  <a:srgbClr val="D8DEE9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candidate.key.equals</a:t>
            </a:r>
            <a:r>
              <a:rPr lang="en-GB" kern="150" dirty="0">
                <a:solidFill>
                  <a:srgbClr val="5E81AC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(</a:t>
            </a:r>
            <a:r>
              <a:rPr lang="en-GB" kern="150" dirty="0" err="1">
                <a:solidFill>
                  <a:srgbClr val="D8DEE9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givenKey</a:t>
            </a:r>
            <a:r>
              <a:rPr lang="en-GB" kern="150" dirty="0">
                <a:solidFill>
                  <a:srgbClr val="5E81AC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)</a:t>
            </a:r>
            <a:r>
              <a:rPr lang="en-GB" kern="150" dirty="0">
                <a:solidFill>
                  <a:srgbClr val="81A1C1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)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81A1C1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{</a:t>
            </a:r>
            <a:endParaRPr lang="en-NO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pPr marL="0" indent="0">
              <a:buNone/>
            </a:pP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           </a:t>
            </a:r>
            <a:r>
              <a:rPr lang="en-GB" kern="150" dirty="0">
                <a:solidFill>
                  <a:srgbClr val="81A1C1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return</a:t>
            </a:r>
            <a:r>
              <a:rPr lang="en-GB" kern="150" dirty="0">
                <a:solidFill>
                  <a:srgbClr val="4C566A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 err="1">
                <a:solidFill>
                  <a:srgbClr val="D8DEE9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candidate.markAsTombstone</a:t>
            </a:r>
            <a:r>
              <a:rPr lang="en-GB" kern="150" dirty="0">
                <a:solidFill>
                  <a:srgbClr val="5E81AC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()</a:t>
            </a:r>
            <a:r>
              <a:rPr lang="en-GB" kern="150" dirty="0">
                <a:solidFill>
                  <a:srgbClr val="D8DEE9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;</a:t>
            </a:r>
            <a:endParaRPr lang="en-NO" kern="150" dirty="0">
              <a:solidFill>
                <a:srgbClr val="D8DEE9"/>
              </a:solidFill>
              <a:highlight>
                <a:srgbClr val="535F74"/>
              </a:highlight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pPr marL="0" indent="0">
              <a:buNone/>
            </a:pP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       </a:t>
            </a:r>
            <a:r>
              <a:rPr lang="en-GB" kern="150" dirty="0">
                <a:solidFill>
                  <a:srgbClr val="81A1C1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}</a:t>
            </a:r>
            <a:endParaRPr lang="en-NO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pPr marL="0" indent="0">
              <a:buNone/>
            </a:pP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   </a:t>
            </a:r>
            <a:r>
              <a:rPr lang="en-GB" kern="150" dirty="0">
                <a:solidFill>
                  <a:srgbClr val="88C0D0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}</a:t>
            </a:r>
            <a:endParaRPr lang="en-NO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pPr marL="0" indent="0">
              <a:buNone/>
            </a:pP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   </a:t>
            </a:r>
            <a:r>
              <a:rPr lang="en-GB" kern="150" dirty="0">
                <a:solidFill>
                  <a:srgbClr val="81A1C1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throw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81A1C1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new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 err="1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RuntimeException</a:t>
            </a:r>
            <a:r>
              <a:rPr lang="en-GB" kern="150" dirty="0">
                <a:solidFill>
                  <a:srgbClr val="88C0D0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(</a:t>
            </a:r>
            <a:r>
              <a:rPr lang="en-GB" kern="150" dirty="0">
                <a:solidFill>
                  <a:srgbClr val="A3BE8C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"Unknown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A3BE8C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key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A3BE8C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"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+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 err="1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givenKey</a:t>
            </a:r>
            <a:r>
              <a:rPr lang="en-GB" kern="150" dirty="0">
                <a:solidFill>
                  <a:srgbClr val="88C0D0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)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;</a:t>
            </a:r>
            <a:endParaRPr lang="en-NO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pPr marL="0" indent="0">
              <a:spcAft>
                <a:spcPts val="595"/>
              </a:spcAft>
              <a:buNone/>
            </a:pPr>
            <a:r>
              <a:rPr lang="en-GB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}</a:t>
            </a:r>
            <a:endParaRPr lang="en-NO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99E4B0-DDB4-2549-B37C-BC99F51FD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17</a:t>
            </a:fld>
            <a:endParaRPr lang="en-NO" dirty="0"/>
          </a:p>
        </p:txBody>
      </p:sp>
    </p:spTree>
    <p:extLst>
      <p:ext uri="{BB962C8B-B14F-4D97-AF65-F5344CB8AC3E}">
        <p14:creationId xmlns:p14="http://schemas.microsoft.com/office/powerpoint/2010/main" val="9611608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CB633-40A7-E94D-9B68-E1A49338B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NO" dirty="0"/>
              <a:t>Insertion</a:t>
            </a:r>
            <a:br>
              <a:rPr lang="en-NO" dirty="0"/>
            </a:br>
            <a:r>
              <a:rPr lang="en-NO" sz="2400" dirty="0">
                <a:latin typeface="Montserrat" pitchFamily="2" charset="77"/>
              </a:rPr>
              <a:t>Linear Probing (with Tombstones)</a:t>
            </a:r>
            <a:endParaRPr lang="en-NO" dirty="0">
              <a:latin typeface="Montserrat" pitchFamily="2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B7CB74-5B76-A149-A5B0-D3AEAD8158D1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2"/>
          </a:solidFill>
        </p:spPr>
        <p:txBody>
          <a:bodyPr anchor="ctr">
            <a:normAutofit fontScale="85000" lnSpcReduction="20000"/>
          </a:bodyPr>
          <a:lstStyle/>
          <a:p>
            <a:pPr marL="0" indent="0">
              <a:buNone/>
            </a:pPr>
            <a:r>
              <a:rPr lang="en-GB" kern="150" dirty="0">
                <a:solidFill>
                  <a:srgbClr val="81A1C1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public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void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88C0D0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put</a:t>
            </a:r>
            <a:r>
              <a:rPr lang="en-GB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(Key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key,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Value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value</a:t>
            </a:r>
            <a:r>
              <a:rPr lang="en-GB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)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{</a:t>
            </a:r>
            <a:endParaRPr lang="en-NO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pPr marL="0" indent="0">
              <a:buNone/>
            </a:pP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   </a:t>
            </a:r>
            <a:r>
              <a:rPr lang="en-GB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int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start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=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 err="1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indexOf</a:t>
            </a:r>
            <a:r>
              <a:rPr lang="en-GB" kern="150" dirty="0">
                <a:solidFill>
                  <a:srgbClr val="88C0D0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(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key</a:t>
            </a:r>
            <a:r>
              <a:rPr lang="en-GB" kern="150" dirty="0">
                <a:solidFill>
                  <a:srgbClr val="88C0D0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)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;</a:t>
            </a:r>
            <a:endParaRPr lang="en-NO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pPr marL="0" indent="0">
              <a:buNone/>
            </a:pP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   </a:t>
            </a:r>
            <a:r>
              <a:rPr lang="en-GB" kern="150" dirty="0">
                <a:solidFill>
                  <a:srgbClr val="81A1C1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for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88C0D0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(</a:t>
            </a:r>
            <a:r>
              <a:rPr lang="en-GB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int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offset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=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0;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offset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&lt;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 err="1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entries.</a:t>
            </a:r>
            <a:r>
              <a:rPr lang="en-GB" kern="150" dirty="0" err="1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length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;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offset++</a:t>
            </a:r>
            <a:r>
              <a:rPr lang="en-GB" kern="150" dirty="0">
                <a:solidFill>
                  <a:srgbClr val="88C0D0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)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88C0D0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{</a:t>
            </a:r>
            <a:endParaRPr lang="en-NO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pPr marL="0" indent="0">
              <a:buNone/>
            </a:pP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       </a:t>
            </a:r>
            <a:r>
              <a:rPr lang="en-GB" kern="150" dirty="0">
                <a:solidFill>
                  <a:srgbClr val="8FBCBB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var</a:t>
            </a:r>
            <a:r>
              <a:rPr lang="en-GB" kern="150" dirty="0">
                <a:solidFill>
                  <a:srgbClr val="4C566A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index</a:t>
            </a:r>
            <a:r>
              <a:rPr lang="en-GB" kern="150" dirty="0">
                <a:solidFill>
                  <a:srgbClr val="4C566A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=</a:t>
            </a:r>
            <a:r>
              <a:rPr lang="en-GB" kern="150" dirty="0">
                <a:solidFill>
                  <a:srgbClr val="4C566A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81A1C1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(</a:t>
            </a:r>
            <a:r>
              <a:rPr lang="en-GB" kern="150" dirty="0">
                <a:solidFill>
                  <a:srgbClr val="D8DEE9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start</a:t>
            </a:r>
            <a:r>
              <a:rPr lang="en-GB" kern="150" dirty="0">
                <a:solidFill>
                  <a:srgbClr val="4C566A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+</a:t>
            </a:r>
            <a:r>
              <a:rPr lang="en-GB" kern="150" dirty="0">
                <a:solidFill>
                  <a:srgbClr val="4C566A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offset</a:t>
            </a:r>
            <a:r>
              <a:rPr lang="en-GB" kern="150" dirty="0">
                <a:solidFill>
                  <a:srgbClr val="81A1C1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)</a:t>
            </a:r>
            <a:r>
              <a:rPr lang="en-GB" kern="150" dirty="0">
                <a:solidFill>
                  <a:srgbClr val="4C566A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%</a:t>
            </a:r>
            <a:r>
              <a:rPr lang="en-GB" kern="150" dirty="0">
                <a:solidFill>
                  <a:srgbClr val="4C566A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 err="1">
                <a:solidFill>
                  <a:srgbClr val="D8DEE9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entries.length</a:t>
            </a:r>
            <a:r>
              <a:rPr lang="en-GB" kern="150" dirty="0">
                <a:solidFill>
                  <a:srgbClr val="D8DEE9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;</a:t>
            </a:r>
            <a:endParaRPr lang="en-NO" kern="150" dirty="0">
              <a:solidFill>
                <a:srgbClr val="D8DEE9"/>
              </a:solidFill>
              <a:highlight>
                <a:srgbClr val="535F74"/>
              </a:highlight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pPr marL="0" indent="0">
              <a:buNone/>
            </a:pP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       </a:t>
            </a:r>
            <a:r>
              <a:rPr lang="en-GB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var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candidate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=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81A1C1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(</a:t>
            </a:r>
            <a:r>
              <a:rPr lang="en-GB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Pair</a:t>
            </a:r>
            <a:r>
              <a:rPr lang="en-GB" kern="150" dirty="0">
                <a:solidFill>
                  <a:srgbClr val="5E81AC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&lt;</a:t>
            </a:r>
            <a:r>
              <a:rPr lang="en-GB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Key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,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Value</a:t>
            </a:r>
            <a:r>
              <a:rPr lang="en-GB" kern="150" dirty="0">
                <a:solidFill>
                  <a:srgbClr val="5E81AC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&gt;</a:t>
            </a:r>
            <a:r>
              <a:rPr lang="en-GB" kern="150" dirty="0">
                <a:solidFill>
                  <a:srgbClr val="81A1C1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)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entries</a:t>
            </a:r>
            <a:r>
              <a:rPr lang="en-GB" kern="150" dirty="0">
                <a:solidFill>
                  <a:srgbClr val="81A1C1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[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index</a:t>
            </a:r>
            <a:r>
              <a:rPr lang="en-GB" kern="150" dirty="0">
                <a:solidFill>
                  <a:srgbClr val="81A1C1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]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;</a:t>
            </a:r>
            <a:endParaRPr lang="en-NO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pPr marL="0" indent="0">
              <a:buNone/>
            </a:pP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       </a:t>
            </a:r>
            <a:r>
              <a:rPr lang="en-GB" kern="150" dirty="0">
                <a:solidFill>
                  <a:srgbClr val="81A1C1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if</a:t>
            </a:r>
            <a:r>
              <a:rPr lang="en-GB" kern="150" dirty="0">
                <a:solidFill>
                  <a:srgbClr val="4C566A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81A1C1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(</a:t>
            </a:r>
            <a:r>
              <a:rPr lang="en-GB" kern="150" dirty="0">
                <a:solidFill>
                  <a:srgbClr val="D8DEE9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candidate</a:t>
            </a:r>
            <a:r>
              <a:rPr lang="en-GB" kern="150" dirty="0">
                <a:solidFill>
                  <a:srgbClr val="4C566A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==</a:t>
            </a:r>
            <a:r>
              <a:rPr lang="en-GB" kern="150" dirty="0">
                <a:solidFill>
                  <a:srgbClr val="4C566A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81A1C1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null </a:t>
            </a:r>
            <a:r>
              <a:rPr lang="en-GB" kern="150" dirty="0">
                <a:solidFill>
                  <a:srgbClr val="D8DEE9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||</a:t>
            </a:r>
            <a:r>
              <a:rPr lang="en-GB" kern="150" dirty="0">
                <a:solidFill>
                  <a:srgbClr val="4C566A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 err="1">
                <a:solidFill>
                  <a:srgbClr val="D8DEE9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candidate.isTombstone</a:t>
            </a:r>
            <a:r>
              <a:rPr lang="en-GB" kern="150" dirty="0">
                <a:solidFill>
                  <a:srgbClr val="5E81AC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()</a:t>
            </a:r>
            <a:r>
              <a:rPr lang="en-GB" kern="150" dirty="0">
                <a:solidFill>
                  <a:srgbClr val="81A1C1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)</a:t>
            </a:r>
            <a:r>
              <a:rPr lang="en-GB" kern="150" dirty="0">
                <a:solidFill>
                  <a:srgbClr val="4C566A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81A1C1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{</a:t>
            </a:r>
            <a:endParaRPr lang="en-NO" kern="150" dirty="0">
              <a:solidFill>
                <a:srgbClr val="D8DEE9"/>
              </a:solidFill>
              <a:highlight>
                <a:srgbClr val="535F74"/>
              </a:highlight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pPr marL="0" indent="0">
              <a:buNone/>
            </a:pP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          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entries</a:t>
            </a:r>
            <a:r>
              <a:rPr lang="en-GB" kern="150" dirty="0">
                <a:solidFill>
                  <a:srgbClr val="5E81AC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[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index</a:t>
            </a:r>
            <a:r>
              <a:rPr lang="en-GB" kern="150" dirty="0">
                <a:solidFill>
                  <a:srgbClr val="5E81AC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]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=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81A1C1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new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Pair</a:t>
            </a:r>
            <a:r>
              <a:rPr lang="en-GB" kern="150" dirty="0">
                <a:solidFill>
                  <a:srgbClr val="5E81AC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(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key,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value</a:t>
            </a:r>
            <a:r>
              <a:rPr lang="en-GB" kern="150" dirty="0">
                <a:solidFill>
                  <a:srgbClr val="5E81AC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)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;</a:t>
            </a:r>
            <a:endParaRPr lang="en-NO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pPr marL="0" indent="0">
              <a:buNone/>
            </a:pP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           </a:t>
            </a:r>
            <a:r>
              <a:rPr lang="en-GB" kern="150" dirty="0">
                <a:solidFill>
                  <a:srgbClr val="81A1C1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return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;</a:t>
            </a:r>
            <a:endParaRPr lang="en-NO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pPr marL="0" indent="0">
              <a:buNone/>
            </a:pP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       </a:t>
            </a:r>
            <a:r>
              <a:rPr lang="en-GB" kern="150" dirty="0">
                <a:solidFill>
                  <a:srgbClr val="81A1C1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}</a:t>
            </a:r>
            <a:endParaRPr lang="en-NO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pPr marL="0" indent="0">
              <a:buNone/>
            </a:pP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   </a:t>
            </a:r>
            <a:r>
              <a:rPr lang="en-GB" kern="150" dirty="0">
                <a:solidFill>
                  <a:srgbClr val="88C0D0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}</a:t>
            </a:r>
            <a:endParaRPr lang="en-NO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pPr marL="0" indent="0">
              <a:buNone/>
            </a:pP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   </a:t>
            </a:r>
            <a:r>
              <a:rPr lang="en-GB" kern="150" dirty="0">
                <a:solidFill>
                  <a:srgbClr val="81A1C1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throw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81A1C1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new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 err="1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RuntimeException</a:t>
            </a:r>
            <a:r>
              <a:rPr lang="en-GB" kern="150" dirty="0">
                <a:solidFill>
                  <a:srgbClr val="88C0D0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(</a:t>
            </a:r>
            <a:r>
              <a:rPr lang="en-GB" kern="150" dirty="0">
                <a:solidFill>
                  <a:srgbClr val="A3BE8C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"Table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A3BE8C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is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A3BE8C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full!"</a:t>
            </a:r>
            <a:r>
              <a:rPr lang="en-GB" kern="150" dirty="0">
                <a:solidFill>
                  <a:srgbClr val="88C0D0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)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;</a:t>
            </a:r>
            <a:endParaRPr lang="en-NO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pPr marL="0" indent="0">
              <a:spcAft>
                <a:spcPts val="595"/>
              </a:spcAft>
              <a:buNone/>
            </a:pPr>
            <a:r>
              <a:rPr lang="en-GB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}</a:t>
            </a:r>
            <a:endParaRPr lang="en-NO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99E4B0-DDB4-2549-B37C-BC99F51FD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18</a:t>
            </a:fld>
            <a:endParaRPr lang="en-NO" dirty="0"/>
          </a:p>
        </p:txBody>
      </p:sp>
    </p:spTree>
    <p:extLst>
      <p:ext uri="{BB962C8B-B14F-4D97-AF65-F5344CB8AC3E}">
        <p14:creationId xmlns:p14="http://schemas.microsoft.com/office/powerpoint/2010/main" val="17585362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D955E-DCF0-4540-8B8E-9E36B1C58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O" dirty="0"/>
              <a:t>Efficiency</a:t>
            </a:r>
            <a:br>
              <a:rPr lang="en-NO" dirty="0"/>
            </a:br>
            <a:r>
              <a:rPr lang="en-NO" sz="2700" dirty="0">
                <a:latin typeface="Montserrat" pitchFamily="2" charset="77"/>
              </a:rPr>
              <a:t>Linear Probing (with Tombstones)</a:t>
            </a:r>
            <a:endParaRPr lang="en-NO" sz="27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267031-A8F6-8747-89F5-FE3763708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19</a:t>
            </a:fld>
            <a:endParaRPr lang="en-NO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7D5159-B219-4D48-9B92-02FD8644518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863892" y="4901439"/>
            <a:ext cx="3225800" cy="1104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1D8C69-C7C0-9A4D-AC4E-07D1F4657C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043" y="4901439"/>
            <a:ext cx="2844800" cy="11049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8D8C92-02B9-7F4E-8952-83A289DC0704}"/>
              </a:ext>
            </a:extLst>
          </p:cNvPr>
          <p:cNvSpPr txBox="1"/>
          <p:nvPr/>
        </p:nvSpPr>
        <p:spPr>
          <a:xfrm>
            <a:off x="3395644" y="2845161"/>
            <a:ext cx="16001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3200" dirty="0">
                <a:latin typeface="Montserrat" pitchFamily="2" charset="77"/>
              </a:rPr>
              <a:t>Search</a:t>
            </a:r>
          </a:p>
        </p:txBody>
      </p:sp>
      <p:cxnSp>
        <p:nvCxnSpPr>
          <p:cNvPr id="10" name="Elbow Connector 9">
            <a:extLst>
              <a:ext uri="{FF2B5EF4-FFF2-40B4-BE49-F238E27FC236}">
                <a16:creationId xmlns:a16="http://schemas.microsoft.com/office/drawing/2014/main" id="{F3ABDC78-975C-0D43-8779-1F008B3EE44F}"/>
              </a:ext>
            </a:extLst>
          </p:cNvPr>
          <p:cNvCxnSpPr>
            <a:stCxn id="8" idx="2"/>
            <a:endCxn id="5" idx="0"/>
          </p:cNvCxnSpPr>
          <p:nvPr/>
        </p:nvCxnSpPr>
        <p:spPr>
          <a:xfrm rot="16200000" flipH="1">
            <a:off x="4600496" y="3025142"/>
            <a:ext cx="1471503" cy="2281089"/>
          </a:xfrm>
          <a:prstGeom prst="bentConnector3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>
            <a:extLst>
              <a:ext uri="{FF2B5EF4-FFF2-40B4-BE49-F238E27FC236}">
                <a16:creationId xmlns:a16="http://schemas.microsoft.com/office/drawing/2014/main" id="{D113E2B2-C314-554B-A79C-AE17C40181BD}"/>
              </a:ext>
            </a:extLst>
          </p:cNvPr>
          <p:cNvCxnSpPr>
            <a:stCxn id="8" idx="2"/>
            <a:endCxn id="7" idx="0"/>
          </p:cNvCxnSpPr>
          <p:nvPr/>
        </p:nvCxnSpPr>
        <p:spPr>
          <a:xfrm rot="5400000">
            <a:off x="2189822" y="2895557"/>
            <a:ext cx="1471503" cy="2540260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1BA18E92-1FC6-F64D-B838-62FCCD67D26A}"/>
              </a:ext>
            </a:extLst>
          </p:cNvPr>
          <p:cNvSpPr txBox="1"/>
          <p:nvPr/>
        </p:nvSpPr>
        <p:spPr>
          <a:xfrm>
            <a:off x="4905528" y="3725200"/>
            <a:ext cx="1571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i="1" dirty="0">
                <a:latin typeface="Montserrat" pitchFamily="2" charset="77"/>
              </a:rPr>
              <a:t>unsuccesful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A59FAF-C5CB-1A4F-B8B8-4F502480186C}"/>
              </a:ext>
            </a:extLst>
          </p:cNvPr>
          <p:cNvSpPr txBox="1"/>
          <p:nvPr/>
        </p:nvSpPr>
        <p:spPr>
          <a:xfrm>
            <a:off x="1655442" y="3725200"/>
            <a:ext cx="1260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i="1" dirty="0">
                <a:latin typeface="Montserrat" pitchFamily="2" charset="77"/>
              </a:rPr>
              <a:t>succesful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284A4CF-D774-9848-AD1A-F0A3E0D08FF3}"/>
              </a:ext>
            </a:extLst>
          </p:cNvPr>
          <p:cNvSpPr txBox="1"/>
          <p:nvPr/>
        </p:nvSpPr>
        <p:spPr>
          <a:xfrm>
            <a:off x="8698123" y="2866135"/>
            <a:ext cx="20120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3200" dirty="0">
                <a:latin typeface="Montserrat" pitchFamily="2" charset="77"/>
              </a:rPr>
              <a:t>Insertion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9E646DD-B408-E84C-B264-2BAA62937A46}"/>
              </a:ext>
            </a:extLst>
          </p:cNvPr>
          <p:cNvSpPr txBox="1"/>
          <p:nvPr/>
        </p:nvSpPr>
        <p:spPr>
          <a:xfrm>
            <a:off x="10003460" y="3882076"/>
            <a:ext cx="19431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3200" dirty="0">
                <a:latin typeface="Montserrat" pitchFamily="2" charset="77"/>
              </a:rPr>
              <a:t>Deletion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FBCEEF6-96A2-1742-8418-782AC01A3DB4}"/>
              </a:ext>
            </a:extLst>
          </p:cNvPr>
          <p:cNvCxnSpPr>
            <a:stCxn id="17" idx="2"/>
          </p:cNvCxnSpPr>
          <p:nvPr/>
        </p:nvCxnSpPr>
        <p:spPr>
          <a:xfrm flipH="1">
            <a:off x="8089692" y="3450910"/>
            <a:ext cx="1614476" cy="145052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0F7020D-E9E0-B847-A105-CC52BD0C1E11}"/>
              </a:ext>
            </a:extLst>
          </p:cNvPr>
          <p:cNvCxnSpPr>
            <a:cxnSpLocks/>
            <a:stCxn id="18" idx="2"/>
          </p:cNvCxnSpPr>
          <p:nvPr/>
        </p:nvCxnSpPr>
        <p:spPr>
          <a:xfrm flipH="1">
            <a:off x="8411140" y="4466851"/>
            <a:ext cx="2563901" cy="86575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1840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5" grpId="0"/>
      <p:bldP spid="16" grpId="0"/>
      <p:bldP spid="17" grpId="0"/>
      <p:bldP spid="17" grpId="1"/>
      <p:bldP spid="18" grpId="0"/>
      <p:bldP spid="1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8E1C2-564D-484B-823F-CF0E18F53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ADAD51-7B27-8948-9CAC-C66C5FA856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NO" dirty="0"/>
              <a:t>Collisions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NO" dirty="0"/>
              <a:t>Separate Chaining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NO" dirty="0"/>
              <a:t>Open Addressing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NO" dirty="0"/>
              <a:t>Linear Probing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NO" dirty="0"/>
              <a:t>Quadratic Probing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NO" dirty="0"/>
              <a:t>Double Hashing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NO" dirty="0"/>
              <a:t>Recap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en-NO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en-N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921BB4-977C-324F-81C6-2BA591001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2</a:t>
            </a:fld>
            <a:endParaRPr lang="en-NO" dirty="0"/>
          </a:p>
        </p:txBody>
      </p:sp>
    </p:spTree>
    <p:extLst>
      <p:ext uri="{BB962C8B-B14F-4D97-AF65-F5344CB8AC3E}">
        <p14:creationId xmlns:p14="http://schemas.microsoft.com/office/powerpoint/2010/main" val="24858003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B2D43-0DC7-7947-BDE8-05D787D40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O" dirty="0"/>
              <a:t>Variations</a:t>
            </a:r>
            <a:br>
              <a:rPr lang="en-NO" dirty="0"/>
            </a:br>
            <a:r>
              <a:rPr lang="en-NO" sz="2700" dirty="0">
                <a:latin typeface="Montserrat" pitchFamily="2" charset="77"/>
              </a:rPr>
              <a:t>Around Linear Probing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721ABA-1D27-0142-8FC5-8542CD72B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20</a:t>
            </a:fld>
            <a:endParaRPr lang="en-NO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60E7922-FBD9-A34A-8553-70B2506DB0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58154" y="2354432"/>
            <a:ext cx="3834911" cy="24254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4DF645D-BD89-D04D-AC12-513C14745A04}"/>
              </a:ext>
            </a:extLst>
          </p:cNvPr>
          <p:cNvSpPr txBox="1"/>
          <p:nvPr/>
        </p:nvSpPr>
        <p:spPr>
          <a:xfrm>
            <a:off x="828367" y="1804177"/>
            <a:ext cx="24769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2400" dirty="0">
                <a:latin typeface="Montserrat" pitchFamily="2" charset="77"/>
              </a:rPr>
              <a:t>Linear Probing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8272C83-D017-C54B-9335-2858E3B220C4}"/>
              </a:ext>
            </a:extLst>
          </p:cNvPr>
          <p:cNvSpPr txBox="1"/>
          <p:nvPr/>
        </p:nvSpPr>
        <p:spPr>
          <a:xfrm>
            <a:off x="3119176" y="3127365"/>
            <a:ext cx="3054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2400" dirty="0">
                <a:latin typeface="Montserrat" pitchFamily="2" charset="77"/>
              </a:rPr>
              <a:t>Quadratic Probing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4AC12DC-1DC2-0342-A93E-CD9945585C4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234316" y="3609326"/>
            <a:ext cx="4527164" cy="30884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5AC7C69-A70A-9541-BEBB-2433B52A7551}"/>
              </a:ext>
            </a:extLst>
          </p:cNvPr>
          <p:cNvSpPr txBox="1"/>
          <p:nvPr/>
        </p:nvSpPr>
        <p:spPr>
          <a:xfrm>
            <a:off x="5520732" y="4956710"/>
            <a:ext cx="26901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2400" dirty="0">
                <a:latin typeface="Montserrat" pitchFamily="2" charset="77"/>
              </a:rPr>
              <a:t>Double Hashing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62358A6-8EDF-9046-B4B1-11A6A0E2DE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0983" y="5441120"/>
            <a:ext cx="5789824" cy="28076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6872EB4-1303-0344-A20D-BC2C36C5DF6E}"/>
              </a:ext>
            </a:extLst>
          </p:cNvPr>
          <p:cNvSpPr txBox="1"/>
          <p:nvPr/>
        </p:nvSpPr>
        <p:spPr>
          <a:xfrm>
            <a:off x="838200" y="2669481"/>
            <a:ext cx="20874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solidFill>
                  <a:schemeClr val="accent5"/>
                </a:solidFill>
                <a:latin typeface="Montserrat" pitchFamily="2" charset="77"/>
              </a:rPr>
              <a:t>Primary clustering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EFE44DF-820A-C641-A176-33759E13BDA9}"/>
              </a:ext>
            </a:extLst>
          </p:cNvPr>
          <p:cNvSpPr txBox="1"/>
          <p:nvPr/>
        </p:nvSpPr>
        <p:spPr>
          <a:xfrm>
            <a:off x="3177652" y="4008759"/>
            <a:ext cx="3894015" cy="9479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solidFill>
                  <a:schemeClr val="accent6"/>
                </a:solidFill>
                <a:latin typeface="Montserrat" pitchFamily="2" charset="77"/>
              </a:rPr>
              <a:t>Less clustering but, </a:t>
            </a:r>
          </a:p>
          <a:p>
            <a:r>
              <a:rPr lang="en-NO" sz="1600" dirty="0">
                <a:solidFill>
                  <a:schemeClr val="accent5"/>
                </a:solidFill>
                <a:latin typeface="Montserrat" pitchFamily="2" charset="77"/>
              </a:rPr>
              <a:t>Capacity should be a prime number</a:t>
            </a:r>
          </a:p>
          <a:p>
            <a:r>
              <a:rPr lang="en-NO" sz="1600" dirty="0">
                <a:solidFill>
                  <a:schemeClr val="accent5"/>
                </a:solidFill>
                <a:latin typeface="Montserrat" pitchFamily="2" charset="77"/>
              </a:rPr>
              <a:t>Smaller load factor!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7F34985-AACE-8B48-B2F6-85FD1123390B}"/>
              </a:ext>
            </a:extLst>
          </p:cNvPr>
          <p:cNvSpPr txBox="1"/>
          <p:nvPr/>
        </p:nvSpPr>
        <p:spPr>
          <a:xfrm>
            <a:off x="5520732" y="5807461"/>
            <a:ext cx="36968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accent6"/>
                </a:solidFill>
                <a:latin typeface="Montserrat" pitchFamily="2" charset="77"/>
              </a:rPr>
              <a:t>L</a:t>
            </a:r>
            <a:r>
              <a:rPr lang="en-NO" sz="1600" dirty="0">
                <a:solidFill>
                  <a:schemeClr val="accent6"/>
                </a:solidFill>
                <a:latin typeface="Montserrat" pitchFamily="2" charset="77"/>
              </a:rPr>
              <a:t>ess clustering but, </a:t>
            </a:r>
          </a:p>
          <a:p>
            <a:r>
              <a:rPr lang="en-GB" sz="1600" dirty="0">
                <a:solidFill>
                  <a:schemeClr val="accent5"/>
                </a:solidFill>
                <a:latin typeface="Montserrat" pitchFamily="2" charset="77"/>
              </a:rPr>
              <a:t>c</a:t>
            </a:r>
            <a:r>
              <a:rPr lang="en-NO" sz="1600" dirty="0">
                <a:solidFill>
                  <a:schemeClr val="accent5"/>
                </a:solidFill>
                <a:latin typeface="Montserrat" pitchFamily="2" charset="77"/>
              </a:rPr>
              <a:t>areful selection of hash functions</a:t>
            </a:r>
          </a:p>
        </p:txBody>
      </p:sp>
    </p:spTree>
    <p:extLst>
      <p:ext uri="{BB962C8B-B14F-4D97-AF65-F5344CB8AC3E}">
        <p14:creationId xmlns:p14="http://schemas.microsoft.com/office/powerpoint/2010/main" val="4124201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7" grpId="0"/>
      <p:bldP spid="20" grpId="0"/>
      <p:bldP spid="21" grpId="0"/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955FC-7BBC-ED44-894B-C5B4E3DB9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Recap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DBDACD-69D6-E547-863F-E967840C7C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O" dirty="0"/>
              <a:t>Balls &amp; Bins</a:t>
            </a:r>
          </a:p>
          <a:p>
            <a:pPr lvl="1"/>
            <a:r>
              <a:rPr lang="en-NO" dirty="0"/>
              <a:t>Advanced maths …</a:t>
            </a:r>
          </a:p>
          <a:p>
            <a:pPr lvl="1"/>
            <a:endParaRPr lang="en-NO" dirty="0"/>
          </a:p>
          <a:p>
            <a:r>
              <a:rPr lang="en-NO" dirty="0"/>
              <a:t>Collisions</a:t>
            </a:r>
          </a:p>
          <a:p>
            <a:pPr lvl="1"/>
            <a:r>
              <a:rPr lang="en-NO" dirty="0"/>
              <a:t>Separate Chaining</a:t>
            </a:r>
          </a:p>
          <a:p>
            <a:pPr lvl="1"/>
            <a:r>
              <a:rPr lang="en-NO" dirty="0"/>
              <a:t>Open Addressing with Probing</a:t>
            </a:r>
          </a:p>
          <a:p>
            <a:pPr lvl="1"/>
            <a:endParaRPr lang="en-NO" dirty="0"/>
          </a:p>
          <a:p>
            <a:r>
              <a:rPr lang="en-NO" dirty="0"/>
              <a:t>Hash tables are fast, </a:t>
            </a:r>
          </a:p>
          <a:p>
            <a:pPr lvl="1"/>
            <a:r>
              <a:rPr lang="en-GB" dirty="0">
                <a:solidFill>
                  <a:schemeClr val="accent3"/>
                </a:solidFill>
              </a:rPr>
              <a:t>B</a:t>
            </a:r>
            <a:r>
              <a:rPr lang="en-NO" dirty="0">
                <a:solidFill>
                  <a:schemeClr val="accent3"/>
                </a:solidFill>
              </a:rPr>
              <a:t>ut the </a:t>
            </a:r>
            <a:r>
              <a:rPr lang="en-NO" i="1" dirty="0">
                <a:solidFill>
                  <a:schemeClr val="accent3"/>
                </a:solidFill>
              </a:rPr>
              <a:t>load factor</a:t>
            </a:r>
            <a:r>
              <a:rPr lang="en-NO" dirty="0">
                <a:solidFill>
                  <a:schemeClr val="accent3"/>
                </a:solidFill>
              </a:rPr>
              <a:t> matters</a:t>
            </a:r>
            <a:r>
              <a:rPr lang="en-NO" dirty="0"/>
              <a:t>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E563DD-345E-9C4F-B5FE-A23064213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21</a:t>
            </a:fld>
            <a:endParaRPr lang="en-NO" dirty="0"/>
          </a:p>
        </p:txBody>
      </p:sp>
    </p:spTree>
    <p:extLst>
      <p:ext uri="{BB962C8B-B14F-4D97-AF65-F5344CB8AC3E}">
        <p14:creationId xmlns:p14="http://schemas.microsoft.com/office/powerpoint/2010/main" val="10267916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0D4AC-C83D-0445-9FCC-BD447C19A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Questions, Comments, or Ideas?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3EFCF9-DB2F-7345-9777-ABACDCD98E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NO" dirty="0"/>
              <a:t>Franck Chauvel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67EF38-E118-6845-BE3F-C60F1F091A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NO" dirty="0"/>
              <a:t>Axbit &amp; NTNU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BFA8DF-4824-E04A-B05E-338E8387498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NO" dirty="0"/>
              <a:t>franck.chauvel@gmail.com</a:t>
            </a:r>
          </a:p>
        </p:txBody>
      </p:sp>
    </p:spTree>
    <p:extLst>
      <p:ext uri="{BB962C8B-B14F-4D97-AF65-F5344CB8AC3E}">
        <p14:creationId xmlns:p14="http://schemas.microsoft.com/office/powerpoint/2010/main" val="889810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Explosion 1 61">
            <a:extLst>
              <a:ext uri="{FF2B5EF4-FFF2-40B4-BE49-F238E27FC236}">
                <a16:creationId xmlns:a16="http://schemas.microsoft.com/office/drawing/2014/main" id="{B8F13801-1E6E-344A-BB05-CE8D5C62FE49}"/>
              </a:ext>
            </a:extLst>
          </p:cNvPr>
          <p:cNvSpPr/>
          <p:nvPr/>
        </p:nvSpPr>
        <p:spPr>
          <a:xfrm>
            <a:off x="7870562" y="1956576"/>
            <a:ext cx="870858" cy="870858"/>
          </a:xfrm>
          <a:prstGeom prst="irregularSeal1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023D12-81FC-E44C-A33A-A09B458E2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Collisions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B0249C-428D-0546-BE43-4141EE19F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3</a:t>
            </a:fld>
            <a:endParaRPr lang="en-NO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E293B3F-9177-EA49-B0CD-F9B3D23EF1B9}"/>
              </a:ext>
            </a:extLst>
          </p:cNvPr>
          <p:cNvSpPr/>
          <p:nvPr/>
        </p:nvSpPr>
        <p:spPr>
          <a:xfrm>
            <a:off x="8705967" y="1484678"/>
            <a:ext cx="1970690" cy="5675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66DFBF-B053-1442-9BD2-12C289F384B5}"/>
              </a:ext>
            </a:extLst>
          </p:cNvPr>
          <p:cNvSpPr/>
          <p:nvPr/>
        </p:nvSpPr>
        <p:spPr>
          <a:xfrm>
            <a:off x="8705967" y="2099533"/>
            <a:ext cx="1970690" cy="5675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E2C941-B2A0-0343-9CBF-5E6D0CF5F413}"/>
              </a:ext>
            </a:extLst>
          </p:cNvPr>
          <p:cNvSpPr txBox="1"/>
          <p:nvPr/>
        </p:nvSpPr>
        <p:spPr>
          <a:xfrm>
            <a:off x="8089258" y="1583791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dirty="0">
                <a:latin typeface="Share Tech Mono" panose="020B0509050000020004" pitchFamily="49" charset="77"/>
              </a:rPr>
              <a:t>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3FF918-065A-F442-830C-79D41DE71293}"/>
              </a:ext>
            </a:extLst>
          </p:cNvPr>
          <p:cNvSpPr txBox="1"/>
          <p:nvPr/>
        </p:nvSpPr>
        <p:spPr>
          <a:xfrm>
            <a:off x="8089258" y="2198646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dirty="0">
                <a:latin typeface="Share Tech Mono" panose="020B0509050000020004" pitchFamily="49" charset="77"/>
              </a:rPr>
              <a:t>01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A8551D8-517F-F64A-84EE-EA0E2090915C}"/>
              </a:ext>
            </a:extLst>
          </p:cNvPr>
          <p:cNvSpPr/>
          <p:nvPr/>
        </p:nvSpPr>
        <p:spPr>
          <a:xfrm>
            <a:off x="8705967" y="2711807"/>
            <a:ext cx="1970690" cy="5675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1E34478-ECF3-DB45-984B-A687D8327215}"/>
              </a:ext>
            </a:extLst>
          </p:cNvPr>
          <p:cNvSpPr/>
          <p:nvPr/>
        </p:nvSpPr>
        <p:spPr>
          <a:xfrm>
            <a:off x="8705967" y="3326662"/>
            <a:ext cx="1970690" cy="5675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53EFB3-6441-F445-83A8-5B3C47E1120D}"/>
              </a:ext>
            </a:extLst>
          </p:cNvPr>
          <p:cNvSpPr txBox="1"/>
          <p:nvPr/>
        </p:nvSpPr>
        <p:spPr>
          <a:xfrm>
            <a:off x="8089258" y="2810920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dirty="0">
                <a:latin typeface="Share Tech Mono" panose="020B0509050000020004" pitchFamily="49" charset="77"/>
              </a:rPr>
              <a:t>02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E3986A-DEDB-4B4B-A1BA-A346885068AD}"/>
              </a:ext>
            </a:extLst>
          </p:cNvPr>
          <p:cNvSpPr txBox="1"/>
          <p:nvPr/>
        </p:nvSpPr>
        <p:spPr>
          <a:xfrm>
            <a:off x="8089258" y="3425775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dirty="0">
                <a:latin typeface="Share Tech Mono" panose="020B0509050000020004" pitchFamily="49" charset="77"/>
              </a:rPr>
              <a:t>03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9885F39-3CB0-BE4C-BA4C-C6C71084A8A4}"/>
              </a:ext>
            </a:extLst>
          </p:cNvPr>
          <p:cNvSpPr/>
          <p:nvPr/>
        </p:nvSpPr>
        <p:spPr>
          <a:xfrm>
            <a:off x="8705967" y="3941518"/>
            <a:ext cx="1970690" cy="5675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990A5F9-096C-CA49-89CE-8658A3591066}"/>
              </a:ext>
            </a:extLst>
          </p:cNvPr>
          <p:cNvSpPr/>
          <p:nvPr/>
        </p:nvSpPr>
        <p:spPr>
          <a:xfrm>
            <a:off x="8705967" y="4556373"/>
            <a:ext cx="1970690" cy="5675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7435047-5BD5-2442-802F-A91CE06296D0}"/>
              </a:ext>
            </a:extLst>
          </p:cNvPr>
          <p:cNvSpPr txBox="1"/>
          <p:nvPr/>
        </p:nvSpPr>
        <p:spPr>
          <a:xfrm>
            <a:off x="8089258" y="4040631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dirty="0">
                <a:latin typeface="Share Tech Mono" panose="020B0509050000020004" pitchFamily="49" charset="77"/>
              </a:rPr>
              <a:t>04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851F1CA-377A-444B-9AE3-B15DC3754C1B}"/>
              </a:ext>
            </a:extLst>
          </p:cNvPr>
          <p:cNvSpPr txBox="1"/>
          <p:nvPr/>
        </p:nvSpPr>
        <p:spPr>
          <a:xfrm>
            <a:off x="8089258" y="4655486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dirty="0">
                <a:latin typeface="Share Tech Mono" panose="020B0509050000020004" pitchFamily="49" charset="77"/>
              </a:rPr>
              <a:t>05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F51678E-939A-8A45-9EA7-50A692D4E924}"/>
              </a:ext>
            </a:extLst>
          </p:cNvPr>
          <p:cNvSpPr/>
          <p:nvPr/>
        </p:nvSpPr>
        <p:spPr>
          <a:xfrm>
            <a:off x="8705967" y="5173937"/>
            <a:ext cx="1970690" cy="56755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95D46D6-89C1-2A46-ABA8-625B993331C1}"/>
              </a:ext>
            </a:extLst>
          </p:cNvPr>
          <p:cNvSpPr/>
          <p:nvPr/>
        </p:nvSpPr>
        <p:spPr>
          <a:xfrm>
            <a:off x="8705967" y="5788792"/>
            <a:ext cx="1970690" cy="5675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10AAB3F-8DF5-3841-9C57-3897A2B6FA4F}"/>
              </a:ext>
            </a:extLst>
          </p:cNvPr>
          <p:cNvSpPr txBox="1"/>
          <p:nvPr/>
        </p:nvSpPr>
        <p:spPr>
          <a:xfrm>
            <a:off x="8151775" y="5273050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dirty="0">
                <a:latin typeface="Share Tech Mono" panose="020B0509050000020004" pitchFamily="49" charset="77"/>
              </a:rPr>
              <a:t>…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320D970-C6BB-C540-A26D-3CBFD5EDCB9E}"/>
              </a:ext>
            </a:extLst>
          </p:cNvPr>
          <p:cNvSpPr txBox="1"/>
          <p:nvPr/>
        </p:nvSpPr>
        <p:spPr>
          <a:xfrm>
            <a:off x="8214292" y="5890614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dirty="0">
                <a:latin typeface="Share Tech Mono" panose="020B0509050000020004" pitchFamily="49" charset="77"/>
              </a:rPr>
              <a:t>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59492A2-E01F-9347-B768-7B4C06F77020}"/>
              </a:ext>
            </a:extLst>
          </p:cNvPr>
          <p:cNvSpPr txBox="1"/>
          <p:nvPr/>
        </p:nvSpPr>
        <p:spPr>
          <a:xfrm>
            <a:off x="10873441" y="2211387"/>
            <a:ext cx="9076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Montserrat" pitchFamily="2" charset="77"/>
              </a:rPr>
              <a:t>bucket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3A1E7C6-CC63-664F-AD8A-1621DDDCADA5}"/>
              </a:ext>
            </a:extLst>
          </p:cNvPr>
          <p:cNvSpPr txBox="1"/>
          <p:nvPr/>
        </p:nvSpPr>
        <p:spPr>
          <a:xfrm>
            <a:off x="8705967" y="785157"/>
            <a:ext cx="7505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Montserrat" pitchFamily="2" charset="77"/>
              </a:rPr>
              <a:t>index</a:t>
            </a:r>
          </a:p>
        </p:txBody>
      </p:sp>
      <p:cxnSp>
        <p:nvCxnSpPr>
          <p:cNvPr id="23" name="Elbow Connector 22">
            <a:extLst>
              <a:ext uri="{FF2B5EF4-FFF2-40B4-BE49-F238E27FC236}">
                <a16:creationId xmlns:a16="http://schemas.microsoft.com/office/drawing/2014/main" id="{8AA713DA-E8B1-194F-A61D-84CADF36DFF0}"/>
              </a:ext>
            </a:extLst>
          </p:cNvPr>
          <p:cNvCxnSpPr>
            <a:stCxn id="22" idx="1"/>
            <a:endCxn id="7" idx="0"/>
          </p:cNvCxnSpPr>
          <p:nvPr/>
        </p:nvCxnSpPr>
        <p:spPr>
          <a:xfrm rot="10800000" flipV="1">
            <a:off x="8306625" y="954433"/>
            <a:ext cx="399342" cy="629357"/>
          </a:xfrm>
          <a:prstGeom prst="bentConnector2">
            <a:avLst/>
          </a:prstGeom>
          <a:ln>
            <a:solidFill>
              <a:schemeClr val="bg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>
            <a:extLst>
              <a:ext uri="{FF2B5EF4-FFF2-40B4-BE49-F238E27FC236}">
                <a16:creationId xmlns:a16="http://schemas.microsoft.com/office/drawing/2014/main" id="{4F94A28E-5EE2-164F-BC7F-D0C0E4D50889}"/>
              </a:ext>
            </a:extLst>
          </p:cNvPr>
          <p:cNvCxnSpPr>
            <a:stCxn id="21" idx="0"/>
            <a:endCxn id="5" idx="3"/>
          </p:cNvCxnSpPr>
          <p:nvPr/>
        </p:nvCxnSpPr>
        <p:spPr>
          <a:xfrm rot="16200000" flipV="1">
            <a:off x="10780490" y="1664624"/>
            <a:ext cx="442930" cy="650595"/>
          </a:xfrm>
          <a:prstGeom prst="bentConnector2">
            <a:avLst/>
          </a:prstGeom>
          <a:ln>
            <a:solidFill>
              <a:schemeClr val="bg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1118021C-DA5C-3342-8882-E610CDC6728F}"/>
              </a:ext>
            </a:extLst>
          </p:cNvPr>
          <p:cNvSpPr/>
          <p:nvPr/>
        </p:nvSpPr>
        <p:spPr>
          <a:xfrm>
            <a:off x="1014979" y="3370692"/>
            <a:ext cx="1860331" cy="5675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NO" sz="1400" dirty="0">
                <a:latin typeface="Montserrat" pitchFamily="2" charset="77"/>
              </a:rPr>
              <a:t>+47-89-89-89-89</a:t>
            </a:r>
          </a:p>
          <a:p>
            <a:pPr algn="ctr"/>
            <a:r>
              <a:rPr lang="en-NO" sz="1400" dirty="0">
                <a:latin typeface="Montserrat" pitchFamily="2" charset="77"/>
              </a:rPr>
              <a:t>john@doe.com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B5B3351-EAAD-004D-82FC-25A32C5940A9}"/>
              </a:ext>
            </a:extLst>
          </p:cNvPr>
          <p:cNvSpPr/>
          <p:nvPr/>
        </p:nvSpPr>
        <p:spPr>
          <a:xfrm>
            <a:off x="1014979" y="2858828"/>
            <a:ext cx="1860331" cy="4561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dirty="0">
                <a:latin typeface="Montserrat" pitchFamily="2" charset="77"/>
              </a:rPr>
              <a:t>John Doe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141DE47-6534-AF41-8808-1E7DA914D4CF}"/>
              </a:ext>
            </a:extLst>
          </p:cNvPr>
          <p:cNvSpPr/>
          <p:nvPr/>
        </p:nvSpPr>
        <p:spPr>
          <a:xfrm>
            <a:off x="8705967" y="2098562"/>
            <a:ext cx="1970690" cy="56755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NO" sz="1200" dirty="0">
                <a:latin typeface="Montserrat" pitchFamily="2" charset="77"/>
              </a:rPr>
              <a:t>John Doe</a:t>
            </a:r>
            <a:br>
              <a:rPr lang="en-NO" sz="1200" dirty="0">
                <a:latin typeface="Montserrat" pitchFamily="2" charset="77"/>
              </a:rPr>
            </a:br>
            <a:r>
              <a:rPr lang="en-NO" sz="1200" dirty="0">
                <a:latin typeface="Montserrat" pitchFamily="2" charset="77"/>
              </a:rPr>
              <a:t>+47-89-89-89-89, …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1EBD456-217B-E243-A39B-596760F90E07}"/>
              </a:ext>
            </a:extLst>
          </p:cNvPr>
          <p:cNvSpPr txBox="1"/>
          <p:nvPr/>
        </p:nvSpPr>
        <p:spPr>
          <a:xfrm>
            <a:off x="8089258" y="2197675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dirty="0">
                <a:solidFill>
                  <a:schemeClr val="accent3"/>
                </a:solidFill>
                <a:latin typeface="Share Tech Mono" panose="020B0509050000020004" pitchFamily="49" charset="77"/>
              </a:rPr>
              <a:t>01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CB7D33E-0FD2-1445-8A6A-8334F11E97CA}"/>
              </a:ext>
            </a:extLst>
          </p:cNvPr>
          <p:cNvSpPr/>
          <p:nvPr/>
        </p:nvSpPr>
        <p:spPr>
          <a:xfrm>
            <a:off x="1014979" y="4994248"/>
            <a:ext cx="1860331" cy="5675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NO" sz="1400" dirty="0">
                <a:latin typeface="Montserrat" pitchFamily="2" charset="77"/>
              </a:rPr>
              <a:t>+47-67-67-67-67</a:t>
            </a:r>
          </a:p>
          <a:p>
            <a:pPr algn="ctr"/>
            <a:r>
              <a:rPr lang="en-NO" sz="1400" dirty="0">
                <a:latin typeface="Montserrat" pitchFamily="2" charset="77"/>
              </a:rPr>
              <a:t>lisa@smith.no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598A20B-D7F9-274B-B7FF-16609606A2AB}"/>
              </a:ext>
            </a:extLst>
          </p:cNvPr>
          <p:cNvSpPr txBox="1"/>
          <p:nvPr/>
        </p:nvSpPr>
        <p:spPr>
          <a:xfrm>
            <a:off x="325784" y="2294388"/>
            <a:ext cx="5421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Montserrat" pitchFamily="2" charset="77"/>
              </a:rPr>
              <a:t>key</a:t>
            </a:r>
          </a:p>
        </p:txBody>
      </p:sp>
      <p:cxnSp>
        <p:nvCxnSpPr>
          <p:cNvPr id="34" name="Elbow Connector 33">
            <a:extLst>
              <a:ext uri="{FF2B5EF4-FFF2-40B4-BE49-F238E27FC236}">
                <a16:creationId xmlns:a16="http://schemas.microsoft.com/office/drawing/2014/main" id="{E6E6A83D-A3CB-E847-A07A-BBCFFB49D49F}"/>
              </a:ext>
            </a:extLst>
          </p:cNvPr>
          <p:cNvCxnSpPr>
            <a:cxnSpLocks/>
            <a:stCxn id="33" idx="2"/>
            <a:endCxn id="26" idx="1"/>
          </p:cNvCxnSpPr>
          <p:nvPr/>
        </p:nvCxnSpPr>
        <p:spPr>
          <a:xfrm rot="16200000" flipH="1">
            <a:off x="578930" y="2650863"/>
            <a:ext cx="453971" cy="418127"/>
          </a:xfrm>
          <a:prstGeom prst="bentConnector2">
            <a:avLst/>
          </a:prstGeom>
          <a:ln>
            <a:solidFill>
              <a:schemeClr val="bg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4D386BD6-0BB3-EF44-B6DF-580D56A242ED}"/>
              </a:ext>
            </a:extLst>
          </p:cNvPr>
          <p:cNvSpPr txBox="1"/>
          <p:nvPr/>
        </p:nvSpPr>
        <p:spPr>
          <a:xfrm>
            <a:off x="2447696" y="2323150"/>
            <a:ext cx="14029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Montserrat" pitchFamily="2" charset="77"/>
              </a:rPr>
              <a:t>information</a:t>
            </a:r>
          </a:p>
        </p:txBody>
      </p:sp>
      <p:cxnSp>
        <p:nvCxnSpPr>
          <p:cNvPr id="36" name="Elbow Connector 35">
            <a:extLst>
              <a:ext uri="{FF2B5EF4-FFF2-40B4-BE49-F238E27FC236}">
                <a16:creationId xmlns:a16="http://schemas.microsoft.com/office/drawing/2014/main" id="{82E56E72-EBE5-354B-830F-4EE9A45B45CF}"/>
              </a:ext>
            </a:extLst>
          </p:cNvPr>
          <p:cNvCxnSpPr>
            <a:cxnSpLocks/>
            <a:stCxn id="35" idx="2"/>
            <a:endCxn id="25" idx="3"/>
          </p:cNvCxnSpPr>
          <p:nvPr/>
        </p:nvCxnSpPr>
        <p:spPr>
          <a:xfrm rot="5400000">
            <a:off x="2515857" y="3021157"/>
            <a:ext cx="992767" cy="273860"/>
          </a:xfrm>
          <a:prstGeom prst="bentConnector2">
            <a:avLst/>
          </a:prstGeom>
          <a:ln>
            <a:solidFill>
              <a:schemeClr val="bg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4F8CD119-D10D-4E44-8DC2-A48061FA2872}"/>
              </a:ext>
            </a:extLst>
          </p:cNvPr>
          <p:cNvSpPr txBox="1"/>
          <p:nvPr/>
        </p:nvSpPr>
        <p:spPr>
          <a:xfrm>
            <a:off x="5150399" y="3870452"/>
            <a:ext cx="4459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3600" dirty="0">
                <a:latin typeface="Montserrat" pitchFamily="2" charset="77"/>
              </a:rPr>
              <a:t>?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92D0DB1D-9DE9-494F-999B-2B1DD4CE6A98}"/>
              </a:ext>
            </a:extLst>
          </p:cNvPr>
          <p:cNvSpPr/>
          <p:nvPr/>
        </p:nvSpPr>
        <p:spPr>
          <a:xfrm>
            <a:off x="4492844" y="2719607"/>
            <a:ext cx="1761066" cy="295768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NO" dirty="0">
                <a:latin typeface="Montserrat" pitchFamily="2" charset="77"/>
              </a:rPr>
              <a:t>Hash Function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E944546B-1222-4740-B8DD-914E569C4080}"/>
              </a:ext>
            </a:extLst>
          </p:cNvPr>
          <p:cNvSpPr/>
          <p:nvPr/>
        </p:nvSpPr>
        <p:spPr>
          <a:xfrm>
            <a:off x="5299999" y="3683404"/>
            <a:ext cx="146756" cy="146756"/>
          </a:xfrm>
          <a:prstGeom prst="ellipse">
            <a:avLst/>
          </a:prstGeom>
          <a:solidFill>
            <a:schemeClr val="tx1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5469D50D-18CB-6F4C-B0B1-CED8287F7C76}"/>
              </a:ext>
            </a:extLst>
          </p:cNvPr>
          <p:cNvSpPr/>
          <p:nvPr/>
        </p:nvSpPr>
        <p:spPr>
          <a:xfrm>
            <a:off x="5312819" y="4157773"/>
            <a:ext cx="146756" cy="146756"/>
          </a:xfrm>
          <a:prstGeom prst="ellipse">
            <a:avLst/>
          </a:prstGeom>
          <a:solidFill>
            <a:schemeClr val="tx1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47B8A71-B930-EC44-A0FD-BE1CF1499015}"/>
              </a:ext>
            </a:extLst>
          </p:cNvPr>
          <p:cNvSpPr/>
          <p:nvPr/>
        </p:nvSpPr>
        <p:spPr>
          <a:xfrm>
            <a:off x="1009501" y="2854657"/>
            <a:ext cx="1860331" cy="45616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O" dirty="0">
                <a:latin typeface="Montserrat" pitchFamily="2" charset="77"/>
              </a:rPr>
              <a:t>John Doe</a:t>
            </a:r>
          </a:p>
        </p:txBody>
      </p:sp>
      <p:cxnSp>
        <p:nvCxnSpPr>
          <p:cNvPr id="42" name="Elbow Connector 41">
            <a:extLst>
              <a:ext uri="{FF2B5EF4-FFF2-40B4-BE49-F238E27FC236}">
                <a16:creationId xmlns:a16="http://schemas.microsoft.com/office/drawing/2014/main" id="{8A9082F5-DDB9-E747-8D9E-C1580F0D4185}"/>
              </a:ext>
            </a:extLst>
          </p:cNvPr>
          <p:cNvCxnSpPr>
            <a:stCxn id="41" idx="3"/>
          </p:cNvCxnSpPr>
          <p:nvPr/>
        </p:nvCxnSpPr>
        <p:spPr>
          <a:xfrm>
            <a:off x="2869832" y="3082742"/>
            <a:ext cx="2430166" cy="658260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3" name="Elbow Connector 42">
            <a:extLst>
              <a:ext uri="{FF2B5EF4-FFF2-40B4-BE49-F238E27FC236}">
                <a16:creationId xmlns:a16="http://schemas.microsoft.com/office/drawing/2014/main" id="{AADB1BA3-85FB-2D47-BE2A-2DB28D763A73}"/>
              </a:ext>
            </a:extLst>
          </p:cNvPr>
          <p:cNvCxnSpPr>
            <a:stCxn id="39" idx="6"/>
            <a:endCxn id="28" idx="1"/>
          </p:cNvCxnSpPr>
          <p:nvPr/>
        </p:nvCxnSpPr>
        <p:spPr>
          <a:xfrm flipV="1">
            <a:off x="5446755" y="2382341"/>
            <a:ext cx="2642503" cy="1374441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69CA9432-6D0C-1148-A0C7-7DF341D784C6}"/>
              </a:ext>
            </a:extLst>
          </p:cNvPr>
          <p:cNvSpPr/>
          <p:nvPr/>
        </p:nvSpPr>
        <p:spPr>
          <a:xfrm>
            <a:off x="1004283" y="4481064"/>
            <a:ext cx="1860331" cy="45616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O" dirty="0">
                <a:latin typeface="Montserrat" pitchFamily="2" charset="77"/>
              </a:rPr>
              <a:t>Lisa Smith</a:t>
            </a:r>
          </a:p>
        </p:txBody>
      </p:sp>
      <p:cxnSp>
        <p:nvCxnSpPr>
          <p:cNvPr id="45" name="Elbow Connector 44">
            <a:extLst>
              <a:ext uri="{FF2B5EF4-FFF2-40B4-BE49-F238E27FC236}">
                <a16:creationId xmlns:a16="http://schemas.microsoft.com/office/drawing/2014/main" id="{2AFC1184-2D31-364D-988A-94CA0C04D48F}"/>
              </a:ext>
            </a:extLst>
          </p:cNvPr>
          <p:cNvCxnSpPr>
            <a:cxnSpLocks/>
            <a:stCxn id="44" idx="3"/>
            <a:endCxn id="40" idx="2"/>
          </p:cNvCxnSpPr>
          <p:nvPr/>
        </p:nvCxnSpPr>
        <p:spPr>
          <a:xfrm flipV="1">
            <a:off x="2864614" y="4231151"/>
            <a:ext cx="2448205" cy="477998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DA3007CD-86E0-6045-9F61-25C2F892F03D}"/>
              </a:ext>
            </a:extLst>
          </p:cNvPr>
          <p:cNvCxnSpPr>
            <a:cxnSpLocks/>
            <a:stCxn id="40" idx="6"/>
            <a:endCxn id="28" idx="1"/>
          </p:cNvCxnSpPr>
          <p:nvPr/>
        </p:nvCxnSpPr>
        <p:spPr>
          <a:xfrm flipV="1">
            <a:off x="5459575" y="2382341"/>
            <a:ext cx="2629683" cy="1848810"/>
          </a:xfrm>
          <a:prstGeom prst="bentConnector3">
            <a:avLst>
              <a:gd name="adj1" fmla="val 69687"/>
            </a:avLst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3091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29" grpId="0" animBg="1"/>
      <p:bldP spid="40" grpId="0" animBg="1"/>
      <p:bldP spid="4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D29D4-C2F0-4843-AEDC-E63500054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Minimising Collisions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8B009B-E85F-1B4E-8202-2749005B1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4</a:t>
            </a:fld>
            <a:endParaRPr lang="en-NO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7D3E21-C475-4043-840D-8CF96B898401}"/>
              </a:ext>
            </a:extLst>
          </p:cNvPr>
          <p:cNvSpPr/>
          <p:nvPr/>
        </p:nvSpPr>
        <p:spPr>
          <a:xfrm>
            <a:off x="1505030" y="4664759"/>
            <a:ext cx="384313" cy="3843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45D4C28-4FB3-6747-9272-A349A6D0487B}"/>
              </a:ext>
            </a:extLst>
          </p:cNvPr>
          <p:cNvSpPr/>
          <p:nvPr/>
        </p:nvSpPr>
        <p:spPr>
          <a:xfrm>
            <a:off x="2005299" y="4664759"/>
            <a:ext cx="384313" cy="3843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9A07ECC-9ECC-434D-A6EE-A128943D295B}"/>
              </a:ext>
            </a:extLst>
          </p:cNvPr>
          <p:cNvSpPr/>
          <p:nvPr/>
        </p:nvSpPr>
        <p:spPr>
          <a:xfrm>
            <a:off x="2502254" y="4664759"/>
            <a:ext cx="384313" cy="3843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A082497-60C0-E447-AAD0-B21B5A780CC9}"/>
              </a:ext>
            </a:extLst>
          </p:cNvPr>
          <p:cNvSpPr/>
          <p:nvPr/>
        </p:nvSpPr>
        <p:spPr>
          <a:xfrm>
            <a:off x="2989267" y="4664758"/>
            <a:ext cx="384313" cy="384313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A08C48E-0C46-0342-813B-6769753E7DE9}"/>
              </a:ext>
            </a:extLst>
          </p:cNvPr>
          <p:cNvSpPr/>
          <p:nvPr/>
        </p:nvSpPr>
        <p:spPr>
          <a:xfrm>
            <a:off x="3486222" y="4664758"/>
            <a:ext cx="384313" cy="3843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CF75DF-425A-3940-8C6F-B273E652BBF5}"/>
              </a:ext>
            </a:extLst>
          </p:cNvPr>
          <p:cNvSpPr txBox="1"/>
          <p:nvPr/>
        </p:nvSpPr>
        <p:spPr>
          <a:xfrm>
            <a:off x="2262354" y="5133492"/>
            <a:ext cx="1744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i="1" dirty="0">
                <a:solidFill>
                  <a:schemeClr val="bg2">
                    <a:lumMod val="60000"/>
                    <a:lumOff val="40000"/>
                  </a:schemeClr>
                </a:solidFill>
                <a:latin typeface="Montserrat" pitchFamily="2" charset="77"/>
              </a:rPr>
              <a:t>table indexes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7BDFB6-4345-C749-A68A-DE43F8D6D474}"/>
              </a:ext>
            </a:extLst>
          </p:cNvPr>
          <p:cNvSpPr txBox="1"/>
          <p:nvPr/>
        </p:nvSpPr>
        <p:spPr>
          <a:xfrm>
            <a:off x="1563866" y="4295426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dirty="0">
                <a:latin typeface="Share Tech Mono" panose="020B0509050000020004" pitchFamily="49" charset="77"/>
              </a:rPr>
              <a:t>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8A776F8-5877-9840-B4E1-8ACBDAD81479}"/>
              </a:ext>
            </a:extLst>
          </p:cNvPr>
          <p:cNvSpPr txBox="1"/>
          <p:nvPr/>
        </p:nvSpPr>
        <p:spPr>
          <a:xfrm>
            <a:off x="2044264" y="4295426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dirty="0">
                <a:latin typeface="Share Tech Mono" panose="020B0509050000020004" pitchFamily="49" charset="77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AA3CD20-DFEF-3E48-AC1F-090FE56A7DE3}"/>
              </a:ext>
            </a:extLst>
          </p:cNvPr>
          <p:cNvSpPr txBox="1"/>
          <p:nvPr/>
        </p:nvSpPr>
        <p:spPr>
          <a:xfrm>
            <a:off x="2541215" y="4295426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dirty="0">
                <a:latin typeface="Share Tech Mono" panose="020B0509050000020004" pitchFamily="49" charset="77"/>
              </a:rPr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8B45E3F-0EA8-424A-B8E1-F2B1A18F762B}"/>
              </a:ext>
            </a:extLst>
          </p:cNvPr>
          <p:cNvSpPr txBox="1"/>
          <p:nvPr/>
        </p:nvSpPr>
        <p:spPr>
          <a:xfrm>
            <a:off x="3521865" y="4295426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dirty="0">
                <a:latin typeface="Share Tech Mono" panose="020B0509050000020004" pitchFamily="49" charset="77"/>
              </a:rPr>
              <a:t>N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70B5F3D-2F21-0F43-952A-1D8A95DA711E}"/>
              </a:ext>
            </a:extLst>
          </p:cNvPr>
          <p:cNvCxnSpPr>
            <a:cxnSpLocks/>
          </p:cNvCxnSpPr>
          <p:nvPr/>
        </p:nvCxnSpPr>
        <p:spPr>
          <a:xfrm>
            <a:off x="1521247" y="3092662"/>
            <a:ext cx="2365505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986298EF-6DEA-A544-9F3B-EA567DA070D0}"/>
              </a:ext>
            </a:extLst>
          </p:cNvPr>
          <p:cNvSpPr txBox="1"/>
          <p:nvPr/>
        </p:nvSpPr>
        <p:spPr>
          <a:xfrm>
            <a:off x="2290583" y="2567741"/>
            <a:ext cx="1705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i="1" dirty="0">
                <a:solidFill>
                  <a:schemeClr val="bg2">
                    <a:lumMod val="60000"/>
                    <a:lumOff val="40000"/>
                  </a:schemeClr>
                </a:solidFill>
                <a:latin typeface="Montserrat" pitchFamily="2" charset="77"/>
              </a:rPr>
              <a:t>possible keys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CAA8BDA-8091-944B-B4A7-84FE7866D273}"/>
              </a:ext>
            </a:extLst>
          </p:cNvPr>
          <p:cNvSpPr/>
          <p:nvPr/>
        </p:nvSpPr>
        <p:spPr>
          <a:xfrm>
            <a:off x="1632692" y="3013149"/>
            <a:ext cx="159026" cy="15902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40B5F9D-6BA7-B745-ABF1-4870A2917BE8}"/>
              </a:ext>
            </a:extLst>
          </p:cNvPr>
          <p:cNvSpPr/>
          <p:nvPr/>
        </p:nvSpPr>
        <p:spPr>
          <a:xfrm>
            <a:off x="2115119" y="3013149"/>
            <a:ext cx="159026" cy="15902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D55995D-E036-CD4D-8DD4-E91D34ED7E84}"/>
              </a:ext>
            </a:extLst>
          </p:cNvPr>
          <p:cNvSpPr/>
          <p:nvPr/>
        </p:nvSpPr>
        <p:spPr>
          <a:xfrm>
            <a:off x="3596112" y="3013149"/>
            <a:ext cx="159026" cy="15902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29A777C-1415-FC46-9CAC-4CC7BA985C4C}"/>
              </a:ext>
            </a:extLst>
          </p:cNvPr>
          <p:cNvSpPr/>
          <p:nvPr/>
        </p:nvSpPr>
        <p:spPr>
          <a:xfrm>
            <a:off x="2605063" y="3013149"/>
            <a:ext cx="159026" cy="15902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D4C5DA6-561E-0344-AA03-FD87B8B34E88}"/>
              </a:ext>
            </a:extLst>
          </p:cNvPr>
          <p:cNvCxnSpPr>
            <a:cxnSpLocks/>
            <a:stCxn id="23" idx="4"/>
            <a:endCxn id="13" idx="0"/>
          </p:cNvCxnSpPr>
          <p:nvPr/>
        </p:nvCxnSpPr>
        <p:spPr>
          <a:xfrm>
            <a:off x="1712205" y="3172175"/>
            <a:ext cx="6511" cy="11232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B3AC6C60-9EDC-E944-BA41-51DAEE32A3DD}"/>
              </a:ext>
            </a:extLst>
          </p:cNvPr>
          <p:cNvCxnSpPr>
            <a:cxnSpLocks/>
            <a:stCxn id="24" idx="4"/>
            <a:endCxn id="14" idx="0"/>
          </p:cNvCxnSpPr>
          <p:nvPr/>
        </p:nvCxnSpPr>
        <p:spPr>
          <a:xfrm>
            <a:off x="2194632" y="3172175"/>
            <a:ext cx="4482" cy="11232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9B73AE7-077B-C849-8EE3-1E98E56AA409}"/>
              </a:ext>
            </a:extLst>
          </p:cNvPr>
          <p:cNvCxnSpPr>
            <a:cxnSpLocks/>
            <a:stCxn id="26" idx="4"/>
            <a:endCxn id="15" idx="0"/>
          </p:cNvCxnSpPr>
          <p:nvPr/>
        </p:nvCxnSpPr>
        <p:spPr>
          <a:xfrm>
            <a:off x="2684576" y="3172175"/>
            <a:ext cx="11489" cy="11232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F0105050-AC27-6343-BD95-DCB96F28A881}"/>
              </a:ext>
            </a:extLst>
          </p:cNvPr>
          <p:cNvCxnSpPr>
            <a:cxnSpLocks/>
            <a:stCxn id="25" idx="4"/>
            <a:endCxn id="16" idx="0"/>
          </p:cNvCxnSpPr>
          <p:nvPr/>
        </p:nvCxnSpPr>
        <p:spPr>
          <a:xfrm>
            <a:off x="3675625" y="3172175"/>
            <a:ext cx="1090" cy="11232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AACF4FF6-D22A-3343-8615-6F75FE407FB0}"/>
              </a:ext>
            </a:extLst>
          </p:cNvPr>
          <p:cNvSpPr txBox="1"/>
          <p:nvPr/>
        </p:nvSpPr>
        <p:spPr>
          <a:xfrm>
            <a:off x="925400" y="1887582"/>
            <a:ext cx="4038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dirty="0">
                <a:latin typeface="Montserrat" pitchFamily="2" charset="77"/>
              </a:rPr>
              <a:t>as many buckets as possible keys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5BDF6D3-C6DC-2846-AA2F-E9F2C6A46139}"/>
              </a:ext>
            </a:extLst>
          </p:cNvPr>
          <p:cNvSpPr txBox="1"/>
          <p:nvPr/>
        </p:nvSpPr>
        <p:spPr>
          <a:xfrm>
            <a:off x="1435841" y="5710019"/>
            <a:ext cx="2656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O" dirty="0">
                <a:latin typeface="Montserrat" pitchFamily="2" charset="77"/>
              </a:rPr>
              <a:t>use “perfect” hashing</a:t>
            </a:r>
            <a:br>
              <a:rPr lang="en-NO" dirty="0">
                <a:latin typeface="Montserrat" pitchFamily="2" charset="77"/>
              </a:rPr>
            </a:br>
            <a:r>
              <a:rPr lang="en-NO" dirty="0">
                <a:solidFill>
                  <a:schemeClr val="accent3"/>
                </a:solidFill>
                <a:latin typeface="Montserrat" pitchFamily="2" charset="77"/>
              </a:rPr>
              <a:t>injective</a:t>
            </a:r>
            <a:r>
              <a:rPr lang="en-NO" dirty="0">
                <a:latin typeface="Montserrat" pitchFamily="2" charset="77"/>
              </a:rPr>
              <a:t> function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8779B83-4DE7-3345-817F-5BA4E5F19412}"/>
              </a:ext>
            </a:extLst>
          </p:cNvPr>
          <p:cNvSpPr/>
          <p:nvPr/>
        </p:nvSpPr>
        <p:spPr>
          <a:xfrm>
            <a:off x="8058631" y="4664759"/>
            <a:ext cx="384313" cy="3843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49E966C-E2C9-2E4F-A02C-51116565518C}"/>
              </a:ext>
            </a:extLst>
          </p:cNvPr>
          <p:cNvSpPr/>
          <p:nvPr/>
        </p:nvSpPr>
        <p:spPr>
          <a:xfrm>
            <a:off x="8558900" y="4664759"/>
            <a:ext cx="384313" cy="3843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BD5D91C8-1F6D-8C49-A2B5-81ED9B195408}"/>
              </a:ext>
            </a:extLst>
          </p:cNvPr>
          <p:cNvSpPr/>
          <p:nvPr/>
        </p:nvSpPr>
        <p:spPr>
          <a:xfrm>
            <a:off x="9055855" y="4664759"/>
            <a:ext cx="384313" cy="3843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7F8654D-056B-E44E-B338-2264BD9C852F}"/>
              </a:ext>
            </a:extLst>
          </p:cNvPr>
          <p:cNvSpPr/>
          <p:nvPr/>
        </p:nvSpPr>
        <p:spPr>
          <a:xfrm>
            <a:off x="9542868" y="4664758"/>
            <a:ext cx="384313" cy="384313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F5B3C1C-0807-504D-B8B9-CFD8777FECE7}"/>
              </a:ext>
            </a:extLst>
          </p:cNvPr>
          <p:cNvSpPr/>
          <p:nvPr/>
        </p:nvSpPr>
        <p:spPr>
          <a:xfrm>
            <a:off x="10039823" y="4664758"/>
            <a:ext cx="384313" cy="3843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FD4C04E-2178-3648-89C1-A588656C8268}"/>
              </a:ext>
            </a:extLst>
          </p:cNvPr>
          <p:cNvSpPr txBox="1"/>
          <p:nvPr/>
        </p:nvSpPr>
        <p:spPr>
          <a:xfrm>
            <a:off x="8815955" y="5133492"/>
            <a:ext cx="1744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i="1" dirty="0">
                <a:solidFill>
                  <a:schemeClr val="bg2">
                    <a:lumMod val="60000"/>
                    <a:lumOff val="40000"/>
                  </a:schemeClr>
                </a:solidFill>
                <a:latin typeface="Montserrat" pitchFamily="2" charset="77"/>
              </a:rPr>
              <a:t>table indexes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EE70F7E-F6CA-C641-90F8-138E90FD7DBE}"/>
              </a:ext>
            </a:extLst>
          </p:cNvPr>
          <p:cNvSpPr txBox="1"/>
          <p:nvPr/>
        </p:nvSpPr>
        <p:spPr>
          <a:xfrm>
            <a:off x="8117467" y="4295426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dirty="0">
                <a:latin typeface="Share Tech Mono" panose="020B0509050000020004" pitchFamily="49" charset="77"/>
              </a:rPr>
              <a:t>0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0BE6605-774F-0F45-80E8-74753120E693}"/>
              </a:ext>
            </a:extLst>
          </p:cNvPr>
          <p:cNvSpPr txBox="1"/>
          <p:nvPr/>
        </p:nvSpPr>
        <p:spPr>
          <a:xfrm>
            <a:off x="8597865" y="4295426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dirty="0">
                <a:latin typeface="Share Tech Mono" panose="020B0509050000020004" pitchFamily="49" charset="77"/>
              </a:rPr>
              <a:t>1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B834A4E-879C-BE48-B8B6-C7FBC67E5128}"/>
              </a:ext>
            </a:extLst>
          </p:cNvPr>
          <p:cNvSpPr txBox="1"/>
          <p:nvPr/>
        </p:nvSpPr>
        <p:spPr>
          <a:xfrm>
            <a:off x="9094816" y="4295426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dirty="0">
                <a:latin typeface="Share Tech Mono" panose="020B0509050000020004" pitchFamily="49" charset="77"/>
              </a:rPr>
              <a:t>2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E09E2F8-A909-A643-AC5D-B942977D4BDC}"/>
              </a:ext>
            </a:extLst>
          </p:cNvPr>
          <p:cNvSpPr txBox="1"/>
          <p:nvPr/>
        </p:nvSpPr>
        <p:spPr>
          <a:xfrm>
            <a:off x="10075466" y="4295426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dirty="0">
                <a:latin typeface="Share Tech Mono" panose="020B0509050000020004" pitchFamily="49" charset="77"/>
              </a:rPr>
              <a:t>N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78ECC371-7FC7-CF45-912F-0F8C0B1ADD0D}"/>
              </a:ext>
            </a:extLst>
          </p:cNvPr>
          <p:cNvCxnSpPr>
            <a:cxnSpLocks/>
          </p:cNvCxnSpPr>
          <p:nvPr/>
        </p:nvCxnSpPr>
        <p:spPr>
          <a:xfrm>
            <a:off x="6776417" y="3092662"/>
            <a:ext cx="4943187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6A5CD22B-AB55-844F-A396-A76552996E76}"/>
              </a:ext>
            </a:extLst>
          </p:cNvPr>
          <p:cNvSpPr txBox="1"/>
          <p:nvPr/>
        </p:nvSpPr>
        <p:spPr>
          <a:xfrm>
            <a:off x="8844184" y="2567741"/>
            <a:ext cx="1705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i="1" dirty="0">
                <a:solidFill>
                  <a:schemeClr val="bg2">
                    <a:lumMod val="60000"/>
                    <a:lumOff val="40000"/>
                  </a:schemeClr>
                </a:solidFill>
                <a:latin typeface="Montserrat" pitchFamily="2" charset="77"/>
              </a:rPr>
              <a:t>possible keys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9785DD06-3BB5-0640-9936-DD3FB82B589F}"/>
              </a:ext>
            </a:extLst>
          </p:cNvPr>
          <p:cNvSpPr/>
          <p:nvPr/>
        </p:nvSpPr>
        <p:spPr>
          <a:xfrm>
            <a:off x="8186293" y="3013149"/>
            <a:ext cx="159026" cy="15902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D1562C8B-D8FB-D74C-9526-58DDE8E73251}"/>
              </a:ext>
            </a:extLst>
          </p:cNvPr>
          <p:cNvSpPr/>
          <p:nvPr/>
        </p:nvSpPr>
        <p:spPr>
          <a:xfrm>
            <a:off x="8668720" y="3013149"/>
            <a:ext cx="159026" cy="15902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22E62DBE-401F-8545-A9D3-C86ED7430A35}"/>
              </a:ext>
            </a:extLst>
          </p:cNvPr>
          <p:cNvSpPr/>
          <p:nvPr/>
        </p:nvSpPr>
        <p:spPr>
          <a:xfrm>
            <a:off x="10149713" y="3013149"/>
            <a:ext cx="159026" cy="15902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746870ED-30F7-A24E-A071-5A4AFFB9710F}"/>
              </a:ext>
            </a:extLst>
          </p:cNvPr>
          <p:cNvSpPr/>
          <p:nvPr/>
        </p:nvSpPr>
        <p:spPr>
          <a:xfrm>
            <a:off x="9158664" y="3013149"/>
            <a:ext cx="159026" cy="15902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911E4763-8165-2241-99C3-AB5354F153BB}"/>
              </a:ext>
            </a:extLst>
          </p:cNvPr>
          <p:cNvCxnSpPr>
            <a:cxnSpLocks/>
            <a:stCxn id="59" idx="4"/>
            <a:endCxn id="53" idx="0"/>
          </p:cNvCxnSpPr>
          <p:nvPr/>
        </p:nvCxnSpPr>
        <p:spPr>
          <a:xfrm>
            <a:off x="8265806" y="3172175"/>
            <a:ext cx="6511" cy="11232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04C47EF4-5257-8740-8676-292443DE674B}"/>
              </a:ext>
            </a:extLst>
          </p:cNvPr>
          <p:cNvCxnSpPr>
            <a:cxnSpLocks/>
            <a:stCxn id="60" idx="4"/>
            <a:endCxn id="54" idx="0"/>
          </p:cNvCxnSpPr>
          <p:nvPr/>
        </p:nvCxnSpPr>
        <p:spPr>
          <a:xfrm>
            <a:off x="8748233" y="3172175"/>
            <a:ext cx="4482" cy="11232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9FB6F973-69BD-A64A-8150-0F0F7228F7A0}"/>
              </a:ext>
            </a:extLst>
          </p:cNvPr>
          <p:cNvCxnSpPr>
            <a:cxnSpLocks/>
            <a:stCxn id="62" idx="4"/>
            <a:endCxn id="55" idx="0"/>
          </p:cNvCxnSpPr>
          <p:nvPr/>
        </p:nvCxnSpPr>
        <p:spPr>
          <a:xfrm>
            <a:off x="9238177" y="3172175"/>
            <a:ext cx="11489" cy="11232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72FE5CDC-5206-D048-8261-648EFDB7B338}"/>
              </a:ext>
            </a:extLst>
          </p:cNvPr>
          <p:cNvCxnSpPr>
            <a:cxnSpLocks/>
            <a:stCxn id="61" idx="4"/>
            <a:endCxn id="56" idx="0"/>
          </p:cNvCxnSpPr>
          <p:nvPr/>
        </p:nvCxnSpPr>
        <p:spPr>
          <a:xfrm>
            <a:off x="10229226" y="3172175"/>
            <a:ext cx="1090" cy="11232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12C5D893-C77D-FB43-8592-A3E8FD2102BC}"/>
              </a:ext>
            </a:extLst>
          </p:cNvPr>
          <p:cNvSpPr txBox="1"/>
          <p:nvPr/>
        </p:nvSpPr>
        <p:spPr>
          <a:xfrm>
            <a:off x="7139521" y="1887582"/>
            <a:ext cx="3785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Montserrat" pitchFamily="2" charset="77"/>
              </a:rPr>
              <a:t>l</a:t>
            </a:r>
            <a:r>
              <a:rPr lang="en-NO" dirty="0">
                <a:latin typeface="Montserrat" pitchFamily="2" charset="77"/>
              </a:rPr>
              <a:t>ess buckets than possible keys</a:t>
            </a: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47580A8D-865B-7F49-8FA2-A3355BA5F4AF}"/>
              </a:ext>
            </a:extLst>
          </p:cNvPr>
          <p:cNvSpPr/>
          <p:nvPr/>
        </p:nvSpPr>
        <p:spPr>
          <a:xfrm>
            <a:off x="6995606" y="3013149"/>
            <a:ext cx="159026" cy="15902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C06FB8F1-4157-1742-A1D2-2BD1B336120D}"/>
              </a:ext>
            </a:extLst>
          </p:cNvPr>
          <p:cNvSpPr/>
          <p:nvPr/>
        </p:nvSpPr>
        <p:spPr>
          <a:xfrm>
            <a:off x="7622717" y="3012091"/>
            <a:ext cx="159026" cy="15902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EF70BFFF-4228-EF4D-A924-9A7FAF513957}"/>
              </a:ext>
            </a:extLst>
          </p:cNvPr>
          <p:cNvSpPr/>
          <p:nvPr/>
        </p:nvSpPr>
        <p:spPr>
          <a:xfrm>
            <a:off x="9712507" y="3027331"/>
            <a:ext cx="159026" cy="15902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CA7C4B81-F59E-4243-A4E9-F1B225E8924D}"/>
              </a:ext>
            </a:extLst>
          </p:cNvPr>
          <p:cNvSpPr/>
          <p:nvPr/>
        </p:nvSpPr>
        <p:spPr>
          <a:xfrm>
            <a:off x="10687702" y="3027331"/>
            <a:ext cx="159026" cy="15902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B2906ED1-2700-3549-AC64-E3CFFD0FDD65}"/>
              </a:ext>
            </a:extLst>
          </p:cNvPr>
          <p:cNvSpPr/>
          <p:nvPr/>
        </p:nvSpPr>
        <p:spPr>
          <a:xfrm>
            <a:off x="11234984" y="3027331"/>
            <a:ext cx="159026" cy="15902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472AE731-40B7-E04D-B74C-A43C7B2143E2}"/>
              </a:ext>
            </a:extLst>
          </p:cNvPr>
          <p:cNvSpPr txBox="1"/>
          <p:nvPr/>
        </p:nvSpPr>
        <p:spPr>
          <a:xfrm>
            <a:off x="7642233" y="5590522"/>
            <a:ext cx="31918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O" dirty="0">
                <a:solidFill>
                  <a:schemeClr val="accent5"/>
                </a:solidFill>
                <a:latin typeface="Montserrat" pitchFamily="2" charset="77"/>
              </a:rPr>
              <a:t>cannot avoid collisions</a:t>
            </a:r>
          </a:p>
          <a:p>
            <a:pPr algn="ctr"/>
            <a:r>
              <a:rPr lang="en-NO" dirty="0">
                <a:latin typeface="Montserrat" pitchFamily="2" charset="77"/>
              </a:rPr>
              <a:t>minimize their probability</a:t>
            </a:r>
          </a:p>
        </p:txBody>
      </p:sp>
    </p:spTree>
    <p:extLst>
      <p:ext uri="{BB962C8B-B14F-4D97-AF65-F5344CB8AC3E}">
        <p14:creationId xmlns:p14="http://schemas.microsoft.com/office/powerpoint/2010/main" val="687691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D29D4-C2F0-4843-AEDC-E63500054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Minimising Collisions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8B009B-E85F-1B4E-8202-2749005B1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5</a:t>
            </a:fld>
            <a:endParaRPr lang="en-NO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8779B83-4DE7-3345-817F-5BA4E5F19412}"/>
              </a:ext>
            </a:extLst>
          </p:cNvPr>
          <p:cNvSpPr/>
          <p:nvPr/>
        </p:nvSpPr>
        <p:spPr>
          <a:xfrm>
            <a:off x="1901225" y="4187325"/>
            <a:ext cx="384313" cy="1508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49E966C-E2C9-2E4F-A02C-51116565518C}"/>
              </a:ext>
            </a:extLst>
          </p:cNvPr>
          <p:cNvSpPr/>
          <p:nvPr/>
        </p:nvSpPr>
        <p:spPr>
          <a:xfrm>
            <a:off x="2401494" y="4187325"/>
            <a:ext cx="384313" cy="3957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BD5D91C8-1F6D-8C49-A2B5-81ED9B195408}"/>
              </a:ext>
            </a:extLst>
          </p:cNvPr>
          <p:cNvSpPr/>
          <p:nvPr/>
        </p:nvSpPr>
        <p:spPr>
          <a:xfrm>
            <a:off x="2898449" y="4187326"/>
            <a:ext cx="384313" cy="3957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F5B3C1C-0807-504D-B8B9-CFD8777FECE7}"/>
              </a:ext>
            </a:extLst>
          </p:cNvPr>
          <p:cNvSpPr/>
          <p:nvPr/>
        </p:nvSpPr>
        <p:spPr>
          <a:xfrm>
            <a:off x="3881903" y="4200330"/>
            <a:ext cx="384313" cy="3645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FD4C04E-2178-3648-89C1-A588656C8268}"/>
              </a:ext>
            </a:extLst>
          </p:cNvPr>
          <p:cNvSpPr txBox="1"/>
          <p:nvPr/>
        </p:nvSpPr>
        <p:spPr>
          <a:xfrm>
            <a:off x="4492301" y="421378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i="1" dirty="0">
                <a:solidFill>
                  <a:schemeClr val="bg2">
                    <a:lumMod val="60000"/>
                    <a:lumOff val="40000"/>
                  </a:schemeClr>
                </a:solidFill>
                <a:latin typeface="Montserrat" pitchFamily="2" charset="77"/>
              </a:rPr>
              <a:t>buckets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EE70F7E-F6CA-C641-90F8-138E90FD7DBE}"/>
              </a:ext>
            </a:extLst>
          </p:cNvPr>
          <p:cNvSpPr txBox="1"/>
          <p:nvPr/>
        </p:nvSpPr>
        <p:spPr>
          <a:xfrm>
            <a:off x="1960061" y="3817992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dirty="0">
                <a:latin typeface="Share Tech Mono" panose="020B0509050000020004" pitchFamily="49" charset="77"/>
              </a:rPr>
              <a:t>0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0BE6605-774F-0F45-80E8-74753120E693}"/>
              </a:ext>
            </a:extLst>
          </p:cNvPr>
          <p:cNvSpPr txBox="1"/>
          <p:nvPr/>
        </p:nvSpPr>
        <p:spPr>
          <a:xfrm>
            <a:off x="2440459" y="3817992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dirty="0">
                <a:latin typeface="Share Tech Mono" panose="020B0509050000020004" pitchFamily="49" charset="77"/>
              </a:rPr>
              <a:t>1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B834A4E-879C-BE48-B8B6-C7FBC67E5128}"/>
              </a:ext>
            </a:extLst>
          </p:cNvPr>
          <p:cNvSpPr txBox="1"/>
          <p:nvPr/>
        </p:nvSpPr>
        <p:spPr>
          <a:xfrm>
            <a:off x="2937410" y="3817992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dirty="0">
                <a:latin typeface="Share Tech Mono" panose="020B0509050000020004" pitchFamily="49" charset="77"/>
              </a:rPr>
              <a:t>2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E09E2F8-A909-A643-AC5D-B942977D4BDC}"/>
              </a:ext>
            </a:extLst>
          </p:cNvPr>
          <p:cNvSpPr txBox="1"/>
          <p:nvPr/>
        </p:nvSpPr>
        <p:spPr>
          <a:xfrm>
            <a:off x="3946026" y="3847727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dirty="0">
                <a:latin typeface="Share Tech Mono" panose="020B0509050000020004" pitchFamily="49" charset="77"/>
              </a:rPr>
              <a:t>N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78ECC371-7FC7-CF45-912F-0F8C0B1ADD0D}"/>
              </a:ext>
            </a:extLst>
          </p:cNvPr>
          <p:cNvCxnSpPr>
            <a:cxnSpLocks/>
          </p:cNvCxnSpPr>
          <p:nvPr/>
        </p:nvCxnSpPr>
        <p:spPr>
          <a:xfrm>
            <a:off x="619011" y="2615228"/>
            <a:ext cx="4943187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6A5CD22B-AB55-844F-A396-A76552996E76}"/>
              </a:ext>
            </a:extLst>
          </p:cNvPr>
          <p:cNvSpPr txBox="1"/>
          <p:nvPr/>
        </p:nvSpPr>
        <p:spPr>
          <a:xfrm>
            <a:off x="3958711" y="2074239"/>
            <a:ext cx="1705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i="1" dirty="0">
                <a:solidFill>
                  <a:schemeClr val="bg2">
                    <a:lumMod val="60000"/>
                    <a:lumOff val="40000"/>
                  </a:schemeClr>
                </a:solidFill>
                <a:latin typeface="Montserrat" pitchFamily="2" charset="77"/>
              </a:rPr>
              <a:t>possible keys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9785DD06-3BB5-0640-9936-DD3FB82B589F}"/>
              </a:ext>
            </a:extLst>
          </p:cNvPr>
          <p:cNvSpPr/>
          <p:nvPr/>
        </p:nvSpPr>
        <p:spPr>
          <a:xfrm>
            <a:off x="2028887" y="2535715"/>
            <a:ext cx="159026" cy="15902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D1562C8B-D8FB-D74C-9526-58DDE8E73251}"/>
              </a:ext>
            </a:extLst>
          </p:cNvPr>
          <p:cNvSpPr/>
          <p:nvPr/>
        </p:nvSpPr>
        <p:spPr>
          <a:xfrm>
            <a:off x="2511314" y="2535715"/>
            <a:ext cx="159026" cy="15902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22E62DBE-401F-8545-A9D3-C86ED7430A35}"/>
              </a:ext>
            </a:extLst>
          </p:cNvPr>
          <p:cNvSpPr/>
          <p:nvPr/>
        </p:nvSpPr>
        <p:spPr>
          <a:xfrm>
            <a:off x="3992307" y="2535715"/>
            <a:ext cx="159026" cy="15902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746870ED-30F7-A24E-A071-5A4AFFB9710F}"/>
              </a:ext>
            </a:extLst>
          </p:cNvPr>
          <p:cNvSpPr/>
          <p:nvPr/>
        </p:nvSpPr>
        <p:spPr>
          <a:xfrm>
            <a:off x="3001258" y="2535715"/>
            <a:ext cx="159026" cy="15902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911E4763-8165-2241-99C3-AB5354F153BB}"/>
              </a:ext>
            </a:extLst>
          </p:cNvPr>
          <p:cNvCxnSpPr>
            <a:cxnSpLocks/>
            <a:stCxn id="70" idx="5"/>
            <a:endCxn id="53" idx="0"/>
          </p:cNvCxnSpPr>
          <p:nvPr/>
        </p:nvCxnSpPr>
        <p:spPr>
          <a:xfrm>
            <a:off x="973937" y="2671452"/>
            <a:ext cx="1140974" cy="11465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04C47EF4-5257-8740-8676-292443DE674B}"/>
              </a:ext>
            </a:extLst>
          </p:cNvPr>
          <p:cNvCxnSpPr>
            <a:cxnSpLocks/>
            <a:stCxn id="60" idx="4"/>
            <a:endCxn id="53" idx="0"/>
          </p:cNvCxnSpPr>
          <p:nvPr/>
        </p:nvCxnSpPr>
        <p:spPr>
          <a:xfrm flipH="1">
            <a:off x="2114911" y="2694741"/>
            <a:ext cx="475916" cy="11232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9FB6F973-69BD-A64A-8150-0F0F7228F7A0}"/>
              </a:ext>
            </a:extLst>
          </p:cNvPr>
          <p:cNvCxnSpPr>
            <a:cxnSpLocks/>
            <a:stCxn id="62" idx="4"/>
            <a:endCxn id="53" idx="0"/>
          </p:cNvCxnSpPr>
          <p:nvPr/>
        </p:nvCxnSpPr>
        <p:spPr>
          <a:xfrm flipH="1">
            <a:off x="2114911" y="2694741"/>
            <a:ext cx="965860" cy="11232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72FE5CDC-5206-D048-8261-648EFDB7B338}"/>
              </a:ext>
            </a:extLst>
          </p:cNvPr>
          <p:cNvCxnSpPr>
            <a:cxnSpLocks/>
            <a:stCxn id="61" idx="4"/>
            <a:endCxn id="53" idx="0"/>
          </p:cNvCxnSpPr>
          <p:nvPr/>
        </p:nvCxnSpPr>
        <p:spPr>
          <a:xfrm flipH="1">
            <a:off x="2114911" y="2694741"/>
            <a:ext cx="1956909" cy="11232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al 69">
            <a:extLst>
              <a:ext uri="{FF2B5EF4-FFF2-40B4-BE49-F238E27FC236}">
                <a16:creationId xmlns:a16="http://schemas.microsoft.com/office/drawing/2014/main" id="{47580A8D-865B-7F49-8FA2-A3355BA5F4AF}"/>
              </a:ext>
            </a:extLst>
          </p:cNvPr>
          <p:cNvSpPr/>
          <p:nvPr/>
        </p:nvSpPr>
        <p:spPr>
          <a:xfrm>
            <a:off x="838200" y="2535715"/>
            <a:ext cx="159026" cy="15902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C06FB8F1-4157-1742-A1D2-2BD1B336120D}"/>
              </a:ext>
            </a:extLst>
          </p:cNvPr>
          <p:cNvSpPr/>
          <p:nvPr/>
        </p:nvSpPr>
        <p:spPr>
          <a:xfrm>
            <a:off x="1465311" y="2534657"/>
            <a:ext cx="159026" cy="15902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CA7C4B81-F59E-4243-A4E9-F1B225E8924D}"/>
              </a:ext>
            </a:extLst>
          </p:cNvPr>
          <p:cNvSpPr/>
          <p:nvPr/>
        </p:nvSpPr>
        <p:spPr>
          <a:xfrm>
            <a:off x="4530296" y="2549897"/>
            <a:ext cx="159026" cy="15902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B2906ED1-2700-3549-AC64-E3CFFD0FDD65}"/>
              </a:ext>
            </a:extLst>
          </p:cNvPr>
          <p:cNvSpPr/>
          <p:nvPr/>
        </p:nvSpPr>
        <p:spPr>
          <a:xfrm>
            <a:off x="5077578" y="2549897"/>
            <a:ext cx="159026" cy="15902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CBBD5B0-C3C0-A64D-BE38-E59DC8589344}"/>
              </a:ext>
            </a:extLst>
          </p:cNvPr>
          <p:cNvGrpSpPr/>
          <p:nvPr/>
        </p:nvGrpSpPr>
        <p:grpSpPr>
          <a:xfrm>
            <a:off x="2010198" y="4328330"/>
            <a:ext cx="159026" cy="1225826"/>
            <a:chOff x="7955280" y="3348790"/>
            <a:chExt cx="159026" cy="1225826"/>
          </a:xfrm>
        </p:grpSpPr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0E56A585-4FEE-0241-90A0-9851E94E2E79}"/>
                </a:ext>
              </a:extLst>
            </p:cNvPr>
            <p:cNvSpPr/>
            <p:nvPr/>
          </p:nvSpPr>
          <p:spPr>
            <a:xfrm>
              <a:off x="7955280" y="3348790"/>
              <a:ext cx="159026" cy="159026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83B91088-FBE0-E74D-A0CF-CE40AA7BCCDF}"/>
                </a:ext>
              </a:extLst>
            </p:cNvPr>
            <p:cNvSpPr/>
            <p:nvPr/>
          </p:nvSpPr>
          <p:spPr>
            <a:xfrm>
              <a:off x="7955280" y="3501190"/>
              <a:ext cx="159026" cy="159026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D6607536-6BC9-B346-80A5-89893D61DF8B}"/>
                </a:ext>
              </a:extLst>
            </p:cNvPr>
            <p:cNvSpPr/>
            <p:nvPr/>
          </p:nvSpPr>
          <p:spPr>
            <a:xfrm>
              <a:off x="7955280" y="3653590"/>
              <a:ext cx="159026" cy="159026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F094EBBB-E763-7D49-B390-78E8C98CC6ED}"/>
                </a:ext>
              </a:extLst>
            </p:cNvPr>
            <p:cNvSpPr/>
            <p:nvPr/>
          </p:nvSpPr>
          <p:spPr>
            <a:xfrm>
              <a:off x="7955280" y="3805990"/>
              <a:ext cx="159026" cy="159026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0FC8060D-6C44-8844-9CF3-158C90901EC5}"/>
                </a:ext>
              </a:extLst>
            </p:cNvPr>
            <p:cNvSpPr/>
            <p:nvPr/>
          </p:nvSpPr>
          <p:spPr>
            <a:xfrm>
              <a:off x="7955280" y="3958390"/>
              <a:ext cx="159026" cy="159026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F5F052CC-A1F4-E644-9008-859B8CE7979D}"/>
                </a:ext>
              </a:extLst>
            </p:cNvPr>
            <p:cNvSpPr/>
            <p:nvPr/>
          </p:nvSpPr>
          <p:spPr>
            <a:xfrm>
              <a:off x="7955280" y="4110790"/>
              <a:ext cx="159026" cy="159026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336A7EDF-8186-784C-8BEE-28182B62DA96}"/>
                </a:ext>
              </a:extLst>
            </p:cNvPr>
            <p:cNvSpPr/>
            <p:nvPr/>
          </p:nvSpPr>
          <p:spPr>
            <a:xfrm>
              <a:off x="7955280" y="4263190"/>
              <a:ext cx="159026" cy="159026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93832C12-E597-3B41-8493-3229119C64B2}"/>
                </a:ext>
              </a:extLst>
            </p:cNvPr>
            <p:cNvSpPr/>
            <p:nvPr/>
          </p:nvSpPr>
          <p:spPr>
            <a:xfrm>
              <a:off x="7955280" y="4415590"/>
              <a:ext cx="159026" cy="159026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</p:grpSp>
      <p:sp>
        <p:nvSpPr>
          <p:cNvPr id="89" name="Rectangle 88">
            <a:extLst>
              <a:ext uri="{FF2B5EF4-FFF2-40B4-BE49-F238E27FC236}">
                <a16:creationId xmlns:a16="http://schemas.microsoft.com/office/drawing/2014/main" id="{5CD1CA1E-057E-E844-9BC8-E25CA0A76C8F}"/>
              </a:ext>
            </a:extLst>
          </p:cNvPr>
          <p:cNvSpPr/>
          <p:nvPr/>
        </p:nvSpPr>
        <p:spPr>
          <a:xfrm>
            <a:off x="7810948" y="4187326"/>
            <a:ext cx="384313" cy="6048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9A0C82D7-B5E0-A84B-BC8E-317121FE679E}"/>
              </a:ext>
            </a:extLst>
          </p:cNvPr>
          <p:cNvSpPr txBox="1"/>
          <p:nvPr/>
        </p:nvSpPr>
        <p:spPr>
          <a:xfrm>
            <a:off x="10189667" y="4228479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i="1" dirty="0">
                <a:solidFill>
                  <a:schemeClr val="bg2">
                    <a:lumMod val="60000"/>
                    <a:lumOff val="40000"/>
                  </a:schemeClr>
                </a:solidFill>
                <a:latin typeface="Montserrat" pitchFamily="2" charset="77"/>
              </a:rPr>
              <a:t>buckets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D93B1817-0675-A54A-BDD0-2C946481F636}"/>
              </a:ext>
            </a:extLst>
          </p:cNvPr>
          <p:cNvSpPr txBox="1"/>
          <p:nvPr/>
        </p:nvSpPr>
        <p:spPr>
          <a:xfrm>
            <a:off x="7869784" y="3817992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dirty="0">
                <a:latin typeface="Share Tech Mono" panose="020B0509050000020004" pitchFamily="49" charset="77"/>
              </a:rPr>
              <a:t>0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A9901ADA-3DF0-DB41-9CF9-398EF4AFF135}"/>
              </a:ext>
            </a:extLst>
          </p:cNvPr>
          <p:cNvSpPr txBox="1"/>
          <p:nvPr/>
        </p:nvSpPr>
        <p:spPr>
          <a:xfrm>
            <a:off x="8350182" y="3817992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dirty="0">
                <a:latin typeface="Share Tech Mono" panose="020B0509050000020004" pitchFamily="49" charset="77"/>
              </a:rPr>
              <a:t>1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3192678E-67D9-7F49-BEE2-13E2FFF263A4}"/>
              </a:ext>
            </a:extLst>
          </p:cNvPr>
          <p:cNvSpPr txBox="1"/>
          <p:nvPr/>
        </p:nvSpPr>
        <p:spPr>
          <a:xfrm>
            <a:off x="8847133" y="3817992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dirty="0">
                <a:latin typeface="Share Tech Mono" panose="020B0509050000020004" pitchFamily="49" charset="77"/>
              </a:rPr>
              <a:t>2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12DF9099-8B07-AC4C-AA53-A0AE41211DD1}"/>
              </a:ext>
            </a:extLst>
          </p:cNvPr>
          <p:cNvSpPr txBox="1"/>
          <p:nvPr/>
        </p:nvSpPr>
        <p:spPr>
          <a:xfrm>
            <a:off x="9812104" y="3832688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dirty="0">
                <a:latin typeface="Share Tech Mono" panose="020B0509050000020004" pitchFamily="49" charset="77"/>
              </a:rPr>
              <a:t>N</a:t>
            </a:r>
          </a:p>
        </p:txBody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77FA294B-9B0E-E84A-84E0-6463B51E35DA}"/>
              </a:ext>
            </a:extLst>
          </p:cNvPr>
          <p:cNvCxnSpPr>
            <a:cxnSpLocks/>
          </p:cNvCxnSpPr>
          <p:nvPr/>
        </p:nvCxnSpPr>
        <p:spPr>
          <a:xfrm>
            <a:off x="6528734" y="2615228"/>
            <a:ext cx="4943187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id="{5248E8F8-3ECC-3C4B-A620-21C508D74AA2}"/>
              </a:ext>
            </a:extLst>
          </p:cNvPr>
          <p:cNvSpPr txBox="1"/>
          <p:nvPr/>
        </p:nvSpPr>
        <p:spPr>
          <a:xfrm>
            <a:off x="9738248" y="2061228"/>
            <a:ext cx="1705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i="1" dirty="0">
                <a:solidFill>
                  <a:schemeClr val="bg2">
                    <a:lumMod val="60000"/>
                    <a:lumOff val="40000"/>
                  </a:schemeClr>
                </a:solidFill>
                <a:latin typeface="Montserrat" pitchFamily="2" charset="77"/>
              </a:rPr>
              <a:t>possible keys</a:t>
            </a:r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DFC0B345-3C68-3D41-BAF9-53F88973C96C}"/>
              </a:ext>
            </a:extLst>
          </p:cNvPr>
          <p:cNvSpPr/>
          <p:nvPr/>
        </p:nvSpPr>
        <p:spPr>
          <a:xfrm>
            <a:off x="7938610" y="2535715"/>
            <a:ext cx="159026" cy="15902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BE4304B1-F7F0-2541-BD6C-83813F50C49E}"/>
              </a:ext>
            </a:extLst>
          </p:cNvPr>
          <p:cNvSpPr/>
          <p:nvPr/>
        </p:nvSpPr>
        <p:spPr>
          <a:xfrm>
            <a:off x="8421037" y="2535715"/>
            <a:ext cx="159026" cy="15902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15F75733-4E09-9848-88C2-218D50D6515E}"/>
              </a:ext>
            </a:extLst>
          </p:cNvPr>
          <p:cNvSpPr/>
          <p:nvPr/>
        </p:nvSpPr>
        <p:spPr>
          <a:xfrm>
            <a:off x="9902030" y="2535715"/>
            <a:ext cx="159026" cy="15902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D5CA246E-5640-4A4A-8C89-32F66D6E77C9}"/>
              </a:ext>
            </a:extLst>
          </p:cNvPr>
          <p:cNvSpPr/>
          <p:nvPr/>
        </p:nvSpPr>
        <p:spPr>
          <a:xfrm>
            <a:off x="8910981" y="2535715"/>
            <a:ext cx="159026" cy="15902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88D2A833-B3E7-754D-929A-5A0278783A2B}"/>
              </a:ext>
            </a:extLst>
          </p:cNvPr>
          <p:cNvCxnSpPr>
            <a:cxnSpLocks/>
            <a:stCxn id="100" idx="4"/>
            <a:endCxn id="94" idx="0"/>
          </p:cNvCxnSpPr>
          <p:nvPr/>
        </p:nvCxnSpPr>
        <p:spPr>
          <a:xfrm>
            <a:off x="8018123" y="2694741"/>
            <a:ext cx="6511" cy="11232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3F1E917B-9D50-644A-B0EA-E56B5B7FBB02}"/>
              </a:ext>
            </a:extLst>
          </p:cNvPr>
          <p:cNvCxnSpPr>
            <a:cxnSpLocks/>
            <a:stCxn id="101" idx="4"/>
            <a:endCxn id="96" idx="0"/>
          </p:cNvCxnSpPr>
          <p:nvPr/>
        </p:nvCxnSpPr>
        <p:spPr>
          <a:xfrm>
            <a:off x="8500550" y="2694741"/>
            <a:ext cx="501433" cy="11232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E042001A-282D-A744-8FE6-AA7397723567}"/>
              </a:ext>
            </a:extLst>
          </p:cNvPr>
          <p:cNvCxnSpPr>
            <a:cxnSpLocks/>
            <a:stCxn id="103" idx="4"/>
            <a:endCxn id="95" idx="0"/>
          </p:cNvCxnSpPr>
          <p:nvPr/>
        </p:nvCxnSpPr>
        <p:spPr>
          <a:xfrm flipH="1">
            <a:off x="8505032" y="2694741"/>
            <a:ext cx="485462" cy="11232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ADAA0061-05FF-CA40-950D-B90557EFB09D}"/>
              </a:ext>
            </a:extLst>
          </p:cNvPr>
          <p:cNvCxnSpPr>
            <a:cxnSpLocks/>
            <a:stCxn id="102" idx="4"/>
            <a:endCxn id="97" idx="0"/>
          </p:cNvCxnSpPr>
          <p:nvPr/>
        </p:nvCxnSpPr>
        <p:spPr>
          <a:xfrm flipH="1">
            <a:off x="9966954" y="2694741"/>
            <a:ext cx="14589" cy="11379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Oval 107">
            <a:extLst>
              <a:ext uri="{FF2B5EF4-FFF2-40B4-BE49-F238E27FC236}">
                <a16:creationId xmlns:a16="http://schemas.microsoft.com/office/drawing/2014/main" id="{2BD2896C-D4E3-084A-B1FA-3899DDD1E22B}"/>
              </a:ext>
            </a:extLst>
          </p:cNvPr>
          <p:cNvSpPr/>
          <p:nvPr/>
        </p:nvSpPr>
        <p:spPr>
          <a:xfrm>
            <a:off x="6747923" y="2535715"/>
            <a:ext cx="159026" cy="15902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D0C3E60E-9CB6-B04F-8060-2768EAEFD1A1}"/>
              </a:ext>
            </a:extLst>
          </p:cNvPr>
          <p:cNvSpPr/>
          <p:nvPr/>
        </p:nvSpPr>
        <p:spPr>
          <a:xfrm>
            <a:off x="7375034" y="2534657"/>
            <a:ext cx="159026" cy="15902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3ACC2C53-2FF4-8A47-9AF5-A26CA9FE33B0}"/>
              </a:ext>
            </a:extLst>
          </p:cNvPr>
          <p:cNvSpPr/>
          <p:nvPr/>
        </p:nvSpPr>
        <p:spPr>
          <a:xfrm>
            <a:off x="10440019" y="2549897"/>
            <a:ext cx="159026" cy="15902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3E32FAD5-E641-C84D-B09D-BCFA50E3DC5A}"/>
              </a:ext>
            </a:extLst>
          </p:cNvPr>
          <p:cNvSpPr/>
          <p:nvPr/>
        </p:nvSpPr>
        <p:spPr>
          <a:xfrm>
            <a:off x="10987301" y="2549897"/>
            <a:ext cx="159026" cy="15902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A52F4C08-86CF-354F-895B-FED93EF42EE4}"/>
              </a:ext>
            </a:extLst>
          </p:cNvPr>
          <p:cNvSpPr/>
          <p:nvPr/>
        </p:nvSpPr>
        <p:spPr>
          <a:xfrm>
            <a:off x="7919921" y="4328330"/>
            <a:ext cx="159026" cy="15902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B1DE2071-3EF1-BB49-8EBA-AA0581AA1E5F}"/>
              </a:ext>
            </a:extLst>
          </p:cNvPr>
          <p:cNvSpPr/>
          <p:nvPr/>
        </p:nvSpPr>
        <p:spPr>
          <a:xfrm>
            <a:off x="7919921" y="4480730"/>
            <a:ext cx="159026" cy="15902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6B44C1D8-B165-244A-840E-DE02505E13EB}"/>
              </a:ext>
            </a:extLst>
          </p:cNvPr>
          <p:cNvSpPr/>
          <p:nvPr/>
        </p:nvSpPr>
        <p:spPr>
          <a:xfrm>
            <a:off x="8294701" y="4187326"/>
            <a:ext cx="384313" cy="6048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D55E3501-5114-F049-8285-7AEB576F8AC2}"/>
              </a:ext>
            </a:extLst>
          </p:cNvPr>
          <p:cNvSpPr/>
          <p:nvPr/>
        </p:nvSpPr>
        <p:spPr>
          <a:xfrm>
            <a:off x="8403674" y="4328330"/>
            <a:ext cx="159026" cy="15902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3650DAA0-B025-F544-A65D-507A4F6B0FA7}"/>
              </a:ext>
            </a:extLst>
          </p:cNvPr>
          <p:cNvSpPr/>
          <p:nvPr/>
        </p:nvSpPr>
        <p:spPr>
          <a:xfrm>
            <a:off x="8403674" y="4480730"/>
            <a:ext cx="159026" cy="15902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C720F963-4560-224F-BE89-5DF628F281A3}"/>
              </a:ext>
            </a:extLst>
          </p:cNvPr>
          <p:cNvSpPr/>
          <p:nvPr/>
        </p:nvSpPr>
        <p:spPr>
          <a:xfrm>
            <a:off x="8780453" y="4187326"/>
            <a:ext cx="384313" cy="6048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ABAE3276-BFC6-2447-BA3F-757C735F5469}"/>
              </a:ext>
            </a:extLst>
          </p:cNvPr>
          <p:cNvSpPr/>
          <p:nvPr/>
        </p:nvSpPr>
        <p:spPr>
          <a:xfrm>
            <a:off x="8889426" y="4328330"/>
            <a:ext cx="159026" cy="15902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31FCCAD9-4024-D14B-B079-D53FDE9448F7}"/>
              </a:ext>
            </a:extLst>
          </p:cNvPr>
          <p:cNvSpPr/>
          <p:nvPr/>
        </p:nvSpPr>
        <p:spPr>
          <a:xfrm>
            <a:off x="8889426" y="4480730"/>
            <a:ext cx="159026" cy="15902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D958B1B2-2169-4A4D-A25E-D461D4811ECD}"/>
              </a:ext>
            </a:extLst>
          </p:cNvPr>
          <p:cNvSpPr/>
          <p:nvPr/>
        </p:nvSpPr>
        <p:spPr>
          <a:xfrm>
            <a:off x="9752731" y="4202022"/>
            <a:ext cx="384313" cy="6048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E985EC5D-2313-F643-9D27-7754832E2CF5}"/>
              </a:ext>
            </a:extLst>
          </p:cNvPr>
          <p:cNvSpPr/>
          <p:nvPr/>
        </p:nvSpPr>
        <p:spPr>
          <a:xfrm>
            <a:off x="9861704" y="4343026"/>
            <a:ext cx="159026" cy="15902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D8F421AB-FE8B-AA43-8C0E-167E63C90C42}"/>
              </a:ext>
            </a:extLst>
          </p:cNvPr>
          <p:cNvSpPr/>
          <p:nvPr/>
        </p:nvSpPr>
        <p:spPr>
          <a:xfrm>
            <a:off x="9861704" y="4495426"/>
            <a:ext cx="159026" cy="15902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E1C22C18-E3B3-7440-BC55-0BFB4A6F063F}"/>
              </a:ext>
            </a:extLst>
          </p:cNvPr>
          <p:cNvCxnSpPr>
            <a:cxnSpLocks/>
            <a:stCxn id="111" idx="3"/>
            <a:endCxn id="95" idx="0"/>
          </p:cNvCxnSpPr>
          <p:nvPr/>
        </p:nvCxnSpPr>
        <p:spPr>
          <a:xfrm flipH="1">
            <a:off x="8505032" y="2685634"/>
            <a:ext cx="1958276" cy="11323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93304FB8-4365-FF4D-A273-6D48A9FD721C}"/>
              </a:ext>
            </a:extLst>
          </p:cNvPr>
          <p:cNvCxnSpPr>
            <a:cxnSpLocks/>
            <a:stCxn id="112" idx="2"/>
            <a:endCxn id="97" idx="0"/>
          </p:cNvCxnSpPr>
          <p:nvPr/>
        </p:nvCxnSpPr>
        <p:spPr>
          <a:xfrm flipH="1">
            <a:off x="9966954" y="2629410"/>
            <a:ext cx="1020347" cy="12032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>
            <a:extLst>
              <a:ext uri="{FF2B5EF4-FFF2-40B4-BE49-F238E27FC236}">
                <a16:creationId xmlns:a16="http://schemas.microsoft.com/office/drawing/2014/main" id="{360FA536-1FA3-8F4F-A294-E7276256CB60}"/>
              </a:ext>
            </a:extLst>
          </p:cNvPr>
          <p:cNvCxnSpPr>
            <a:cxnSpLocks/>
            <a:stCxn id="108" idx="5"/>
            <a:endCxn id="94" idx="0"/>
          </p:cNvCxnSpPr>
          <p:nvPr/>
        </p:nvCxnSpPr>
        <p:spPr>
          <a:xfrm>
            <a:off x="6883660" y="2671452"/>
            <a:ext cx="1140974" cy="11465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D37FCF9C-3027-F241-B4E0-6FB69EBFC7D8}"/>
              </a:ext>
            </a:extLst>
          </p:cNvPr>
          <p:cNvCxnSpPr>
            <a:cxnSpLocks/>
            <a:stCxn id="109" idx="5"/>
            <a:endCxn id="96" idx="0"/>
          </p:cNvCxnSpPr>
          <p:nvPr/>
        </p:nvCxnSpPr>
        <p:spPr>
          <a:xfrm>
            <a:off x="7510771" y="2670394"/>
            <a:ext cx="1491212" cy="11475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41">
            <a:extLst>
              <a:ext uri="{FF2B5EF4-FFF2-40B4-BE49-F238E27FC236}">
                <a16:creationId xmlns:a16="http://schemas.microsoft.com/office/drawing/2014/main" id="{82D91762-FBD3-7749-A94A-FB69D7157D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9261" y="5869669"/>
            <a:ext cx="2202559" cy="319587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89933B1F-BF08-0A4F-9314-914F123003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8862" y="5736272"/>
            <a:ext cx="2187050" cy="586383"/>
          </a:xfrm>
          <a:prstGeom prst="rect">
            <a:avLst/>
          </a:prstGeom>
        </p:spPr>
      </p:pic>
      <p:sp>
        <p:nvSpPr>
          <p:cNvPr id="136" name="Rectangle 135">
            <a:extLst>
              <a:ext uri="{FF2B5EF4-FFF2-40B4-BE49-F238E27FC236}">
                <a16:creationId xmlns:a16="http://schemas.microsoft.com/office/drawing/2014/main" id="{17E37288-91D3-494B-B04A-D39276C51FC7}"/>
              </a:ext>
            </a:extLst>
          </p:cNvPr>
          <p:cNvSpPr/>
          <p:nvPr/>
        </p:nvSpPr>
        <p:spPr>
          <a:xfrm>
            <a:off x="3391302" y="4206292"/>
            <a:ext cx="384313" cy="384313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928B43EB-9819-0545-A816-9B4D6FE60D84}"/>
              </a:ext>
            </a:extLst>
          </p:cNvPr>
          <p:cNvSpPr/>
          <p:nvPr/>
        </p:nvSpPr>
        <p:spPr>
          <a:xfrm>
            <a:off x="9273916" y="4221532"/>
            <a:ext cx="384313" cy="579238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0CA980FA-674D-2B44-9FFA-137B020AC057}"/>
              </a:ext>
            </a:extLst>
          </p:cNvPr>
          <p:cNvSpPr txBox="1"/>
          <p:nvPr/>
        </p:nvSpPr>
        <p:spPr>
          <a:xfrm>
            <a:off x="7810948" y="5352244"/>
            <a:ext cx="2528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O" dirty="0">
                <a:solidFill>
                  <a:schemeClr val="accent3"/>
                </a:solidFill>
                <a:latin typeface="Montserrat" pitchFamily="2" charset="77"/>
              </a:rPr>
              <a:t>uniform distribution</a:t>
            </a:r>
          </a:p>
        </p:txBody>
      </p:sp>
      <p:cxnSp>
        <p:nvCxnSpPr>
          <p:cNvPr id="141" name="Straight Arrow Connector 140">
            <a:extLst>
              <a:ext uri="{FF2B5EF4-FFF2-40B4-BE49-F238E27FC236}">
                <a16:creationId xmlns:a16="http://schemas.microsoft.com/office/drawing/2014/main" id="{3A9CE765-72B0-AB4A-BB77-662F48297DE0}"/>
              </a:ext>
            </a:extLst>
          </p:cNvPr>
          <p:cNvCxnSpPr>
            <a:cxnSpLocks/>
            <a:stCxn id="71" idx="4"/>
          </p:cNvCxnSpPr>
          <p:nvPr/>
        </p:nvCxnSpPr>
        <p:spPr>
          <a:xfrm>
            <a:off x="1544824" y="2693683"/>
            <a:ext cx="570087" cy="11243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id="{530BF449-4342-AC4A-954A-1A7D2B1A623B}"/>
              </a:ext>
            </a:extLst>
          </p:cNvPr>
          <p:cNvCxnSpPr>
            <a:cxnSpLocks/>
          </p:cNvCxnSpPr>
          <p:nvPr/>
        </p:nvCxnSpPr>
        <p:spPr>
          <a:xfrm>
            <a:off x="2108400" y="2694741"/>
            <a:ext cx="6511" cy="11232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245A685F-0904-9B4C-AADF-05EA176D86D0}"/>
              </a:ext>
            </a:extLst>
          </p:cNvPr>
          <p:cNvCxnSpPr>
            <a:cxnSpLocks/>
            <a:stCxn id="73" idx="3"/>
            <a:endCxn id="53" idx="0"/>
          </p:cNvCxnSpPr>
          <p:nvPr/>
        </p:nvCxnSpPr>
        <p:spPr>
          <a:xfrm flipH="1">
            <a:off x="2114911" y="2685634"/>
            <a:ext cx="2438674" cy="11323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>
            <a:extLst>
              <a:ext uri="{FF2B5EF4-FFF2-40B4-BE49-F238E27FC236}">
                <a16:creationId xmlns:a16="http://schemas.microsoft.com/office/drawing/2014/main" id="{054B45BC-823D-7A46-8004-CB1672DF154D}"/>
              </a:ext>
            </a:extLst>
          </p:cNvPr>
          <p:cNvCxnSpPr>
            <a:cxnSpLocks/>
            <a:stCxn id="74" idx="3"/>
            <a:endCxn id="53" idx="0"/>
          </p:cNvCxnSpPr>
          <p:nvPr/>
        </p:nvCxnSpPr>
        <p:spPr>
          <a:xfrm flipH="1">
            <a:off x="2114911" y="2685634"/>
            <a:ext cx="2985956" cy="11323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8868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3C532-3B11-FF4C-BC67-A5D65FA76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549" y="160460"/>
            <a:ext cx="10515600" cy="1240078"/>
          </a:xfrm>
        </p:spPr>
        <p:txBody>
          <a:bodyPr/>
          <a:lstStyle/>
          <a:p>
            <a:r>
              <a:rPr lang="en-NO" dirty="0"/>
              <a:t>Probability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FDBDB8-7A37-5548-A898-721C666485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0549" y="1825625"/>
            <a:ext cx="4512013" cy="4351338"/>
          </a:xfrm>
        </p:spPr>
        <p:txBody>
          <a:bodyPr/>
          <a:lstStyle/>
          <a:p>
            <a:r>
              <a:rPr lang="en-GB" dirty="0"/>
              <a:t>H</a:t>
            </a:r>
            <a:r>
              <a:rPr lang="en-NO" dirty="0"/>
              <a:t>ashing is </a:t>
            </a:r>
            <a:r>
              <a:rPr lang="en-NO" dirty="0">
                <a:solidFill>
                  <a:schemeClr val="accent3"/>
                </a:solidFill>
              </a:rPr>
              <a:t>deterministic</a:t>
            </a:r>
          </a:p>
          <a:p>
            <a:r>
              <a:rPr lang="en-GB" dirty="0"/>
              <a:t>T</a:t>
            </a:r>
            <a:r>
              <a:rPr lang="en-NO" dirty="0"/>
              <a:t>reat it as a random process</a:t>
            </a:r>
          </a:p>
          <a:p>
            <a:pPr lvl="1"/>
            <a:r>
              <a:rPr lang="en-GB" dirty="0"/>
              <a:t>W</a:t>
            </a:r>
            <a:r>
              <a:rPr lang="en-NO" dirty="0"/>
              <a:t>ith uniform distribution</a:t>
            </a:r>
          </a:p>
          <a:p>
            <a:pPr lvl="1"/>
            <a:r>
              <a:rPr lang="en-NO" dirty="0"/>
              <a:t>Binomial distribution</a:t>
            </a:r>
          </a:p>
          <a:p>
            <a:pPr lvl="1"/>
            <a:endParaRPr lang="en-NO" dirty="0"/>
          </a:p>
          <a:p>
            <a:r>
              <a:rPr lang="en-NO" dirty="0"/>
              <a:t>Bins &amp; Balls problems</a:t>
            </a:r>
          </a:p>
          <a:p>
            <a:pPr lvl="1"/>
            <a:r>
              <a:rPr lang="en-NO" dirty="0"/>
              <a:t>How many bins are empty?</a:t>
            </a:r>
          </a:p>
          <a:p>
            <a:pPr lvl="1"/>
            <a:r>
              <a:rPr lang="en-NO" dirty="0"/>
              <a:t>How many balls in a bin at most?</a:t>
            </a:r>
          </a:p>
          <a:p>
            <a:pPr lvl="1"/>
            <a:r>
              <a:rPr lang="en-NO" dirty="0"/>
              <a:t>How many balls are needed to touch all bins?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8F6D15-ECF3-3D43-B441-E86891970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6</a:t>
            </a:fld>
            <a:endParaRPr lang="en-NO" dirty="0"/>
          </a:p>
        </p:txBody>
      </p:sp>
      <p:pic>
        <p:nvPicPr>
          <p:cNvPr id="8" name="Picture 7" descr="A close-up of a speedometer&#10;&#10;Description automatically generated with medium confidence">
            <a:extLst>
              <a:ext uri="{FF2B5EF4-FFF2-40B4-BE49-F238E27FC236}">
                <a16:creationId xmlns:a16="http://schemas.microsoft.com/office/drawing/2014/main" id="{52598CBD-4A8F-C340-AB8B-428DC5AA79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039"/>
            <a:ext cx="4577292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D1FE737-D82F-9045-95BA-141D2EB8ECFC}"/>
              </a:ext>
            </a:extLst>
          </p:cNvPr>
          <p:cNvSpPr/>
          <p:nvPr/>
        </p:nvSpPr>
        <p:spPr>
          <a:xfrm>
            <a:off x="70740" y="6463015"/>
            <a:ext cx="310694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>
                <a:solidFill>
                  <a:srgbClr val="1A1A1A"/>
                </a:solidFill>
                <a:latin typeface="Montserrat" pitchFamily="2" charset="77"/>
              </a:rPr>
              <a:t>Photo by </a:t>
            </a:r>
            <a:r>
              <a:rPr lang="en-GB" sz="1200" b="1" dirty="0">
                <a:solidFill>
                  <a:srgbClr val="1A1A1A"/>
                </a:solidFill>
                <a:latin typeface="Montserrat" pitchFamily="2" charset="77"/>
                <a:hlinkClick r:id="rId3"/>
              </a:rPr>
              <a:t>Pavel Danilyuk</a:t>
            </a:r>
            <a:r>
              <a:rPr lang="en-GB" sz="1200" dirty="0">
                <a:solidFill>
                  <a:srgbClr val="1A1A1A"/>
                </a:solidFill>
                <a:latin typeface="Montserrat" pitchFamily="2" charset="77"/>
              </a:rPr>
              <a:t> from </a:t>
            </a:r>
            <a:r>
              <a:rPr lang="en-GB" sz="1200" b="1" dirty="0">
                <a:solidFill>
                  <a:srgbClr val="1A1A1A"/>
                </a:solidFill>
                <a:latin typeface="Montserrat" pitchFamily="2" charset="77"/>
                <a:hlinkClick r:id="rId4"/>
              </a:rPr>
              <a:t>Pexels</a:t>
            </a:r>
            <a:endParaRPr lang="en-NO" sz="1200" dirty="0"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013949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9788472-72C2-9944-81A1-3C12C8D5F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Separate Chaining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1BC7FCC-BAE4-A44B-BC84-3910E99D75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O" dirty="0"/>
              <a:t>Using Lists to Resolve Collisions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2AF434-58FA-0B4A-BAC9-557367050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7</a:t>
            </a:fld>
            <a:endParaRPr lang="en-NO" dirty="0"/>
          </a:p>
        </p:txBody>
      </p:sp>
    </p:spTree>
    <p:extLst>
      <p:ext uri="{BB962C8B-B14F-4D97-AF65-F5344CB8AC3E}">
        <p14:creationId xmlns:p14="http://schemas.microsoft.com/office/powerpoint/2010/main" val="1556901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B374B-2A1C-9547-8396-8B5ED741E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Separate Chaining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4AF1ED-EDA0-CE46-8AAE-ED490B536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8</a:t>
            </a:fld>
            <a:endParaRPr lang="en-NO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ED1BAF-3629-7E45-9BEC-26D6D8FDAC4D}"/>
              </a:ext>
            </a:extLst>
          </p:cNvPr>
          <p:cNvSpPr/>
          <p:nvPr/>
        </p:nvSpPr>
        <p:spPr>
          <a:xfrm>
            <a:off x="5292436" y="1622289"/>
            <a:ext cx="1825321" cy="5256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274220-698A-3E48-BF51-FD5463996202}"/>
              </a:ext>
            </a:extLst>
          </p:cNvPr>
          <p:cNvSpPr/>
          <p:nvPr/>
        </p:nvSpPr>
        <p:spPr>
          <a:xfrm>
            <a:off x="5292436" y="2191789"/>
            <a:ext cx="1825321" cy="5256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427597-0661-3544-83B4-51A93D201327}"/>
              </a:ext>
            </a:extLst>
          </p:cNvPr>
          <p:cNvSpPr txBox="1"/>
          <p:nvPr/>
        </p:nvSpPr>
        <p:spPr>
          <a:xfrm>
            <a:off x="4721219" y="1714091"/>
            <a:ext cx="4026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00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F92E67-5625-884A-95F6-0ACFA4941D81}"/>
              </a:ext>
            </a:extLst>
          </p:cNvPr>
          <p:cNvSpPr txBox="1"/>
          <p:nvPr/>
        </p:nvSpPr>
        <p:spPr>
          <a:xfrm>
            <a:off x="4721219" y="2283591"/>
            <a:ext cx="4026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01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E7EAC70-AE83-3B4D-AE61-1E9B504A4E33}"/>
              </a:ext>
            </a:extLst>
          </p:cNvPr>
          <p:cNvSpPr/>
          <p:nvPr/>
        </p:nvSpPr>
        <p:spPr>
          <a:xfrm>
            <a:off x="5292436" y="2758898"/>
            <a:ext cx="1825321" cy="5256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31E7004-5D2A-814B-8E2C-CE2E6630AFE9}"/>
              </a:ext>
            </a:extLst>
          </p:cNvPr>
          <p:cNvSpPr/>
          <p:nvPr/>
        </p:nvSpPr>
        <p:spPr>
          <a:xfrm>
            <a:off x="5292436" y="3328398"/>
            <a:ext cx="1825321" cy="5256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3DD8A8-4471-1B47-AD5D-5DE5BF82A82B}"/>
              </a:ext>
            </a:extLst>
          </p:cNvPr>
          <p:cNvSpPr txBox="1"/>
          <p:nvPr/>
        </p:nvSpPr>
        <p:spPr>
          <a:xfrm>
            <a:off x="4721219" y="2850700"/>
            <a:ext cx="4026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02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E6969E8-305A-9747-8D09-F5AA024C0384}"/>
              </a:ext>
            </a:extLst>
          </p:cNvPr>
          <p:cNvSpPr txBox="1"/>
          <p:nvPr/>
        </p:nvSpPr>
        <p:spPr>
          <a:xfrm>
            <a:off x="4721219" y="3420200"/>
            <a:ext cx="4026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03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36839A0-CDB6-E14C-9EE2-ED85880AC3A4}"/>
              </a:ext>
            </a:extLst>
          </p:cNvPr>
          <p:cNvSpPr/>
          <p:nvPr/>
        </p:nvSpPr>
        <p:spPr>
          <a:xfrm>
            <a:off x="5292436" y="3897899"/>
            <a:ext cx="1825321" cy="5256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4AD40A1-0590-1042-B171-D2E22AF35042}"/>
              </a:ext>
            </a:extLst>
          </p:cNvPr>
          <p:cNvSpPr/>
          <p:nvPr/>
        </p:nvSpPr>
        <p:spPr>
          <a:xfrm>
            <a:off x="5292436" y="4467398"/>
            <a:ext cx="1825321" cy="5256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4FA46E3-AB6F-7147-9AEF-7A0DED8F9EF2}"/>
              </a:ext>
            </a:extLst>
          </p:cNvPr>
          <p:cNvSpPr txBox="1"/>
          <p:nvPr/>
        </p:nvSpPr>
        <p:spPr>
          <a:xfrm>
            <a:off x="4721219" y="3989700"/>
            <a:ext cx="4026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04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6EC54DC-2E87-804B-B244-3E5D01EB2613}"/>
              </a:ext>
            </a:extLst>
          </p:cNvPr>
          <p:cNvSpPr txBox="1"/>
          <p:nvPr/>
        </p:nvSpPr>
        <p:spPr>
          <a:xfrm>
            <a:off x="4721219" y="4559200"/>
            <a:ext cx="4026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05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888E4ED-E757-174C-8B08-D889134A0B17}"/>
              </a:ext>
            </a:extLst>
          </p:cNvPr>
          <p:cNvSpPr/>
          <p:nvPr/>
        </p:nvSpPr>
        <p:spPr>
          <a:xfrm>
            <a:off x="5292436" y="5039407"/>
            <a:ext cx="1825321" cy="52569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9045DE9-DFB7-0241-95F6-5AE6DF9CE294}"/>
              </a:ext>
            </a:extLst>
          </p:cNvPr>
          <p:cNvSpPr/>
          <p:nvPr/>
        </p:nvSpPr>
        <p:spPr>
          <a:xfrm>
            <a:off x="5292436" y="5608907"/>
            <a:ext cx="1825321" cy="5256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2ED86DF-E309-B348-9C59-07EBF4EF4624}"/>
              </a:ext>
            </a:extLst>
          </p:cNvPr>
          <p:cNvSpPr txBox="1"/>
          <p:nvPr/>
        </p:nvSpPr>
        <p:spPr>
          <a:xfrm>
            <a:off x="4779124" y="5131209"/>
            <a:ext cx="2868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…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2319CF7-C0ED-8048-B0EA-B8B5B452C0FD}"/>
              </a:ext>
            </a:extLst>
          </p:cNvPr>
          <p:cNvSpPr txBox="1"/>
          <p:nvPr/>
        </p:nvSpPr>
        <p:spPr>
          <a:xfrm>
            <a:off x="4837030" y="5703218"/>
            <a:ext cx="2868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N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107AA0B-D13D-6743-85DE-10A7F77E175E}"/>
              </a:ext>
            </a:extLst>
          </p:cNvPr>
          <p:cNvSpPr/>
          <p:nvPr/>
        </p:nvSpPr>
        <p:spPr>
          <a:xfrm>
            <a:off x="5292436" y="2190889"/>
            <a:ext cx="1825321" cy="5256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NO" sz="1200" dirty="0">
                <a:latin typeface="Montserrat" pitchFamily="2" charset="77"/>
              </a:rPr>
              <a:t>John Doe</a:t>
            </a:r>
            <a:br>
              <a:rPr lang="en-NO" sz="1200" dirty="0">
                <a:latin typeface="Montserrat" pitchFamily="2" charset="77"/>
              </a:rPr>
            </a:br>
            <a:r>
              <a:rPr lang="en-NO" sz="1200" dirty="0">
                <a:latin typeface="Montserrat" pitchFamily="2" charset="77"/>
              </a:rPr>
              <a:t>+47-89-89-89-89, …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A166304-9E64-7849-BFF6-3D8214BB834C}"/>
              </a:ext>
            </a:extLst>
          </p:cNvPr>
          <p:cNvSpPr txBox="1"/>
          <p:nvPr/>
        </p:nvSpPr>
        <p:spPr>
          <a:xfrm>
            <a:off x="4721219" y="2282691"/>
            <a:ext cx="4026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1600" dirty="0">
                <a:solidFill>
                  <a:schemeClr val="accent3"/>
                </a:solidFill>
                <a:latin typeface="Share Tech Mono" panose="020B0509050000020004" pitchFamily="49" charset="77"/>
              </a:rPr>
              <a:t>01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DE55492-72DE-8F4A-9B57-90F51631F155}"/>
              </a:ext>
            </a:extLst>
          </p:cNvPr>
          <p:cNvSpPr/>
          <p:nvPr/>
        </p:nvSpPr>
        <p:spPr>
          <a:xfrm>
            <a:off x="7563020" y="2190889"/>
            <a:ext cx="1825321" cy="5256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NO" sz="1200" dirty="0">
                <a:latin typeface="Montserrat" pitchFamily="2" charset="77"/>
              </a:rPr>
              <a:t>Lisa Smith</a:t>
            </a:r>
            <a:br>
              <a:rPr lang="en-NO" sz="1200" dirty="0">
                <a:latin typeface="Montserrat" pitchFamily="2" charset="77"/>
              </a:rPr>
            </a:br>
            <a:r>
              <a:rPr lang="en-NO" sz="1200" dirty="0">
                <a:latin typeface="Montserrat" pitchFamily="2" charset="77"/>
              </a:rPr>
              <a:t>+47-67-67-67-67, …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DD9283A-5956-4E4B-94AE-B09712000147}"/>
              </a:ext>
            </a:extLst>
          </p:cNvPr>
          <p:cNvSpPr/>
          <p:nvPr/>
        </p:nvSpPr>
        <p:spPr>
          <a:xfrm>
            <a:off x="9833604" y="2190889"/>
            <a:ext cx="1825321" cy="5256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NO" sz="1200" dirty="0">
                <a:latin typeface="Montserrat" pitchFamily="2" charset="77"/>
              </a:rPr>
              <a:t>Neil Down</a:t>
            </a:r>
            <a:br>
              <a:rPr lang="en-NO" sz="1200" dirty="0">
                <a:latin typeface="Montserrat" pitchFamily="2" charset="77"/>
              </a:rPr>
            </a:br>
            <a:r>
              <a:rPr lang="en-NO" sz="1200" dirty="0">
                <a:latin typeface="Montserrat" pitchFamily="2" charset="77"/>
              </a:rPr>
              <a:t>+47-11-99-22-88, …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86D2CC3B-EDB8-E04D-B4BE-B9E00835D309}"/>
              </a:ext>
            </a:extLst>
          </p:cNvPr>
          <p:cNvCxnSpPr>
            <a:stCxn id="23" idx="3"/>
            <a:endCxn id="31" idx="1"/>
          </p:cNvCxnSpPr>
          <p:nvPr/>
        </p:nvCxnSpPr>
        <p:spPr>
          <a:xfrm>
            <a:off x="7117757" y="2453735"/>
            <a:ext cx="44526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B58D88A1-4A3A-8549-B96B-9A7BE3641F22}"/>
              </a:ext>
            </a:extLst>
          </p:cNvPr>
          <p:cNvCxnSpPr>
            <a:cxnSpLocks/>
            <a:stCxn id="31" idx="3"/>
            <a:endCxn id="32" idx="1"/>
          </p:cNvCxnSpPr>
          <p:nvPr/>
        </p:nvCxnSpPr>
        <p:spPr>
          <a:xfrm>
            <a:off x="9388341" y="2453735"/>
            <a:ext cx="44526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40CE2293-4F82-014B-9BB6-18337B3A2E53}"/>
              </a:ext>
            </a:extLst>
          </p:cNvPr>
          <p:cNvSpPr/>
          <p:nvPr/>
        </p:nvSpPr>
        <p:spPr>
          <a:xfrm>
            <a:off x="5292436" y="4465631"/>
            <a:ext cx="1825321" cy="5256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NO" sz="1200" dirty="0">
                <a:latin typeface="Montserrat" pitchFamily="2" charset="77"/>
              </a:rPr>
              <a:t>Art Decco</a:t>
            </a:r>
            <a:br>
              <a:rPr lang="en-NO" sz="1200" dirty="0">
                <a:latin typeface="Montserrat" pitchFamily="2" charset="77"/>
              </a:rPr>
            </a:br>
            <a:r>
              <a:rPr lang="en-NO" sz="1200" dirty="0">
                <a:latin typeface="Montserrat" pitchFamily="2" charset="77"/>
              </a:rPr>
              <a:t>+47-12-12-12-12, …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9AAFEE04-5798-014A-8979-AA59D3DB9D64}"/>
              </a:ext>
            </a:extLst>
          </p:cNvPr>
          <p:cNvCxnSpPr/>
          <p:nvPr/>
        </p:nvCxnSpPr>
        <p:spPr>
          <a:xfrm>
            <a:off x="7117757" y="4728572"/>
            <a:ext cx="44526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C108A136-7B36-6D47-A6D2-85A19571FC92}"/>
              </a:ext>
            </a:extLst>
          </p:cNvPr>
          <p:cNvSpPr/>
          <p:nvPr/>
        </p:nvSpPr>
        <p:spPr>
          <a:xfrm>
            <a:off x="7563019" y="4465631"/>
            <a:ext cx="1825321" cy="5256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NO" sz="1200" dirty="0">
                <a:latin typeface="Montserrat" pitchFamily="2" charset="77"/>
              </a:rPr>
              <a:t>Frank N. Stein</a:t>
            </a:r>
            <a:br>
              <a:rPr lang="en-NO" sz="1200" dirty="0">
                <a:latin typeface="Montserrat" pitchFamily="2" charset="77"/>
              </a:rPr>
            </a:br>
            <a:r>
              <a:rPr lang="en-NO" sz="1200" dirty="0">
                <a:latin typeface="Montserrat" pitchFamily="2" charset="77"/>
              </a:rPr>
              <a:t>+47-12-13-14-15, …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23A0A77-1DCE-7249-97B2-0D75FA0C9CBF}"/>
              </a:ext>
            </a:extLst>
          </p:cNvPr>
          <p:cNvSpPr/>
          <p:nvPr/>
        </p:nvSpPr>
        <p:spPr>
          <a:xfrm>
            <a:off x="5292436" y="3899666"/>
            <a:ext cx="1825321" cy="5256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NO" sz="1200" dirty="0">
                <a:latin typeface="Montserrat" pitchFamily="2" charset="77"/>
              </a:rPr>
              <a:t>Olive Tree</a:t>
            </a:r>
            <a:br>
              <a:rPr lang="en-NO" sz="1200" dirty="0">
                <a:latin typeface="Montserrat" pitchFamily="2" charset="77"/>
              </a:rPr>
            </a:br>
            <a:r>
              <a:rPr lang="en-NO" sz="1200" dirty="0">
                <a:latin typeface="Montserrat" pitchFamily="2" charset="77"/>
              </a:rPr>
              <a:t>+47-55-55-55-55, …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4114523-F0FF-7A4D-BFC9-9C7B5BB22908}"/>
              </a:ext>
            </a:extLst>
          </p:cNvPr>
          <p:cNvSpPr/>
          <p:nvPr/>
        </p:nvSpPr>
        <p:spPr>
          <a:xfrm>
            <a:off x="7563019" y="3902615"/>
            <a:ext cx="1825321" cy="5256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NO" sz="1200" dirty="0">
                <a:latin typeface="Montserrat" pitchFamily="2" charset="77"/>
              </a:rPr>
              <a:t>Mary Krissmas</a:t>
            </a:r>
            <a:br>
              <a:rPr lang="en-NO" sz="1200" dirty="0">
                <a:latin typeface="Montserrat" pitchFamily="2" charset="77"/>
              </a:rPr>
            </a:br>
            <a:r>
              <a:rPr lang="en-NO" sz="1200" dirty="0">
                <a:latin typeface="Montserrat" pitchFamily="2" charset="77"/>
              </a:rPr>
              <a:t>+47-99-88-77-66, …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AF68B069-400F-5141-B126-46705FF75C6D}"/>
              </a:ext>
            </a:extLst>
          </p:cNvPr>
          <p:cNvCxnSpPr>
            <a:cxnSpLocks/>
            <a:stCxn id="42" idx="3"/>
            <a:endCxn id="43" idx="1"/>
          </p:cNvCxnSpPr>
          <p:nvPr/>
        </p:nvCxnSpPr>
        <p:spPr>
          <a:xfrm>
            <a:off x="7117757" y="4162512"/>
            <a:ext cx="445262" cy="294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A9610E16-1A09-EC46-9236-FA9964C46D33}"/>
              </a:ext>
            </a:extLst>
          </p:cNvPr>
          <p:cNvSpPr txBox="1"/>
          <p:nvPr/>
        </p:nvSpPr>
        <p:spPr>
          <a:xfrm>
            <a:off x="953177" y="2657613"/>
            <a:ext cx="3501280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2400" dirty="0">
                <a:solidFill>
                  <a:schemeClr val="accent3"/>
                </a:solidFill>
                <a:latin typeface="Montserrat" pitchFamily="2" charset="77"/>
              </a:rPr>
              <a:t>Just Append</a:t>
            </a:r>
          </a:p>
          <a:p>
            <a:endParaRPr lang="en-NO" sz="2400" dirty="0">
              <a:solidFill>
                <a:schemeClr val="accent3"/>
              </a:solidFill>
              <a:latin typeface="Montserrat" pitchFamily="2" charset="7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O" sz="2400" dirty="0">
                <a:latin typeface="Montserrat" pitchFamily="2" charset="77"/>
              </a:rPr>
              <a:t>Pros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NO" sz="2400" dirty="0">
                <a:latin typeface="Montserrat" pitchFamily="2" charset="77"/>
              </a:rPr>
              <a:t>Never gets full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O" sz="2400" dirty="0">
                <a:latin typeface="Montserrat" pitchFamily="2" charset="77"/>
              </a:rPr>
              <a:t>Cons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NO" sz="2400" dirty="0">
                <a:latin typeface="Montserrat" pitchFamily="2" charset="77"/>
              </a:rPr>
              <a:t>List slows down </a:t>
            </a:r>
            <a:br>
              <a:rPr lang="en-NO" sz="2400" dirty="0">
                <a:latin typeface="Montserrat" pitchFamily="2" charset="77"/>
              </a:rPr>
            </a:br>
            <a:r>
              <a:rPr lang="en-NO" sz="2400" dirty="0">
                <a:latin typeface="Montserrat" pitchFamily="2" charset="77"/>
              </a:rPr>
              <a:t>retrieval</a:t>
            </a:r>
          </a:p>
        </p:txBody>
      </p:sp>
    </p:spTree>
    <p:extLst>
      <p:ext uri="{BB962C8B-B14F-4D97-AF65-F5344CB8AC3E}">
        <p14:creationId xmlns:p14="http://schemas.microsoft.com/office/powerpoint/2010/main" val="1470817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8" grpId="0" animBg="1"/>
      <p:bldP spid="41" grpId="0" animBg="1"/>
      <p:bldP spid="42" grpId="0" animBg="1"/>
      <p:bldP spid="4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CB633-40A7-E94D-9B68-E1A49338B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NO" dirty="0"/>
              <a:t>Search</a:t>
            </a:r>
            <a:br>
              <a:rPr lang="en-NO" dirty="0"/>
            </a:br>
            <a:r>
              <a:rPr lang="en-NO" sz="2400" dirty="0">
                <a:latin typeface="Montserrat" pitchFamily="2" charset="77"/>
              </a:rPr>
              <a:t>Separate Chaining</a:t>
            </a:r>
            <a:endParaRPr lang="en-NO" dirty="0">
              <a:latin typeface="Montserrat" pitchFamily="2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B7CB74-5B76-A149-A5B0-D3AEAD8158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174480" cy="4351338"/>
          </a:xfrm>
          <a:solidFill>
            <a:schemeClr val="tx1">
              <a:lumMod val="25000"/>
            </a:schemeClr>
          </a:solidFill>
        </p:spPr>
        <p:txBody>
          <a:bodyPr lIns="180000" tIns="180000" rIns="180000">
            <a:normAutofit fontScale="77500" lnSpcReduction="20000"/>
          </a:bodyPr>
          <a:lstStyle/>
          <a:p>
            <a:pPr marL="0" indent="0">
              <a:buNone/>
            </a:pPr>
            <a:r>
              <a:rPr lang="en-GB" kern="150" dirty="0">
                <a:solidFill>
                  <a:srgbClr val="81A1C1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public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Value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88C0D0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get</a:t>
            </a:r>
            <a:r>
              <a:rPr lang="en-GB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(Key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 err="1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givenKey</a:t>
            </a:r>
            <a:r>
              <a:rPr lang="en-GB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)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{</a:t>
            </a:r>
            <a:endParaRPr lang="en-NO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pPr marL="0" indent="0">
              <a:buNone/>
            </a:pP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   </a:t>
            </a:r>
            <a:r>
              <a:rPr lang="en-GB" kern="150" dirty="0">
                <a:solidFill>
                  <a:srgbClr val="81A1C1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final</a:t>
            </a:r>
            <a:r>
              <a:rPr lang="en-GB" kern="150" dirty="0">
                <a:solidFill>
                  <a:srgbClr val="4C566A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8FBCBB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var</a:t>
            </a:r>
            <a:r>
              <a:rPr lang="en-GB" kern="150" dirty="0">
                <a:solidFill>
                  <a:srgbClr val="4C566A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candidates</a:t>
            </a:r>
            <a:r>
              <a:rPr lang="en-GB" kern="150" dirty="0">
                <a:solidFill>
                  <a:srgbClr val="4C566A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=</a:t>
            </a:r>
            <a:endParaRPr lang="en-NO" kern="150" dirty="0">
              <a:solidFill>
                <a:srgbClr val="D8DEE9"/>
              </a:solidFill>
              <a:highlight>
                <a:srgbClr val="535F74"/>
              </a:highlight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pPr marL="0" indent="0">
              <a:buNone/>
            </a:pP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       </a:t>
            </a:r>
            <a:r>
              <a:rPr lang="en-GB" kern="150" dirty="0">
                <a:solidFill>
                  <a:srgbClr val="88C0D0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(</a:t>
            </a:r>
            <a:r>
              <a:rPr lang="en-GB" kern="150" dirty="0">
                <a:solidFill>
                  <a:srgbClr val="8FBCBB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List</a:t>
            </a:r>
            <a:r>
              <a:rPr lang="en-GB" kern="150" dirty="0">
                <a:solidFill>
                  <a:srgbClr val="81A1C1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&lt;</a:t>
            </a:r>
            <a:r>
              <a:rPr lang="en-GB" kern="150" dirty="0">
                <a:solidFill>
                  <a:srgbClr val="8FBCBB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Pair</a:t>
            </a:r>
            <a:r>
              <a:rPr lang="en-GB" kern="150" dirty="0">
                <a:solidFill>
                  <a:srgbClr val="5E81AC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&lt;</a:t>
            </a:r>
            <a:r>
              <a:rPr lang="en-GB" kern="150" dirty="0">
                <a:solidFill>
                  <a:srgbClr val="8FBCBB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Key</a:t>
            </a:r>
            <a:r>
              <a:rPr lang="en-GB" kern="150" dirty="0">
                <a:solidFill>
                  <a:srgbClr val="D8DEE9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,</a:t>
            </a:r>
            <a:r>
              <a:rPr lang="en-GB" kern="150" dirty="0">
                <a:solidFill>
                  <a:srgbClr val="4C566A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8FBCBB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Value</a:t>
            </a:r>
            <a:r>
              <a:rPr lang="en-GB" kern="150" dirty="0">
                <a:solidFill>
                  <a:srgbClr val="5E81AC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&gt;</a:t>
            </a:r>
            <a:r>
              <a:rPr lang="en-GB" kern="150" dirty="0">
                <a:solidFill>
                  <a:srgbClr val="81A1C1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&gt;</a:t>
            </a:r>
            <a:r>
              <a:rPr lang="en-GB" kern="150" dirty="0">
                <a:solidFill>
                  <a:srgbClr val="88C0D0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)</a:t>
            </a:r>
            <a:r>
              <a:rPr lang="en-GB" kern="150" dirty="0">
                <a:solidFill>
                  <a:srgbClr val="4C566A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 err="1">
                <a:solidFill>
                  <a:srgbClr val="81A1C1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this</a:t>
            </a:r>
            <a:r>
              <a:rPr lang="en-GB" kern="150" dirty="0" err="1">
                <a:solidFill>
                  <a:srgbClr val="D8DEE9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.entries</a:t>
            </a:r>
            <a:r>
              <a:rPr lang="en-GB" kern="150" dirty="0">
                <a:solidFill>
                  <a:srgbClr val="88C0D0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[</a:t>
            </a:r>
            <a:r>
              <a:rPr lang="en-GB" kern="150" dirty="0" err="1">
                <a:solidFill>
                  <a:srgbClr val="D8DEE9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indexOf</a:t>
            </a:r>
            <a:r>
              <a:rPr lang="en-GB" kern="150" dirty="0">
                <a:solidFill>
                  <a:srgbClr val="81A1C1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(</a:t>
            </a:r>
            <a:r>
              <a:rPr lang="en-GB" kern="150" dirty="0" err="1">
                <a:solidFill>
                  <a:srgbClr val="D8DEE9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givenKey</a:t>
            </a:r>
            <a:r>
              <a:rPr lang="en-GB" kern="150" dirty="0">
                <a:solidFill>
                  <a:srgbClr val="81A1C1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)</a:t>
            </a:r>
            <a:r>
              <a:rPr lang="en-GB" kern="150" dirty="0">
                <a:solidFill>
                  <a:srgbClr val="88C0D0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]</a:t>
            </a:r>
            <a:r>
              <a:rPr lang="en-GB" kern="150" dirty="0">
                <a:solidFill>
                  <a:srgbClr val="D8DEE9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;</a:t>
            </a:r>
            <a:endParaRPr lang="en-NO" kern="150" dirty="0">
              <a:solidFill>
                <a:srgbClr val="D8DEE9"/>
              </a:solidFill>
              <a:highlight>
                <a:srgbClr val="535F74"/>
              </a:highlight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pPr marL="0" indent="0">
              <a:buNone/>
            </a:pP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   </a:t>
            </a:r>
            <a:r>
              <a:rPr lang="en-GB" kern="150" dirty="0">
                <a:solidFill>
                  <a:srgbClr val="81A1C1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if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88C0D0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(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candidates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==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81A1C1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null</a:t>
            </a:r>
            <a:r>
              <a:rPr lang="en-GB" kern="150" dirty="0">
                <a:solidFill>
                  <a:srgbClr val="88C0D0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)</a:t>
            </a:r>
            <a:endParaRPr lang="en-NO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pPr marL="0" indent="0">
              <a:buNone/>
            </a:pP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       </a:t>
            </a:r>
            <a:r>
              <a:rPr lang="en-GB" kern="150" dirty="0">
                <a:solidFill>
                  <a:srgbClr val="81A1C1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throw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81A1C1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new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 err="1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RuntimeException</a:t>
            </a:r>
            <a:r>
              <a:rPr lang="en-GB" kern="150" dirty="0">
                <a:solidFill>
                  <a:srgbClr val="88C0D0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(</a:t>
            </a:r>
            <a:r>
              <a:rPr lang="en-GB" kern="150" dirty="0">
                <a:solidFill>
                  <a:srgbClr val="A3BE8C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"Unknown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A3BE8C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key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A3BE8C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"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+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 err="1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givenKey</a:t>
            </a:r>
            <a:r>
              <a:rPr lang="en-GB" kern="150" dirty="0">
                <a:solidFill>
                  <a:srgbClr val="88C0D0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)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;</a:t>
            </a:r>
            <a:endParaRPr lang="en-NO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pPr marL="0" indent="0">
              <a:buNone/>
            </a:pP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   </a:t>
            </a:r>
            <a:r>
              <a:rPr lang="en-GB" kern="150" dirty="0">
                <a:solidFill>
                  <a:srgbClr val="81A1C1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for</a:t>
            </a:r>
            <a:r>
              <a:rPr lang="en-GB" kern="150" dirty="0">
                <a:solidFill>
                  <a:srgbClr val="4C566A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88C0D0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(</a:t>
            </a:r>
            <a:r>
              <a:rPr lang="en-GB" kern="150" dirty="0">
                <a:solidFill>
                  <a:srgbClr val="81A1C1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final</a:t>
            </a:r>
            <a:r>
              <a:rPr lang="en-GB" kern="150" dirty="0">
                <a:solidFill>
                  <a:srgbClr val="4C566A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8FBCBB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var</a:t>
            </a:r>
            <a:r>
              <a:rPr lang="en-GB" kern="150" dirty="0">
                <a:solidFill>
                  <a:srgbClr val="4C566A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 err="1">
                <a:solidFill>
                  <a:srgbClr val="D8DEE9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anyCandidate</a:t>
            </a:r>
            <a:r>
              <a:rPr lang="en-GB" kern="150" dirty="0">
                <a:solidFill>
                  <a:srgbClr val="4C566A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:</a:t>
            </a:r>
            <a:r>
              <a:rPr lang="en-GB" kern="150" dirty="0">
                <a:solidFill>
                  <a:srgbClr val="4C566A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candidates</a:t>
            </a:r>
            <a:r>
              <a:rPr lang="en-GB" kern="150" dirty="0">
                <a:solidFill>
                  <a:srgbClr val="88C0D0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)</a:t>
            </a:r>
            <a:r>
              <a:rPr lang="en-GB" kern="150" dirty="0">
                <a:solidFill>
                  <a:srgbClr val="4C566A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88C0D0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{</a:t>
            </a:r>
            <a:endParaRPr lang="en-NO" kern="150" dirty="0">
              <a:solidFill>
                <a:srgbClr val="D8DEE9"/>
              </a:solidFill>
              <a:highlight>
                <a:srgbClr val="535F74"/>
              </a:highlight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pPr marL="0" indent="0">
              <a:buNone/>
            </a:pP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       </a:t>
            </a:r>
            <a:r>
              <a:rPr lang="en-GB" kern="150" dirty="0">
                <a:solidFill>
                  <a:srgbClr val="81A1C1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if</a:t>
            </a:r>
            <a:r>
              <a:rPr lang="en-GB" kern="150" dirty="0">
                <a:solidFill>
                  <a:srgbClr val="4C566A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81A1C1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(</a:t>
            </a:r>
            <a:r>
              <a:rPr lang="en-GB" kern="150" dirty="0" err="1">
                <a:solidFill>
                  <a:srgbClr val="D8DEE9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anyCandidate.key.equals</a:t>
            </a:r>
            <a:r>
              <a:rPr lang="en-GB" kern="150" dirty="0">
                <a:solidFill>
                  <a:srgbClr val="5E81AC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(</a:t>
            </a:r>
            <a:r>
              <a:rPr lang="en-GB" kern="150" dirty="0" err="1">
                <a:solidFill>
                  <a:srgbClr val="D8DEE9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givenKey</a:t>
            </a:r>
            <a:r>
              <a:rPr lang="en-GB" kern="150" dirty="0">
                <a:solidFill>
                  <a:srgbClr val="5E81AC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)</a:t>
            </a:r>
            <a:r>
              <a:rPr lang="en-GB" kern="150" dirty="0">
                <a:solidFill>
                  <a:srgbClr val="81A1C1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)</a:t>
            </a:r>
            <a:r>
              <a:rPr lang="en-GB" kern="150" dirty="0">
                <a:solidFill>
                  <a:srgbClr val="4C566A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81A1C1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{</a:t>
            </a:r>
            <a:endParaRPr lang="en-NO" kern="150" dirty="0">
              <a:solidFill>
                <a:srgbClr val="D8DEE9"/>
              </a:solidFill>
              <a:highlight>
                <a:srgbClr val="535F74"/>
              </a:highlight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pPr marL="0" indent="0">
              <a:buNone/>
            </a:pP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           </a:t>
            </a:r>
            <a:r>
              <a:rPr lang="en-GB" kern="150" dirty="0">
                <a:solidFill>
                  <a:srgbClr val="81A1C1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return</a:t>
            </a:r>
            <a:r>
              <a:rPr lang="en-GB" kern="150" dirty="0">
                <a:solidFill>
                  <a:srgbClr val="4C566A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 err="1">
                <a:solidFill>
                  <a:srgbClr val="D8DEE9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anyCandidate.value</a:t>
            </a:r>
            <a:r>
              <a:rPr lang="en-GB" kern="150" dirty="0">
                <a:solidFill>
                  <a:srgbClr val="D8DEE9"/>
                </a:solidFill>
                <a:highlight>
                  <a:srgbClr val="535F74"/>
                </a:highlight>
                <a:latin typeface="Share Tech Mono" panose="020B0509050000020004" pitchFamily="49" charset="77"/>
                <a:ea typeface="NSimSun" panose="02010609030101010101" pitchFamily="49" charset="-122"/>
              </a:rPr>
              <a:t>;</a:t>
            </a:r>
            <a:endParaRPr lang="en-NO" kern="150" dirty="0">
              <a:solidFill>
                <a:srgbClr val="D8DEE9"/>
              </a:solidFill>
              <a:highlight>
                <a:srgbClr val="535F74"/>
              </a:highlight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pPr marL="0" indent="0">
              <a:buNone/>
            </a:pP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       </a:t>
            </a:r>
            <a:r>
              <a:rPr lang="en-GB" kern="150" dirty="0">
                <a:solidFill>
                  <a:srgbClr val="81A1C1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}</a:t>
            </a:r>
            <a:endParaRPr lang="en-NO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pPr marL="0" indent="0">
              <a:buNone/>
            </a:pP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   </a:t>
            </a:r>
            <a:r>
              <a:rPr lang="en-GB" kern="150" dirty="0">
                <a:solidFill>
                  <a:srgbClr val="88C0D0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}</a:t>
            </a:r>
            <a:endParaRPr lang="en-NO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pPr marL="0" indent="0">
              <a:buNone/>
            </a:pP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   </a:t>
            </a:r>
            <a:r>
              <a:rPr lang="en-GB" kern="150" dirty="0">
                <a:solidFill>
                  <a:srgbClr val="81A1C1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throw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81A1C1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new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 err="1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RuntimeException</a:t>
            </a:r>
            <a:r>
              <a:rPr lang="en-GB" kern="150" dirty="0">
                <a:solidFill>
                  <a:srgbClr val="88C0D0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(</a:t>
            </a:r>
            <a:r>
              <a:rPr lang="en-GB" kern="150" dirty="0">
                <a:solidFill>
                  <a:srgbClr val="A3BE8C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"Unknown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A3BE8C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key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A3BE8C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"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+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 err="1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givenKey</a:t>
            </a:r>
            <a:r>
              <a:rPr lang="en-GB" kern="150" dirty="0">
                <a:solidFill>
                  <a:srgbClr val="88C0D0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)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;</a:t>
            </a:r>
            <a:endParaRPr lang="en-NO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pPr marL="0" indent="0">
              <a:spcAft>
                <a:spcPts val="595"/>
              </a:spcAft>
              <a:buNone/>
            </a:pPr>
            <a:r>
              <a:rPr lang="en-GB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}</a:t>
            </a:r>
            <a:endParaRPr lang="en-NO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pPr marL="0" indent="0">
              <a:lnSpc>
                <a:spcPct val="100000"/>
              </a:lnSpc>
              <a:buNone/>
            </a:pPr>
            <a:endParaRPr lang="en-N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99E4B0-DDB4-2549-B37C-BC99F51FD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9</a:t>
            </a:fld>
            <a:endParaRPr lang="en-NO" dirty="0"/>
          </a:p>
        </p:txBody>
      </p:sp>
    </p:spTree>
    <p:extLst>
      <p:ext uri="{BB962C8B-B14F-4D97-AF65-F5344CB8AC3E}">
        <p14:creationId xmlns:p14="http://schemas.microsoft.com/office/powerpoint/2010/main" val="2141995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ord">
      <a:dk1>
        <a:srgbClr val="4C5669"/>
      </a:dk1>
      <a:lt1>
        <a:srgbClr val="ECEFF3"/>
      </a:lt1>
      <a:dk2>
        <a:srgbClr val="2E3440"/>
      </a:dk2>
      <a:lt2>
        <a:srgbClr val="D8DEE9"/>
      </a:lt2>
      <a:accent1>
        <a:srgbClr val="5E81AC"/>
      </a:accent1>
      <a:accent2>
        <a:srgbClr val="81A1C1"/>
      </a:accent2>
      <a:accent3>
        <a:srgbClr val="EBCB8B"/>
      </a:accent3>
      <a:accent4>
        <a:srgbClr val="D08770"/>
      </a:accent4>
      <a:accent5>
        <a:srgbClr val="BF6169"/>
      </a:accent5>
      <a:accent6>
        <a:srgbClr val="A3BE8C"/>
      </a:accent6>
      <a:hlink>
        <a:srgbClr val="8FBCBB"/>
      </a:hlink>
      <a:folHlink>
        <a:srgbClr val="88C0D0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9867B10F-2C89-2044-990C-88AAF5477CED}" vid="{59984707-B803-C648-9115-92E2482BF1B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2995</TotalTime>
  <Words>1150</Words>
  <Application>Microsoft Macintosh PowerPoint</Application>
  <PresentationFormat>Widescreen</PresentationFormat>
  <Paragraphs>295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MentiText</vt:lpstr>
      <vt:lpstr>Arial</vt:lpstr>
      <vt:lpstr>Calibri</vt:lpstr>
      <vt:lpstr>Montserrat</vt:lpstr>
      <vt:lpstr>Montserrat Light</vt:lpstr>
      <vt:lpstr>Share Tech Mono</vt:lpstr>
      <vt:lpstr>Verdana</vt:lpstr>
      <vt:lpstr>Office Theme</vt:lpstr>
      <vt:lpstr>Resolving Collisions</vt:lpstr>
      <vt:lpstr>Agenda</vt:lpstr>
      <vt:lpstr>Collisions</vt:lpstr>
      <vt:lpstr>Minimising Collisions</vt:lpstr>
      <vt:lpstr>Minimising Collisions</vt:lpstr>
      <vt:lpstr>Probability Model</vt:lpstr>
      <vt:lpstr>Separate Chaining</vt:lpstr>
      <vt:lpstr>Separate Chaining</vt:lpstr>
      <vt:lpstr>Search Separate Chaining</vt:lpstr>
      <vt:lpstr>Search—Runtime Efficiency Separate Chaining</vt:lpstr>
      <vt:lpstr>Wasted Space Separate Chaining</vt:lpstr>
      <vt:lpstr>Open Adressing</vt:lpstr>
      <vt:lpstr>Linear Probing</vt:lpstr>
      <vt:lpstr>Search Linear Probing</vt:lpstr>
      <vt:lpstr>Deletion Linear Probing</vt:lpstr>
      <vt:lpstr>Deletion Linear Probing (with Tombstones)</vt:lpstr>
      <vt:lpstr>Deletion Linear Probing (with Tombstones)</vt:lpstr>
      <vt:lpstr>Insertion Linear Probing (with Tombstones)</vt:lpstr>
      <vt:lpstr>Efficiency Linear Probing (with Tombstones)</vt:lpstr>
      <vt:lpstr>Variations Around Linear Probing</vt:lpstr>
      <vt:lpstr>Recap</vt:lpstr>
      <vt:lpstr>Questions, Comments, or Ideas?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Hashing With Collisions</dc:title>
  <dc:creator>Franck Chauvel</dc:creator>
  <cp:lastModifiedBy>Franck Chauvel</cp:lastModifiedBy>
  <cp:revision>43</cp:revision>
  <dcterms:created xsi:type="dcterms:W3CDTF">2021-07-23T12:46:22Z</dcterms:created>
  <dcterms:modified xsi:type="dcterms:W3CDTF">2023-10-02T09:45:03Z</dcterms:modified>
</cp:coreProperties>
</file>